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70" r:id="rId5"/>
    <p:sldId id="259" r:id="rId6"/>
    <p:sldId id="265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69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200" baseline="0" dirty="0" smtClean="0"/>
            <a:t>VY_32_INOVACE_19_ČS_MÍSTO, KDE ŽIJEME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SOUSEDNÍ STÁTY ČR  - </a:t>
          </a:r>
          <a:r>
            <a:rPr lang="cs-CZ" sz="1400" dirty="0" smtClean="0"/>
            <a:t>NĚMECKO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2C90433-5833-4FBB-B44D-19162BCCA373}">
      <dgm:prSet custT="1"/>
      <dgm:spPr/>
      <dgm:t>
        <a:bodyPr/>
        <a:lstStyle/>
        <a:p>
          <a:pPr algn="l" rtl="0"/>
          <a:r>
            <a:rPr lang="cs-CZ" sz="2000" dirty="0"/>
            <a:t>                        </a:t>
          </a:r>
        </a:p>
      </dgm:t>
    </dgm:pt>
    <dgm:pt modelId="{FE263347-0334-4678-A4E1-694A34352365}" type="parTrans" cxnId="{44F76B10-125B-49BC-B31D-2D21480A6EC6}">
      <dgm:prSet/>
      <dgm:spPr/>
      <dgm:t>
        <a:bodyPr/>
        <a:lstStyle/>
        <a:p>
          <a:endParaRPr lang="cs-CZ"/>
        </a:p>
      </dgm:t>
    </dgm:pt>
    <dgm:pt modelId="{85A51028-DDCB-4FE7-B282-F905D135B24A}" type="sibTrans" cxnId="{44F76B10-125B-49BC-B31D-2D21480A6EC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Pavla Dokoupilová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 custLinFactNeighborX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579" custLinFactNeighborY="-2553"/>
      <dgm:spPr/>
      <dgm:t>
        <a:bodyPr/>
        <a:lstStyle/>
        <a:p>
          <a:endParaRPr lang="cs-CZ"/>
        </a:p>
      </dgm:t>
    </dgm:pt>
    <dgm:pt modelId="{4F6CFBA2-9153-4703-BA77-A719B4C5992C}" type="pres">
      <dgm:prSet presAssocID="{B2C90433-5833-4FBB-B44D-19162BCCA373}" presName="vertSpace2" presStyleLbl="node1" presStyleIdx="0" presStyleCnt="6"/>
      <dgm:spPr/>
    </dgm:pt>
    <dgm:pt modelId="{14A8BC0B-DAF3-4FCE-8B99-89DA11DD994F}" type="pres">
      <dgm:prSet presAssocID="{B2C90433-5833-4FBB-B44D-19162BCCA373}" presName="circle2" presStyleLbl="node1" presStyleIdx="1" presStyleCnt="6"/>
      <dgm:spPr/>
      <dgm:t>
        <a:bodyPr/>
        <a:lstStyle/>
        <a:p>
          <a:endParaRPr lang="cs-CZ"/>
        </a:p>
      </dgm:t>
    </dgm:pt>
    <dgm:pt modelId="{D9392410-2770-4347-933B-60A9F6903FBE}" type="pres">
      <dgm:prSet presAssocID="{B2C90433-5833-4FBB-B44D-19162BCCA373}" presName="rect2" presStyleLbl="alignAcc1" presStyleIdx="1" presStyleCnt="6" custScaleX="100000" custScaleY="88332" custLinFactNeighborX="580" custLinFactNeighborY="15388"/>
      <dgm:spPr/>
      <dgm:t>
        <a:bodyPr/>
        <a:lstStyle/>
        <a:p>
          <a:endParaRPr lang="cs-CZ"/>
        </a:p>
      </dgm:t>
    </dgm:pt>
    <dgm:pt modelId="{09EDFEAC-03A2-463C-9AF0-B3BDF8DF2AE1}" type="pres">
      <dgm:prSet presAssocID="{D1B46980-6531-4606-95E6-44980827E919}" presName="vertSpace3" presStyleLbl="node1" presStyleIdx="1" presStyleCnt="6"/>
      <dgm:spPr/>
    </dgm:pt>
    <dgm:pt modelId="{7CF15BB8-F72E-45BD-9712-5ED6653D95D5}" type="pres">
      <dgm:prSet presAssocID="{D1B46980-6531-4606-95E6-44980827E919}" presName="circle3" presStyleLbl="node1" presStyleIdx="2" presStyleCnt="6" custLinFactNeighborX="-2221" custLinFactNeighborY="-4429"/>
      <dgm:spPr/>
    </dgm:pt>
    <dgm:pt modelId="{5F013748-4A2A-480C-96C5-0CD231CBE889}" type="pres">
      <dgm:prSet presAssocID="{D1B46980-6531-4606-95E6-44980827E919}" presName="rect3" presStyleLbl="alignAcc1" presStyleIdx="2" presStyleCnt="6"/>
      <dgm:spPr/>
      <dgm:t>
        <a:bodyPr/>
        <a:lstStyle/>
        <a:p>
          <a:endParaRPr lang="cs-CZ"/>
        </a:p>
      </dgm:t>
    </dgm:pt>
    <dgm:pt modelId="{4E9C25AC-9260-44B9-B073-F9B14E98DB74}" type="pres">
      <dgm:prSet presAssocID="{B651F6E3-6281-48DB-9319-2AEAFDAE7572}" presName="vertSpace4" presStyleLbl="node1" presStyleIdx="2" presStyleCnt="6"/>
      <dgm:spPr/>
    </dgm:pt>
    <dgm:pt modelId="{C9A5F600-7420-4D42-9687-33E03BDF265C}" type="pres">
      <dgm:prSet presAssocID="{B651F6E3-6281-48DB-9319-2AEAFDAE7572}" presName="circle4" presStyleLbl="node1" presStyleIdx="3" presStyleCnt="6"/>
      <dgm:spPr/>
    </dgm:pt>
    <dgm:pt modelId="{3AA16991-9ECE-445A-A70C-A94F691C7006}" type="pres">
      <dgm:prSet presAssocID="{B651F6E3-6281-48DB-9319-2AEAFDAE7572}" presName="rect4" presStyleLbl="alignAcc1" presStyleIdx="3" presStyleCnt="6"/>
      <dgm:spPr/>
      <dgm:t>
        <a:bodyPr/>
        <a:lstStyle/>
        <a:p>
          <a:endParaRPr lang="cs-CZ"/>
        </a:p>
      </dgm:t>
    </dgm:pt>
    <dgm:pt modelId="{DD3786C8-B436-4B50-9608-196999D0516C}" type="pres">
      <dgm:prSet presAssocID="{D8197B8C-B260-4A16-BDF4-0947B075E274}" presName="vertSpace5" presStyleLbl="node1" presStyleIdx="3" presStyleCnt="6"/>
      <dgm:spPr/>
    </dgm:pt>
    <dgm:pt modelId="{F8FC9227-4FB5-4957-BB25-93061D0C28FB}" type="pres">
      <dgm:prSet presAssocID="{D8197B8C-B260-4A16-BDF4-0947B075E274}" presName="circle5" presStyleLbl="node1" presStyleIdx="4" presStyleCnt="6"/>
      <dgm:spPr/>
    </dgm:pt>
    <dgm:pt modelId="{CA38FC10-2C5A-4897-8271-E6B0CE1D6BB0}" type="pres">
      <dgm:prSet presAssocID="{D8197B8C-B260-4A16-BDF4-0947B075E274}" presName="rect5" presStyleLbl="alignAcc1" presStyleIdx="4" presStyleCnt="6" custLinFactNeighborX="0" custLinFactNeighborY="3555"/>
      <dgm:spPr/>
      <dgm:t>
        <a:bodyPr/>
        <a:lstStyle/>
        <a:p>
          <a:endParaRPr lang="cs-CZ"/>
        </a:p>
      </dgm:t>
    </dgm:pt>
    <dgm:pt modelId="{31B89C0F-C23D-4A3E-8A0B-BECE90065C6E}" type="pres">
      <dgm:prSet presAssocID="{4C35D32F-0EAB-4CD7-82EE-45574DC2A586}" presName="vertSpace6" presStyleLbl="node1" presStyleIdx="4" presStyleCnt="6"/>
      <dgm:spPr/>
    </dgm:pt>
    <dgm:pt modelId="{5D5757ED-2392-418D-A431-E9244F111100}" type="pres">
      <dgm:prSet presAssocID="{4C35D32F-0EAB-4CD7-82EE-45574DC2A586}" presName="circle6" presStyleLbl="node1" presStyleIdx="5" presStyleCnt="6"/>
      <dgm:spPr/>
    </dgm:pt>
    <dgm:pt modelId="{3C37292F-5271-4C3A-A997-20B5C1B6872D}" type="pres">
      <dgm:prSet presAssocID="{4C35D32F-0EAB-4CD7-82EE-45574DC2A586}" presName="rect6" presStyleLbl="alignAcc1" presStyleIdx="5" presStyleCnt="6" custLinFactNeighborX="53" custLinFactNeighborY="3109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6A7B9D-E3A6-4D41-8CDA-DEA199065E9E}" type="pres">
      <dgm:prSet presAssocID="{B2C90433-5833-4FBB-B44D-19162BCCA373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E5CC36-9736-4704-B22E-2D7944A0BBD1}" type="pres">
      <dgm:prSet presAssocID="{D1B46980-6531-4606-95E6-44980827E91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DB4571-421D-4058-AAB5-064D170F22B0}" type="pres">
      <dgm:prSet presAssocID="{B651F6E3-6281-48DB-9319-2AEAFDAE7572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D4614E-3F74-4EC4-B359-7FB1B8348A94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6B6F-1171-4D86-B1AD-21F3C76E9237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1F0E79-112C-4B93-BCD7-538A372C8A9B}" type="presOf" srcId="{757F3AB3-0718-4624-B441-E567A8F0AB56}" destId="{333A1088-737F-45CB-B68E-254E46348037}" srcOrd="0" destOrd="0" presId="urn:microsoft.com/office/officeart/2005/8/layout/target3"/>
    <dgm:cxn modelId="{75D39FF4-7AF1-4835-ABCA-706AF49DAA86}" type="presOf" srcId="{B2C90433-5833-4FBB-B44D-19162BCCA373}" destId="{526A7B9D-E3A6-4D41-8CDA-DEA199065E9E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5AF4DFDF-1793-4AF2-BAD0-AF7C4EF5E56A}" type="presOf" srcId="{4C35D32F-0EAB-4CD7-82EE-45574DC2A586}" destId="{69616B6F-1171-4D86-B1AD-21F3C76E9237}" srcOrd="1" destOrd="0" presId="urn:microsoft.com/office/officeart/2005/8/layout/target3"/>
    <dgm:cxn modelId="{3B9F8CD2-A189-4AB8-AC8A-B1D02DE30189}" type="presOf" srcId="{B2C90433-5833-4FBB-B44D-19162BCCA373}" destId="{D9392410-2770-4347-933B-60A9F6903FBE}" srcOrd="0" destOrd="0" presId="urn:microsoft.com/office/officeart/2005/8/layout/target3"/>
    <dgm:cxn modelId="{335874DA-2E6D-4E09-A5B9-B4C783087004}" type="presOf" srcId="{D1B46980-6531-4606-95E6-44980827E919}" destId="{5F013748-4A2A-480C-96C5-0CD231CBE889}" srcOrd="0" destOrd="0" presId="urn:microsoft.com/office/officeart/2005/8/layout/target3"/>
    <dgm:cxn modelId="{CCEE51B3-7A4D-40A9-80F8-67CC0C33253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5A50CDA6-5B5D-456B-8FB4-CCDD52616A29}" type="presOf" srcId="{D1D4F407-5343-4D3F-B5B9-D407B03CAEB4}" destId="{AED2198E-93D5-4001-81B4-73124B309672}" srcOrd="1" destOrd="0" presId="urn:microsoft.com/office/officeart/2005/8/layout/target3"/>
    <dgm:cxn modelId="{7396CA61-398C-46B6-A58B-BBC6E43EFC21}" type="presOf" srcId="{D1B46980-6531-4606-95E6-44980827E919}" destId="{37E5CC36-9736-4704-B22E-2D7944A0BBD1}" srcOrd="1" destOrd="0" presId="urn:microsoft.com/office/officeart/2005/8/layout/target3"/>
    <dgm:cxn modelId="{601DE536-1254-4227-B46B-174502C90432}" type="presOf" srcId="{D8197B8C-B260-4A16-BDF4-0947B075E274}" destId="{12D4614E-3F74-4EC4-B359-7FB1B8348A94}" srcOrd="1" destOrd="0" presId="urn:microsoft.com/office/officeart/2005/8/layout/target3"/>
    <dgm:cxn modelId="{301F1BB8-2C1A-4FF7-8D79-D5FE99ACE0CE}" type="presOf" srcId="{B651F6E3-6281-48DB-9319-2AEAFDAE7572}" destId="{3AA16991-9ECE-445A-A70C-A94F691C7006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44F76B10-125B-49BC-B31D-2D21480A6EC6}" srcId="{757F3AB3-0718-4624-B441-E567A8F0AB56}" destId="{B2C90433-5833-4FBB-B44D-19162BCCA373}" srcOrd="1" destOrd="0" parTransId="{FE263347-0334-4678-A4E1-694A34352365}" sibTransId="{85A51028-DDCB-4FE7-B282-F905D135B24A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84397F-AC75-4793-91DD-318EEE8635D7}" type="presOf" srcId="{B651F6E3-6281-48DB-9319-2AEAFDAE7572}" destId="{64DB4571-421D-4058-AAB5-064D170F22B0}" srcOrd="1" destOrd="0" presId="urn:microsoft.com/office/officeart/2005/8/layout/target3"/>
    <dgm:cxn modelId="{84EE72A7-B79D-4C21-AD92-AD7911C27FAA}" type="presOf" srcId="{4C35D32F-0EAB-4CD7-82EE-45574DC2A586}" destId="{3C37292F-5271-4C3A-A997-20B5C1B6872D}" srcOrd="0" destOrd="0" presId="urn:microsoft.com/office/officeart/2005/8/layout/target3"/>
    <dgm:cxn modelId="{EA2978DD-047B-4ACF-BD72-6B0DB37C33C7}" type="presOf" srcId="{D8197B8C-B260-4A16-BDF4-0947B075E274}" destId="{CA38FC10-2C5A-4897-8271-E6B0CE1D6BB0}" srcOrd="0" destOrd="0" presId="urn:microsoft.com/office/officeart/2005/8/layout/target3"/>
    <dgm:cxn modelId="{F66135A0-7719-44FC-84B2-6B7A7C036686}" type="presParOf" srcId="{333A1088-737F-45CB-B68E-254E46348037}" destId="{F5ABB229-8D3B-4694-996A-96F23CF14429}" srcOrd="0" destOrd="0" presId="urn:microsoft.com/office/officeart/2005/8/layout/target3"/>
    <dgm:cxn modelId="{93A0EB5B-7B31-4F90-AD91-677F795AF859}" type="presParOf" srcId="{333A1088-737F-45CB-B68E-254E46348037}" destId="{F41139FD-01EE-4571-8B17-4FB00FC51163}" srcOrd="1" destOrd="0" presId="urn:microsoft.com/office/officeart/2005/8/layout/target3"/>
    <dgm:cxn modelId="{4F948A3E-5A5A-4950-9C09-E1F6A297CCB5}" type="presParOf" srcId="{333A1088-737F-45CB-B68E-254E46348037}" destId="{D005CE8C-CC26-4C3E-AC11-E15060ECD759}" srcOrd="2" destOrd="0" presId="urn:microsoft.com/office/officeart/2005/8/layout/target3"/>
    <dgm:cxn modelId="{302F20FA-3635-4D7D-A8B3-87FC4AC9B42C}" type="presParOf" srcId="{333A1088-737F-45CB-B68E-254E46348037}" destId="{4F6CFBA2-9153-4703-BA77-A719B4C5992C}" srcOrd="3" destOrd="0" presId="urn:microsoft.com/office/officeart/2005/8/layout/target3"/>
    <dgm:cxn modelId="{06F9A1B2-0954-4447-BB6C-E884AF460426}" type="presParOf" srcId="{333A1088-737F-45CB-B68E-254E46348037}" destId="{14A8BC0B-DAF3-4FCE-8B99-89DA11DD994F}" srcOrd="4" destOrd="0" presId="urn:microsoft.com/office/officeart/2005/8/layout/target3"/>
    <dgm:cxn modelId="{DEB681BC-7773-4520-9FA5-0ED6BFFB5A16}" type="presParOf" srcId="{333A1088-737F-45CB-B68E-254E46348037}" destId="{D9392410-2770-4347-933B-60A9F6903FBE}" srcOrd="5" destOrd="0" presId="urn:microsoft.com/office/officeart/2005/8/layout/target3"/>
    <dgm:cxn modelId="{D4FC529B-D74A-4BB2-B6E5-BE318559EB9F}" type="presParOf" srcId="{333A1088-737F-45CB-B68E-254E46348037}" destId="{09EDFEAC-03A2-463C-9AF0-B3BDF8DF2AE1}" srcOrd="6" destOrd="0" presId="urn:microsoft.com/office/officeart/2005/8/layout/target3"/>
    <dgm:cxn modelId="{FB8CE40A-1BDE-4D25-8FF7-928A4834FBD2}" type="presParOf" srcId="{333A1088-737F-45CB-B68E-254E46348037}" destId="{7CF15BB8-F72E-45BD-9712-5ED6653D95D5}" srcOrd="7" destOrd="0" presId="urn:microsoft.com/office/officeart/2005/8/layout/target3"/>
    <dgm:cxn modelId="{4EBFA8B8-4770-453B-A6E0-5F9E8FEF1536}" type="presParOf" srcId="{333A1088-737F-45CB-B68E-254E46348037}" destId="{5F013748-4A2A-480C-96C5-0CD231CBE889}" srcOrd="8" destOrd="0" presId="urn:microsoft.com/office/officeart/2005/8/layout/target3"/>
    <dgm:cxn modelId="{B07CE133-3081-4C5E-8612-2D2B07069AA8}" type="presParOf" srcId="{333A1088-737F-45CB-B68E-254E46348037}" destId="{4E9C25AC-9260-44B9-B073-F9B14E98DB74}" srcOrd="9" destOrd="0" presId="urn:microsoft.com/office/officeart/2005/8/layout/target3"/>
    <dgm:cxn modelId="{F59840E0-D863-4EA4-91C4-02D26C20A85C}" type="presParOf" srcId="{333A1088-737F-45CB-B68E-254E46348037}" destId="{C9A5F600-7420-4D42-9687-33E03BDF265C}" srcOrd="10" destOrd="0" presId="urn:microsoft.com/office/officeart/2005/8/layout/target3"/>
    <dgm:cxn modelId="{27111886-8551-4CAF-9483-7A13802D24B8}" type="presParOf" srcId="{333A1088-737F-45CB-B68E-254E46348037}" destId="{3AA16991-9ECE-445A-A70C-A94F691C7006}" srcOrd="11" destOrd="0" presId="urn:microsoft.com/office/officeart/2005/8/layout/target3"/>
    <dgm:cxn modelId="{A811996D-1815-4A48-8265-1ED9FAC7ADB5}" type="presParOf" srcId="{333A1088-737F-45CB-B68E-254E46348037}" destId="{DD3786C8-B436-4B50-9608-196999D0516C}" srcOrd="12" destOrd="0" presId="urn:microsoft.com/office/officeart/2005/8/layout/target3"/>
    <dgm:cxn modelId="{B4D9F484-BEC5-44A8-9E3E-FD32B1B1FD51}" type="presParOf" srcId="{333A1088-737F-45CB-B68E-254E46348037}" destId="{F8FC9227-4FB5-4957-BB25-93061D0C28FB}" srcOrd="13" destOrd="0" presId="urn:microsoft.com/office/officeart/2005/8/layout/target3"/>
    <dgm:cxn modelId="{2A08A9F1-B75C-46DD-B7A2-615FE7F8C34E}" type="presParOf" srcId="{333A1088-737F-45CB-B68E-254E46348037}" destId="{CA38FC10-2C5A-4897-8271-E6B0CE1D6BB0}" srcOrd="14" destOrd="0" presId="urn:microsoft.com/office/officeart/2005/8/layout/target3"/>
    <dgm:cxn modelId="{C396EFF4-20C7-4CD4-92B3-59E4446CED73}" type="presParOf" srcId="{333A1088-737F-45CB-B68E-254E46348037}" destId="{31B89C0F-C23D-4A3E-8A0B-BECE90065C6E}" srcOrd="15" destOrd="0" presId="urn:microsoft.com/office/officeart/2005/8/layout/target3"/>
    <dgm:cxn modelId="{38535BE4-5362-44FA-B16F-2A79295245AA}" type="presParOf" srcId="{333A1088-737F-45CB-B68E-254E46348037}" destId="{5D5757ED-2392-418D-A431-E9244F111100}" srcOrd="16" destOrd="0" presId="urn:microsoft.com/office/officeart/2005/8/layout/target3"/>
    <dgm:cxn modelId="{FD565AB2-33FB-4D34-8F4C-78197A40B560}" type="presParOf" srcId="{333A1088-737F-45CB-B68E-254E46348037}" destId="{3C37292F-5271-4C3A-A997-20B5C1B6872D}" srcOrd="17" destOrd="0" presId="urn:microsoft.com/office/officeart/2005/8/layout/target3"/>
    <dgm:cxn modelId="{5DAF82F8-2C4F-4C73-B555-9036AB8BCCFA}" type="presParOf" srcId="{333A1088-737F-45CB-B68E-254E46348037}" destId="{AED2198E-93D5-4001-81B4-73124B309672}" srcOrd="18" destOrd="0" presId="urn:microsoft.com/office/officeart/2005/8/layout/target3"/>
    <dgm:cxn modelId="{962CB97A-1391-4A73-881C-6FA9E6AB520E}" type="presParOf" srcId="{333A1088-737F-45CB-B68E-254E46348037}" destId="{526A7B9D-E3A6-4D41-8CDA-DEA199065E9E}" srcOrd="19" destOrd="0" presId="urn:microsoft.com/office/officeart/2005/8/layout/target3"/>
    <dgm:cxn modelId="{8D9E07C6-8239-4C0D-ACB5-AEA4FD6A3535}" type="presParOf" srcId="{333A1088-737F-45CB-B68E-254E46348037}" destId="{37E5CC36-9736-4704-B22E-2D7944A0BBD1}" srcOrd="20" destOrd="0" presId="urn:microsoft.com/office/officeart/2005/8/layout/target3"/>
    <dgm:cxn modelId="{CC7155C1-C062-4FCF-8024-20E4E63D7998}" type="presParOf" srcId="{333A1088-737F-45CB-B68E-254E46348037}" destId="{64DB4571-421D-4058-AAB5-064D170F22B0}" srcOrd="21" destOrd="0" presId="urn:microsoft.com/office/officeart/2005/8/layout/target3"/>
    <dgm:cxn modelId="{F32376C8-AD23-4A5E-99FD-DACC7ECD9CE9}" type="presParOf" srcId="{333A1088-737F-45CB-B68E-254E46348037}" destId="{12D4614E-3F74-4EC4-B359-7FB1B8348A94}" srcOrd="22" destOrd="0" presId="urn:microsoft.com/office/officeart/2005/8/layout/target3"/>
    <dgm:cxn modelId="{578A6347-A48C-4486-8C1F-61F550120297}" type="presParOf" srcId="{333A1088-737F-45CB-B68E-254E46348037}" destId="{69616B6F-1171-4D86-B1AD-21F3C76E92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FAA8E-79D3-4C46-8634-3235D5CE8624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111E6-5121-40D1-BDC5-074E75318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A5411-10A5-4255-95F2-C1F60DF2E17C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7D959-4CCD-4B99-9E17-22B8B3FE9E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7C5AB-6995-47F3-A89C-A5982487FCC9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596F3-9292-4438-8025-DB4376298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981E6-6934-40D8-AE97-4CD283CBCB42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42DBC-BD6E-412F-B90A-B4BD63A13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39AF7-C6F9-4DEC-987D-23F224D4712C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6E256-57E9-4780-9711-6D9F089D7E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18762-A6FA-4424-A937-09D037DC4C01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C1380-8D98-45F2-BC15-EBEB3EFCD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37BB1-D28A-4398-AA1C-9BC42DA40BEF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FCAFE-0182-411B-BA22-8C93D86483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EF119-84C8-4092-89B3-53196F2E457D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98B71-6143-46FA-9B80-674E76E99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863B2-B12E-4485-B598-569E09737434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50748-9894-46B0-B7C8-B00DB03AFD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F24FE-A1C0-45AF-9FE8-450AF838309B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1BEB7-E32A-4353-8A62-A34D788C5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79016-7A3C-4C4B-B02B-114D801201D7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00850-EF8F-48F7-A8C8-FD1C3AA41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4151AFD7-0E8F-4E29-9471-0AA4AE461D12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7470323B-E7EF-42DB-9ECF-69F20963E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8" r:id="rId3"/>
    <p:sldLayoutId id="2147483705" r:id="rId4"/>
    <p:sldLayoutId id="2147483704" r:id="rId5"/>
    <p:sldLayoutId id="2147483703" r:id="rId6"/>
    <p:sldLayoutId id="2147483702" r:id="rId7"/>
    <p:sldLayoutId id="2147483701" r:id="rId8"/>
    <p:sldLayoutId id="2147483700" r:id="rId9"/>
    <p:sldLayoutId id="2147483699" r:id="rId10"/>
    <p:sldLayoutId id="2147483698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nemecko.cz/wp-content/uploads/2010/01/Nocni-Hamburg.jpg" TargetMode="External"/><Relationship Id="rId13" Type="http://schemas.openxmlformats.org/officeDocument/2006/relationships/hyperlink" Target="http://ekozahrady.com/jedly_les21.jpg" TargetMode="External"/><Relationship Id="rId18" Type="http://schemas.openxmlformats.org/officeDocument/2006/relationships/hyperlink" Target="http://europa.eu/about-eu/basic-information/symbols/images/flag_yellow_low.jpg" TargetMode="External"/><Relationship Id="rId3" Type="http://schemas.openxmlformats.org/officeDocument/2006/relationships/hyperlink" Target="http://www.statnivlajky.cz/data/flags/ultra/de.png" TargetMode="External"/><Relationship Id="rId7" Type="http://schemas.openxmlformats.org/officeDocument/2006/relationships/hyperlink" Target="http://upload.wikimedia.org/wikipedia/commons/c/c5/DD-canaletto-blick.jpg" TargetMode="External"/><Relationship Id="rId12" Type="http://schemas.openxmlformats.org/officeDocument/2006/relationships/hyperlink" Target="http://www.chb-brambory.cz/Materialy/osatkabram.jpg" TargetMode="External"/><Relationship Id="rId17" Type="http://schemas.openxmlformats.org/officeDocument/2006/relationships/hyperlink" Target="http://www.visitceskebudejovice.cz/img/cb-pivo/pivo-5.jpg" TargetMode="External"/><Relationship Id="rId2" Type="http://schemas.openxmlformats.org/officeDocument/2006/relationships/hyperlink" Target="http://absolventi.gymcheb.cz/2010/pesimli/povrch.html" TargetMode="External"/><Relationship Id="rId16" Type="http://schemas.openxmlformats.org/officeDocument/2006/relationships/hyperlink" Target="http://www.mercedes-benz.cz/content/media_library/hq/hq_mpc_reference_site/passenger_cars_ng/new_cars/models/e-class/_c207/model_navigation_library/mercedes-benz_e-class_c207_model_navigation_960x298_03-2013_jpg.object-Single-MEDIA.tmp/mercedes-benz_e-class_c207_model_navigation_960x298_03-201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ravel2002.cz/_pics/mosela-a-ryn-2.jpeg" TargetMode="External"/><Relationship Id="rId11" Type="http://schemas.openxmlformats.org/officeDocument/2006/relationships/hyperlink" Target="http://www.alkoholweb.cz/wp-content/gallery/pivo/chmel.jpg" TargetMode="External"/><Relationship Id="rId5" Type="http://schemas.openxmlformats.org/officeDocument/2006/relationships/hyperlink" Target="http://upload.wikimedia.org/wikipedia/commons/c/c0/Lilienstein_and_Elbe_river_from_Koenigstein_Saxony.jpg" TargetMode="External"/><Relationship Id="rId15" Type="http://schemas.openxmlformats.org/officeDocument/2006/relationships/hyperlink" Target="http://prodej-uhli.uhloterm.cz/images/uhli/122-orech-2.jpg" TargetMode="External"/><Relationship Id="rId10" Type="http://schemas.openxmlformats.org/officeDocument/2006/relationships/hyperlink" Target="http://www.penzion-sport.com/images/winter/original/pic_13.jpg" TargetMode="External"/><Relationship Id="rId4" Type="http://schemas.openxmlformats.org/officeDocument/2006/relationships/hyperlink" Target="http://www.slantour.cz/foto/full/2394-berlin.jpg" TargetMode="External"/><Relationship Id="rId9" Type="http://schemas.openxmlformats.org/officeDocument/2006/relationships/hyperlink" Target="http://upload.wikimedia.org/wikipedia/commons/2/27/Hauptwache_Frankfurt_am_Main.jpg" TargetMode="External"/><Relationship Id="rId14" Type="http://schemas.openxmlformats.org/officeDocument/2006/relationships/hyperlink" Target="http://www.slantour.cz/foto/full/3209-berl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4221163"/>
            <a:ext cx="623887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Diagram 6"/>
          <p:cNvGraphicFramePr>
            <a:graphicFrameLocks/>
          </p:cNvGraphicFramePr>
          <p:nvPr/>
        </p:nvGraphicFramePr>
        <p:xfrm>
          <a:off x="1296650" y="476672"/>
          <a:ext cx="6345873" cy="2820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je určena žákům  5. ročníku.</a:t>
            </a:r>
          </a:p>
          <a:p>
            <a:r>
              <a:rPr lang="cs-CZ" smtClean="0"/>
              <a:t>Slouží k získání nových poznatků na téma Místo, kde žijeme – sousední státy ČR – Německo.</a:t>
            </a:r>
          </a:p>
          <a:p>
            <a:r>
              <a:rPr lang="cs-CZ" smtClean="0"/>
              <a:t>Žáci současně pracují s příruční vlastivědnou mapou.</a:t>
            </a:r>
          </a:p>
          <a:p>
            <a:r>
              <a:rPr lang="cs-CZ" smtClean="0"/>
              <a:t>Klíčová slova: Německo- Spolková republika, povrch, vodstvo, města, zemědělství, průmysl.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500" y="303213"/>
            <a:ext cx="8147050" cy="10795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Spolková republika Německo (Německo)</a:t>
            </a:r>
            <a:endParaRPr lang="cs-CZ" sz="3600" dirty="0"/>
          </a:p>
        </p:txBody>
      </p:sp>
      <p:pic>
        <p:nvPicPr>
          <p:cNvPr id="1536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1628775"/>
            <a:ext cx="3535363" cy="45053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16438" y="1412875"/>
            <a:ext cx="3600450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18025" y="3644900"/>
            <a:ext cx="3582988" cy="261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451725" y="6034088"/>
            <a:ext cx="1008063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Palatino Linotype" pitchFamily="18" charset="0"/>
              </a:rPr>
              <a:t>Berlín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18488" cy="5434013"/>
          </a:xfrm>
        </p:spPr>
        <p:txBody>
          <a:bodyPr/>
          <a:lstStyle/>
          <a:p>
            <a:pPr algn="just"/>
            <a:r>
              <a:rPr lang="cs-CZ" smtClean="0"/>
              <a:t>V Německu žije přes </a:t>
            </a:r>
            <a:r>
              <a:rPr lang="cs-CZ" b="1" smtClean="0"/>
              <a:t>80 milionů obyvatel</a:t>
            </a:r>
            <a:r>
              <a:rPr lang="cs-CZ" smtClean="0"/>
              <a:t>. Je to 2. nejlidnatější země Evropy.</a:t>
            </a:r>
          </a:p>
          <a:p>
            <a:pPr algn="just"/>
            <a:r>
              <a:rPr lang="cs-CZ" smtClean="0"/>
              <a:t>Tento stát je významným členem </a:t>
            </a:r>
            <a:r>
              <a:rPr lang="cs-CZ" b="1" smtClean="0"/>
              <a:t>NATO</a:t>
            </a:r>
            <a:r>
              <a:rPr lang="cs-CZ" smtClean="0"/>
              <a:t> a </a:t>
            </a:r>
            <a:r>
              <a:rPr lang="cs-CZ" b="1" smtClean="0"/>
              <a:t>EU</a:t>
            </a:r>
            <a:r>
              <a:rPr lang="cs-CZ" smtClean="0"/>
              <a:t>.</a:t>
            </a:r>
          </a:p>
          <a:p>
            <a:pPr algn="just"/>
            <a:r>
              <a:rPr lang="cs-CZ" smtClean="0"/>
              <a:t>Víš, jaké mezinárodní organizace se skrývají pod těmito zkratkami? Které z nich patří tato vlajka?</a:t>
            </a:r>
          </a:p>
          <a:p>
            <a:pPr algn="just"/>
            <a:endParaRPr lang="cs-CZ" smtClean="0"/>
          </a:p>
          <a:p>
            <a:pPr algn="just"/>
            <a:endParaRPr lang="cs-CZ" smtClean="0"/>
          </a:p>
          <a:p>
            <a:pPr algn="just"/>
            <a:endParaRPr lang="cs-CZ" smtClean="0"/>
          </a:p>
          <a:p>
            <a:pPr algn="just"/>
            <a:endParaRPr lang="cs-CZ" smtClean="0"/>
          </a:p>
          <a:p>
            <a:pPr algn="just"/>
            <a:endParaRPr lang="cs-CZ" smtClean="0"/>
          </a:p>
          <a:p>
            <a:pPr algn="just"/>
            <a:endParaRPr lang="cs-CZ" smtClean="0"/>
          </a:p>
          <a:p>
            <a:pPr algn="just"/>
            <a:r>
              <a:rPr lang="cs-CZ" smtClean="0"/>
              <a:t>V Německu se platí </a:t>
            </a:r>
            <a:r>
              <a:rPr lang="cs-CZ" b="1" smtClean="0"/>
              <a:t>eurem</a:t>
            </a:r>
            <a:r>
              <a:rPr lang="cs-CZ" smtClean="0"/>
              <a:t>.</a:t>
            </a:r>
          </a:p>
        </p:txBody>
      </p:sp>
      <p:pic>
        <p:nvPicPr>
          <p:cNvPr id="16386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2997200"/>
            <a:ext cx="3240087" cy="220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mtClean="0"/>
              <a:t>Jaký povrch převládá na severu Německa?</a:t>
            </a:r>
          </a:p>
          <a:p>
            <a:pPr algn="just">
              <a:buFont typeface="Century Gothic" pitchFamily="34" charset="0"/>
              <a:buAutoNum type="alphaLcParenR"/>
            </a:pPr>
            <a:r>
              <a:rPr lang="cs-CZ" smtClean="0"/>
              <a:t>nížinný</a:t>
            </a:r>
          </a:p>
          <a:p>
            <a:pPr algn="just">
              <a:buFont typeface="Century Gothic" pitchFamily="34" charset="0"/>
              <a:buAutoNum type="alphaLcParenR"/>
            </a:pPr>
            <a:r>
              <a:rPr lang="cs-CZ" smtClean="0"/>
              <a:t>hornatý</a:t>
            </a:r>
          </a:p>
          <a:p>
            <a:pPr algn="just"/>
            <a:r>
              <a:rPr lang="cs-CZ" smtClean="0"/>
              <a:t>Tento povrch umožnil budování říčních průplavů. </a:t>
            </a:r>
          </a:p>
          <a:p>
            <a:pPr algn="just"/>
            <a:r>
              <a:rPr lang="cs-CZ" smtClean="0"/>
              <a:t>Průplavy propojující německé řeky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vytvářejí delší cestu pro říční dopravu.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8313" y="2492375"/>
            <a:ext cx="7920037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7412" name="Picture 2" descr="C:\Users\pdokoupilova\AppData\Local\Microsoft\Windows\Temporary Internet Files\Content.IE5\2U9NXN2Q\MC9004380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1843088"/>
            <a:ext cx="1863725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18488" cy="5360988"/>
          </a:xfrm>
        </p:spPr>
        <p:txBody>
          <a:bodyPr/>
          <a:lstStyle/>
          <a:p>
            <a:r>
              <a:rPr lang="cs-CZ" smtClean="0"/>
              <a:t>Na jihu země najdeme nejvyšší pohoří Evropské unie – </a:t>
            </a:r>
            <a:r>
              <a:rPr lang="cs-CZ" b="1" smtClean="0"/>
              <a:t>Alpy</a:t>
            </a:r>
            <a:r>
              <a:rPr lang="cs-CZ" smtClean="0"/>
              <a:t>.</a:t>
            </a:r>
          </a:p>
          <a:p>
            <a:endParaRPr lang="cs-CZ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989138"/>
            <a:ext cx="5722938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8488" cy="4852988"/>
          </a:xfrm>
        </p:spPr>
        <p:txBody>
          <a:bodyPr/>
          <a:lstStyle/>
          <a:p>
            <a:r>
              <a:rPr lang="cs-CZ" smtClean="0"/>
              <a:t>Najdeš na mapě 3 nejvodnatější řeky Německa?</a:t>
            </a:r>
          </a:p>
          <a:p>
            <a:r>
              <a:rPr lang="cs-CZ" smtClean="0"/>
              <a:t>Jsou to: Labe, Rýn, Dunaj</a:t>
            </a:r>
          </a:p>
          <a:p>
            <a:endParaRPr lang="cs-CZ" smtClean="0"/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3644900"/>
            <a:ext cx="4103687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132138" y="6072188"/>
            <a:ext cx="1800225" cy="3683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Palatino Linotype" pitchFamily="18" charset="0"/>
              </a:rPr>
              <a:t>Labe</a:t>
            </a:r>
          </a:p>
        </p:txBody>
      </p:sp>
      <p:pic>
        <p:nvPicPr>
          <p:cNvPr id="19461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3644900"/>
            <a:ext cx="3648075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524750" y="6105525"/>
            <a:ext cx="1368425" cy="3698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Palatino Linotype" pitchFamily="18" charset="0"/>
              </a:rPr>
              <a:t>Rýn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750" y="2119313"/>
            <a:ext cx="4537075" cy="503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301750"/>
            <a:ext cx="8280400" cy="52228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Hlavním městem je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Berlín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(je zároveň jednou ze 16 spolkových zemí Německa).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Na řece Labi leží významné město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Drážďany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, ve kterém najdeme proslulou galerii.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2800" y="4418013"/>
            <a:ext cx="6118225" cy="197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21263" y="765175"/>
            <a:ext cx="3849687" cy="250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457200" indent="-457200" algn="l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600" dirty="0" smtClean="0"/>
              <a:t>Dalším městem na Labi je </a:t>
            </a:r>
            <a:r>
              <a:rPr lang="cs-CZ" sz="3600" b="1" dirty="0" smtClean="0"/>
              <a:t>Hamburk </a:t>
            </a:r>
            <a:r>
              <a:rPr lang="cs-CZ" sz="3600" dirty="0" smtClean="0"/>
              <a:t>– největší německý přístav.</a:t>
            </a:r>
            <a:endParaRPr lang="cs-CZ" sz="3200" dirty="0"/>
          </a:p>
        </p:txBody>
      </p:sp>
      <p:pic>
        <p:nvPicPr>
          <p:cNvPr id="2150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14500" y="1701800"/>
            <a:ext cx="5715000" cy="43227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00413" y="1268413"/>
            <a:ext cx="5005387" cy="3351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68313" y="692150"/>
            <a:ext cx="8280400" cy="5761038"/>
          </a:xfrm>
        </p:spPr>
        <p:txBody>
          <a:bodyPr/>
          <a:lstStyle/>
          <a:p>
            <a:r>
              <a:rPr lang="cs-CZ" smtClean="0"/>
              <a:t>Ve </a:t>
            </a:r>
            <a:r>
              <a:rPr lang="cs-CZ" b="1" smtClean="0"/>
              <a:t>Frankfurtu nad Mohanem</a:t>
            </a:r>
            <a:r>
              <a:rPr lang="cs-CZ" smtClean="0"/>
              <a:t> najdeme největší letiště v zemi.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V jakém dalším německém městě je letiště?</a:t>
            </a:r>
          </a:p>
          <a:p>
            <a:r>
              <a:rPr lang="cs-CZ" smtClean="0"/>
              <a:t>Mnichov</a:t>
            </a:r>
          </a:p>
        </p:txBody>
      </p:sp>
      <p:pic>
        <p:nvPicPr>
          <p:cNvPr id="22531" name="Picture 4" descr="C:\Users\pdokoupilova\AppData\Local\Microsoft\Windows\Temporary Internet Files\Content.IE5\NCQUBVY1\MC9004404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71575" y="2151063"/>
            <a:ext cx="11842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11188" y="5118100"/>
            <a:ext cx="2305050" cy="649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 historie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smtClean="0"/>
              <a:t>Na konci druhé světové války bylo Německo rozděleno na dva státy:</a:t>
            </a:r>
          </a:p>
          <a:p>
            <a:pPr algn="just"/>
            <a:r>
              <a:rPr lang="cs-CZ" smtClean="0"/>
              <a:t>„východní“</a:t>
            </a:r>
          </a:p>
          <a:p>
            <a:pPr algn="just"/>
            <a:r>
              <a:rPr lang="cs-CZ" smtClean="0"/>
              <a:t>„západní“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Válka probíhala v letech 1939 – 1945, víš, jaké je to století?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V roce 1990 se tyto státy spojily v jeden velký stát – NĚMECKO.</a:t>
            </a:r>
          </a:p>
        </p:txBody>
      </p:sp>
      <p:pic>
        <p:nvPicPr>
          <p:cNvPr id="23555" name="Picture 3" descr="C:\Users\pdokoupilova\AppData\Local\Microsoft\Windows\Temporary Internet Files\Content.IE5\3DZA1CWF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0063" y="188913"/>
            <a:ext cx="1682750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Zemědělci pěstují </a:t>
            </a:r>
            <a:r>
              <a:rPr lang="cs-CZ" b="1" smtClean="0"/>
              <a:t>chmel, brambory, obiloviny, ovoce, zeleninu.</a:t>
            </a:r>
          </a:p>
          <a:p>
            <a:r>
              <a:rPr lang="cs-CZ" smtClean="0"/>
              <a:t>V údolí Rýna se daří </a:t>
            </a:r>
            <a:r>
              <a:rPr lang="cs-CZ" b="1" smtClean="0"/>
              <a:t>vinné révě</a:t>
            </a:r>
            <a:r>
              <a:rPr lang="cs-CZ" smtClean="0"/>
              <a:t>.</a:t>
            </a:r>
          </a:p>
          <a:p>
            <a:r>
              <a:rPr lang="cs-CZ" smtClean="0"/>
              <a:t>Řada potravin se však musí do Německa dovážet.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163" y="4276725"/>
            <a:ext cx="3024187" cy="227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4276725"/>
            <a:ext cx="3043238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4276725"/>
            <a:ext cx="3025775" cy="227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Německo je hospodářsky nejsilnějším evropským státem.</a:t>
            </a:r>
          </a:p>
          <a:p>
            <a:r>
              <a:rPr lang="cs-CZ" smtClean="0"/>
              <a:t>Z nerostných surovin se zde </a:t>
            </a:r>
            <a:r>
              <a:rPr lang="cs-CZ" b="1" smtClean="0"/>
              <a:t>těží hnědé a černé uhlí a draselné soli.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3362325"/>
            <a:ext cx="4151312" cy="311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18488" cy="5576888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Německo je proslulé výrobou dopravních prostředků (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auta, lodě, letadla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).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Rozvinutý je zde také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chemický průmysl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Rozšířená výroba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piva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3688" y="2924175"/>
            <a:ext cx="74231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25" y="2924175"/>
            <a:ext cx="2087563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Zopakuj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 jakými státy Německo sousedí?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(Polsko, ČR, Rakousko, Švýcarsko, Francie, Lucembursko, Belgie, Nizozemsko, Dánsko)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Má více obyvatel Praha nebo Berlín?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Která města považuješ za důležitá z hlediska dopravy?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(Mnichov, Hamburk, Frankfurt nad Mohanem…)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Pokus se na mapě najít nejvyšší německou horu, kolik měří? (Zugspitze, 2962 m n. m.)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750" y="2049463"/>
            <a:ext cx="8064500" cy="1223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55875" y="4579938"/>
            <a:ext cx="3455988" cy="50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7653" name="Picture 2" descr="C:\Users\pdokoupilova\AppData\Local\Microsoft\Windows\Temporary Internet Files\Content.IE5\WO81AKX5\MC9004380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88913"/>
            <a:ext cx="1863725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3" descr="C:\Users\pdokoupilova\AppData\Local\Microsoft\Windows\Temporary Internet Files\Content.IE5\91JTAI2I\MC9004379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94575" y="5084763"/>
            <a:ext cx="1663700" cy="1585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2411413" y="3716338"/>
            <a:ext cx="5815012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18488" cy="5434013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400" smtClean="0"/>
              <a:t>Chválím Tě.</a:t>
            </a:r>
          </a:p>
          <a:p>
            <a:pPr marL="0" indent="0" algn="ctr">
              <a:buFont typeface="Arial" charset="0"/>
              <a:buNone/>
            </a:pPr>
            <a:r>
              <a:rPr lang="cs-CZ" sz="4400" smtClean="0"/>
              <a:t>Jsi šikula.</a:t>
            </a:r>
          </a:p>
        </p:txBody>
      </p:sp>
      <p:pic>
        <p:nvPicPr>
          <p:cNvPr id="28674" name="Picture 2" descr="C:\Users\pdokoupilova\AppData\Local\Microsoft\Windows\Temporary Internet Files\Content.IE5\WO81AKX5\MC90044043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3068638"/>
            <a:ext cx="3203575" cy="302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4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u="sng" dirty="0" smtClean="0">
              <a:solidFill>
                <a:schemeClr val="tx1">
                  <a:lumMod val="50000"/>
                  <a:lumOff val="50000"/>
                </a:schemeClr>
              </a:solidFill>
              <a:hlinkClick r:id="rId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2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2"/>
              </a:rPr>
              <a:t>://absolventi.gymcheb.cz/2010/pesimli/povrch.html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3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3"/>
              </a:rPr>
              <a:t>://www.statnivlajky.cz/data/flags/ultra/de.png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4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4"/>
              </a:rPr>
              <a:t>://www.slantour.cz/foto/full/2394-berlin.jpg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5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5"/>
              </a:rPr>
              <a:t>://upload.wikimedia.org/wikipedia/commons/c/c0/Lilienstein_and_Elbe_river_from_Koenigstein_Saxony.jpg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6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6"/>
              </a:rPr>
              <a:t>://www.travel2002.cz/_pics/mosela-a-ryn-2.jpeg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7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7"/>
              </a:rPr>
              <a:t>://upload.wikimedia.org/wikipedia/commons/c/c5/DD-canaletto-blick.jpg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8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8"/>
              </a:rPr>
              <a:t>://www.enemecko.cz/wp-content/uploads/2010/01/Nocni-Hamburg.jpg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9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9"/>
              </a:rPr>
              <a:t>://upload.wikimedia.org/wikipedia/commons/2/27/Hauptwache_Frankfurt_am_Main.jpg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0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10"/>
              </a:rPr>
              <a:t>://www.penzion-sport.com/images/winter/original/pic_13.jpg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1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11"/>
              </a:rPr>
              <a:t>://www.alkoholweb.cz/wp-content/gallery/pivo/chmel.jpg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2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12"/>
              </a:rPr>
              <a:t>://www.chb-brambory.cz/Materialy/osatkabram.jpg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3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13"/>
              </a:rPr>
              <a:t>://ekozahrady.com/jedly_les21.jpg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4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14"/>
              </a:rPr>
              <a:t>://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4"/>
              </a:rPr>
              <a:t>www.slantour.cz/foto/full/3209-berlin.jpg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5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15"/>
              </a:rPr>
              <a:t>://prodej-uhli.uhloterm.cz/images/uhli/122-orech-2.jpg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6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16"/>
              </a:rPr>
              <a:t>://www.mercedes-benz.cz/content/media_library/hq/hq_mpc_reference_site/passenger_cars_ng/new_cars/models/e-class/_c207/model_navigation_library/mercedes-benz_e-class_c207_model_navigation_960x298_03-2013_jpg.object-Single-MEDIA.tmp/mercedes-benz_e-class_c207_model_navigation_960x298_03-2013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</a:t>
            </a:r>
            <a:r>
              <a:rPr lang="cs-CZ" u="sng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17"/>
              </a:rPr>
              <a:t>http</a:t>
            </a: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17"/>
              </a:rPr>
              <a:t>://www.visitceskebudejovice.cz/img/cb-pivo/pivo-5.jpg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>
                <a:solidFill>
                  <a:schemeClr val="tx1">
                    <a:lumMod val="50000"/>
                    <a:lumOff val="50000"/>
                  </a:schemeClr>
                </a:solidFill>
                <a:hlinkClick r:id="rId18"/>
              </a:rPr>
              <a:t>http://europa.eu/about-eu/basic-information/symbols/images/flag_yellow_low.jpg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Prof. PhDr. P. Chalupa, CSc., Mgr. V. Štiková, učebnice VLASTIVĚDA 5, Česká republika jako součást Evropy, Nová škola 2007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473</TotalTime>
  <Words>393</Words>
  <Application>Microsoft Office PowerPoint</Application>
  <PresentationFormat>On-screen Show (4:3)</PresentationFormat>
  <Paragraphs>94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24" baseType="lpstr">
      <vt:lpstr>Palatino Linotype</vt:lpstr>
      <vt:lpstr>Arial</vt:lpstr>
      <vt:lpstr>Century Gothic</vt:lpstr>
      <vt:lpstr>Courier New</vt:lpstr>
      <vt:lpstr>Calibri</vt:lpstr>
      <vt:lpstr>Exekutivní</vt:lpstr>
      <vt:lpstr>Exekutivní</vt:lpstr>
      <vt:lpstr>Snímek 1</vt:lpstr>
      <vt:lpstr>Anotace</vt:lpstr>
      <vt:lpstr>Spolková republika Německo (Německo)</vt:lpstr>
      <vt:lpstr>Snímek 4</vt:lpstr>
      <vt:lpstr>Povrch</vt:lpstr>
      <vt:lpstr>Snímek 6</vt:lpstr>
      <vt:lpstr>Vodstvo</vt:lpstr>
      <vt:lpstr>Města</vt:lpstr>
      <vt:lpstr>              Dalším městem na Labi je Hamburk – největší německý přístav.</vt:lpstr>
      <vt:lpstr>Snímek 10</vt:lpstr>
      <vt:lpstr>Z historie</vt:lpstr>
      <vt:lpstr>Zemědělství</vt:lpstr>
      <vt:lpstr>Průmysl</vt:lpstr>
      <vt:lpstr>Snímek 14</vt:lpstr>
      <vt:lpstr>Zopakuj si</vt:lpstr>
      <vt:lpstr>Snímek 16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Dokoupilová Pavla</dc:creator>
  <cp:lastModifiedBy>DUM</cp:lastModifiedBy>
  <cp:revision>20</cp:revision>
  <dcterms:created xsi:type="dcterms:W3CDTF">2014-01-11T12:07:27Z</dcterms:created>
  <dcterms:modified xsi:type="dcterms:W3CDTF">2014-01-12T17:49:56Z</dcterms:modified>
</cp:coreProperties>
</file>