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8" r:id="rId1"/>
  </p:sldMasterIdLst>
  <p:notesMasterIdLst>
    <p:notesMasterId r:id="rId20"/>
  </p:notesMasterIdLst>
  <p:sldIdLst>
    <p:sldId id="256" r:id="rId2"/>
    <p:sldId id="284" r:id="rId3"/>
    <p:sldId id="292" r:id="rId4"/>
    <p:sldId id="316" r:id="rId5"/>
    <p:sldId id="318" r:id="rId6"/>
    <p:sldId id="324" r:id="rId7"/>
    <p:sldId id="320" r:id="rId8"/>
    <p:sldId id="321" r:id="rId9"/>
    <p:sldId id="319" r:id="rId10"/>
    <p:sldId id="325" r:id="rId11"/>
    <p:sldId id="326" r:id="rId12"/>
    <p:sldId id="317" r:id="rId13"/>
    <p:sldId id="327" r:id="rId14"/>
    <p:sldId id="328" r:id="rId15"/>
    <p:sldId id="329" r:id="rId16"/>
    <p:sldId id="308" r:id="rId17"/>
    <p:sldId id="331" r:id="rId18"/>
    <p:sldId id="296" r:id="rId19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00"/>
    <a:srgbClr val="33CC33"/>
    <a:srgbClr val="66FF33"/>
    <a:srgbClr val="FF9933"/>
    <a:srgbClr val="FF6600"/>
    <a:srgbClr val="F4FB9B"/>
    <a:srgbClr val="BCE292"/>
    <a:srgbClr val="FFCB25"/>
    <a:srgbClr val="6600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53" autoAdjust="0"/>
    <p:restoredTop sz="94671" autoAdjust="0"/>
  </p:normalViewPr>
  <p:slideViewPr>
    <p:cSldViewPr>
      <p:cViewPr>
        <p:scale>
          <a:sx n="76" d="100"/>
          <a:sy n="76" d="100"/>
        </p:scale>
        <p:origin x="-84" y="16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554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2158810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6942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14438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ClrTx/>
              <a:buSzTx/>
              <a:buFontTx/>
              <a:buNone/>
            </a:pPr>
            <a:endParaRPr lang="cs-CZ" altLang="cs-CZ" sz="240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17765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1776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17767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E271BCF9-1A5B-4DC0-91D9-768AE947EA2A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117768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117769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0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1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2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3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7774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FFE04-BCBB-475B-BF81-8AC06672A7A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54948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46D3CF-FA94-462B-8D9B-2628BB8F17B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5479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42C3E7-DDA7-4523-904B-72767E41779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29131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BCB3-214C-4AB3-8DAC-97024984BED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54344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8FB061-2758-4D17-A9DC-0F4F63BBEB3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4711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A5A4F5-EC69-4B06-8921-46797DE01D8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3973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D3C9A1-A081-49ED-A3F7-861059CB5E8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242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66B497-DAAC-4E00-9323-E77AAE4CF41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55924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6F02F3-CCF9-4C33-8EB7-6D692EEF49A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22587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96766-357A-49E2-A425-29FE3AA58DC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6094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62E1E65-F7C2-4F59-BA63-49165379620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760848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828800"/>
            <a:ext cx="8229600" cy="4302125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A603E96-0A6D-4F06-AE03-9A2CB20608C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63572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11674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11674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fld id="{59614542-D4DE-4200-8007-7C472F04389F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116743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6744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6745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6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7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8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5.wmf"/><Relationship Id="rId7" Type="http://schemas.openxmlformats.org/officeDocument/2006/relationships/image" Target="../media/image7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openxmlformats.org/officeDocument/2006/relationships/image" Target="../media/image6.png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A3B2C1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352425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827088" y="1844675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Pan Kropáček se zlobí</a:t>
            </a:r>
            <a:endParaRPr lang="cs-CZ" altLang="cs-CZ" sz="1200" b="1" dirty="0">
              <a:solidFill>
                <a:srgbClr val="336699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21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KÓD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JM_VI/2_FIN_GRAM_MAT_II_21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12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.1.2014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7.ročníku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Upozorňuje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žáky se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na nástrahy reklamy a 			a nutnost dobře se orientovat v nabídkách různých finančních 			produktů. V oblasti matematiky procvičuje procenta.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METODICKÝ POKYN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: Poznámka: Formulaci nabídky úvěru a podmínky úvěru jsem čerpala   			z konkrétního letáku ve schránce, změnila jsem pouze název banky.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dirty="0"/>
              <a:t>Rodina Kropáčkova se </a:t>
            </a:r>
            <a:r>
              <a:rPr lang="cs-CZ" altLang="cs-CZ" sz="4000" dirty="0" smtClean="0"/>
              <a:t>vrací:</a:t>
            </a:r>
            <a:endParaRPr lang="cs-CZ" altLang="cs-CZ" sz="4000" dirty="0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684213" y="2205038"/>
            <a:ext cx="2303462" cy="311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Maminka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Tatínek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Eliška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Davídek</a:t>
            </a:r>
          </a:p>
        </p:txBody>
      </p:sp>
      <p:pic>
        <p:nvPicPr>
          <p:cNvPr id="7" name="imgPreview" descr="chlapci,dámy,dcery,d&amp;ecaron;ti,dítka,dívky,lidé,matky,mu&amp;zcaron;i,otcové,páni,ro&amp;ccaron;ní období,rodiny,synové,&amp;zcaron;e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75" y="2205038"/>
            <a:ext cx="4608512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nás  </a:t>
            </a:r>
            <a:r>
              <a:rPr lang="cs-CZ" altLang="cs-CZ" dirty="0"/>
              <a:t>čeká 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749397"/>
            <a:ext cx="8229600" cy="4343900"/>
          </a:xfrm>
        </p:spPr>
        <p:txBody>
          <a:bodyPr/>
          <a:lstStyle/>
          <a:p>
            <a:r>
              <a:rPr lang="cs-CZ" altLang="cs-CZ" b="1" i="1" dirty="0">
                <a:solidFill>
                  <a:schemeClr val="bg2"/>
                </a:solidFill>
              </a:rPr>
              <a:t>c</a:t>
            </a:r>
            <a:r>
              <a:rPr lang="cs-CZ" altLang="cs-CZ" b="1" i="1" dirty="0" smtClean="0">
                <a:solidFill>
                  <a:schemeClr val="bg2"/>
                </a:solidFill>
              </a:rPr>
              <a:t>o přišlo panu Kropáčkovi poštou</a:t>
            </a:r>
            <a:endParaRPr lang="cs-CZ" altLang="cs-CZ" b="1" i="1" dirty="0">
              <a:solidFill>
                <a:schemeClr val="bg2"/>
              </a:solidFill>
            </a:endParaRPr>
          </a:p>
          <a:p>
            <a:r>
              <a:rPr lang="cs-CZ" altLang="cs-CZ" b="1" i="1" dirty="0">
                <a:solidFill>
                  <a:schemeClr val="bg2"/>
                </a:solidFill>
              </a:rPr>
              <a:t>p</a:t>
            </a:r>
            <a:r>
              <a:rPr lang="cs-CZ" altLang="cs-CZ" b="1" i="1" dirty="0" smtClean="0">
                <a:solidFill>
                  <a:schemeClr val="bg2"/>
                </a:solidFill>
              </a:rPr>
              <a:t>osoudíme nabídku</a:t>
            </a:r>
            <a:endParaRPr lang="cs-CZ" altLang="cs-CZ" b="1" i="1" dirty="0">
              <a:solidFill>
                <a:schemeClr val="bg2"/>
              </a:solidFill>
            </a:endParaRPr>
          </a:p>
          <a:p>
            <a:r>
              <a:rPr lang="cs-CZ" altLang="cs-CZ" b="1" i="1" dirty="0">
                <a:solidFill>
                  <a:schemeClr val="bg2"/>
                </a:solidFill>
              </a:rPr>
              <a:t>c</a:t>
            </a:r>
            <a:r>
              <a:rPr lang="cs-CZ" altLang="cs-CZ" b="1" i="1" dirty="0" smtClean="0">
                <a:solidFill>
                  <a:schemeClr val="bg2"/>
                </a:solidFill>
              </a:rPr>
              <a:t>o se panu Kropáčkovi nelíbí?</a:t>
            </a:r>
            <a:endParaRPr lang="cs-CZ" altLang="cs-CZ" b="1" i="1" dirty="0">
              <a:solidFill>
                <a:schemeClr val="bg2"/>
              </a:solidFill>
            </a:endParaRP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provedeme </a:t>
            </a:r>
            <a:r>
              <a:rPr lang="cs-CZ" altLang="cs-CZ" b="1" i="1" dirty="0">
                <a:solidFill>
                  <a:schemeClr val="bg2"/>
                </a:solidFill>
              </a:rPr>
              <a:t>výpočty</a:t>
            </a:r>
          </a:p>
          <a:p>
            <a:r>
              <a:rPr lang="cs-CZ" b="1" i="1" dirty="0">
                <a:solidFill>
                  <a:schemeClr val="bg2"/>
                </a:solidFill>
              </a:rPr>
              <a:t>p</a:t>
            </a:r>
            <a:r>
              <a:rPr lang="cs-CZ" b="1" i="1" dirty="0" smtClean="0">
                <a:solidFill>
                  <a:schemeClr val="bg2"/>
                </a:solidFill>
              </a:rPr>
              <a:t>osoudíme výpočty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závěrečné </a:t>
            </a:r>
            <a:r>
              <a:rPr lang="cs-CZ" altLang="cs-CZ" b="1" i="1" dirty="0" smtClean="0">
                <a:solidFill>
                  <a:schemeClr val="bg2"/>
                </a:solidFill>
              </a:rPr>
              <a:t>zhodnocení</a:t>
            </a:r>
            <a:endParaRPr lang="cs-CZ" altLang="cs-CZ" b="1" i="1" dirty="0">
              <a:solidFill>
                <a:schemeClr val="bg2"/>
              </a:solidFill>
            </a:endParaRPr>
          </a:p>
        </p:txBody>
      </p:sp>
      <p:pic>
        <p:nvPicPr>
          <p:cNvPr id="5" name="Picture 2" descr="C:\Users\moravcova.GYMTANVALD\AppData\Local\Microsoft\Windows\Temporary Internet Files\Content.IE5\H6SHIFBY\MC90035220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65348"/>
            <a:ext cx="1788059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přišlo poštou</a:t>
            </a:r>
            <a:r>
              <a:rPr lang="cs-CZ" altLang="cs-CZ" dirty="0" smtClean="0"/>
              <a:t>?</a:t>
            </a:r>
            <a:endParaRPr lang="cs-CZ" altLang="cs-CZ" dirty="0"/>
          </a:p>
        </p:txBody>
      </p:sp>
      <p:sp>
        <p:nvSpPr>
          <p:cNvPr id="3" name="Zkosené hrany 2"/>
          <p:cNvSpPr/>
          <p:nvPr/>
        </p:nvSpPr>
        <p:spPr bwMode="auto">
          <a:xfrm>
            <a:off x="467544" y="2060848"/>
            <a:ext cx="8352927" cy="4464496"/>
          </a:xfrm>
          <a:prstGeom prst="bevel">
            <a:avLst/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lang="cs-CZ" dirty="0" smtClean="0"/>
          </a:p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3600" b="1" dirty="0" smtClean="0"/>
              <a:t>Vážený pan  ALOIS KROPÁČEK</a:t>
            </a:r>
          </a:p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800" b="1" dirty="0" err="1" smtClean="0"/>
              <a:t>Předschválená</a:t>
            </a:r>
            <a:r>
              <a:rPr lang="cs-CZ" sz="2800" b="1" dirty="0" smtClean="0"/>
              <a:t> ŠUPITO Půjčka ve výši</a:t>
            </a:r>
          </a:p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  <a:p>
            <a:pPr marL="0" marR="0" indent="0" algn="ctr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6600" b="1" dirty="0" smtClean="0">
                <a:solidFill>
                  <a:srgbClr val="FF0000"/>
                </a:solidFill>
              </a:rPr>
              <a:t>160 000 Kč</a:t>
            </a:r>
            <a:endParaRPr kumimoji="0" lang="cs-CZ" sz="6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88542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0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přišlo poštou</a:t>
            </a:r>
            <a:r>
              <a:rPr lang="cs-CZ" altLang="cs-CZ" dirty="0" smtClean="0"/>
              <a:t>?</a:t>
            </a:r>
            <a:endParaRPr lang="cs-CZ" altLang="cs-CZ" dirty="0"/>
          </a:p>
        </p:txBody>
      </p:sp>
      <p:sp>
        <p:nvSpPr>
          <p:cNvPr id="2" name="Obdélník 1"/>
          <p:cNvSpPr/>
          <p:nvPr/>
        </p:nvSpPr>
        <p:spPr bwMode="auto">
          <a:xfrm>
            <a:off x="563671" y="2004164"/>
            <a:ext cx="8184793" cy="4377164"/>
          </a:xfrm>
          <a:prstGeom prst="rect">
            <a:avLst/>
          </a:prstGeom>
          <a:solidFill>
            <a:srgbClr val="FFCB25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4" name="Zaoblený obdélník 3"/>
          <p:cNvSpPr/>
          <p:nvPr/>
        </p:nvSpPr>
        <p:spPr bwMode="auto">
          <a:xfrm>
            <a:off x="827584" y="2348880"/>
            <a:ext cx="3744416" cy="3096344"/>
          </a:xfrm>
          <a:prstGeom prst="roundRect">
            <a:avLst/>
          </a:prstGeom>
          <a:solidFill>
            <a:srgbClr val="F4FB9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Výhody předem schválené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lang="cs-CZ" sz="2000" u="sng" dirty="0" smtClean="0">
                <a:solidFill>
                  <a:schemeClr val="tx1"/>
                </a:solidFill>
              </a:rPr>
              <a:t>ŠUPITO</a:t>
            </a:r>
            <a:r>
              <a:rPr kumimoji="0" lang="cs-CZ" sz="2000" b="0" i="0" u="sng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Půjčky na cokoliv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20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000" baseline="0" dirty="0" smtClean="0">
                <a:solidFill>
                  <a:schemeClr val="tx1"/>
                </a:solidFill>
              </a:rPr>
              <a:t>KOMFORT 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DŮVĚRA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000" baseline="0" dirty="0" smtClean="0">
                <a:solidFill>
                  <a:schemeClr val="tx1"/>
                </a:solidFill>
              </a:rPr>
              <a:t>JISTOTA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ÚSPORA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000" baseline="0" dirty="0" smtClean="0">
                <a:solidFill>
                  <a:schemeClr val="tx1"/>
                </a:solidFill>
              </a:rPr>
              <a:t>SVOBODA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FLEXIBILITA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7" name="Zaoblený obdélník 6"/>
          <p:cNvSpPr/>
          <p:nvPr/>
        </p:nvSpPr>
        <p:spPr bwMode="auto">
          <a:xfrm>
            <a:off x="4922196" y="2348880"/>
            <a:ext cx="3610244" cy="3096344"/>
          </a:xfrm>
          <a:prstGeom prst="roundRect">
            <a:avLst/>
          </a:prstGeom>
          <a:solidFill>
            <a:srgbClr val="F4FB9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000" dirty="0" smtClean="0">
                <a:solidFill>
                  <a:srgbClr val="C00000"/>
                </a:solidFill>
              </a:rPr>
              <a:t>Jak může Vaše půjčka vypadat?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Všechny důležité </a:t>
            </a: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parametry najdete zde: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000" dirty="0" smtClean="0">
                <a:solidFill>
                  <a:schemeClr val="tx1"/>
                </a:solidFill>
              </a:rPr>
              <a:t>KOLIK SI CHCI PŮJČIT?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20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Výše měsíční splátky…..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</a:endParaRPr>
          </a:p>
        </p:txBody>
      </p:sp>
      <p:pic>
        <p:nvPicPr>
          <p:cNvPr id="2050" name="Picture 2" descr="C:\Users\moravcova.GYMTANVALD\AppData\Local\Microsoft\Windows\Temporary Internet Files\Content.IE5\PIKXYXPV\MC90042424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950" y="4478718"/>
            <a:ext cx="1440160" cy="123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oravcova.GYMTANVALD\AppData\Local\Microsoft\Windows\Temporary Internet Files\Content.IE5\62U7M2J3\MC90043160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811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oravcova.GYMTANVALD\AppData\Local\Microsoft\Windows\Temporary Internet Files\Content.IE5\U3BX033H\MC900431629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52407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5709700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tx1"/>
                </a:solidFill>
              </a:rPr>
              <a:t>Úroková sazba je platná…….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12" name="Zástupný symbol pro obsah 1"/>
          <p:cNvSpPr>
            <a:spLocks noGrp="1"/>
          </p:cNvSpPr>
          <p:nvPr>
            <p:ph idx="1"/>
          </p:nvPr>
        </p:nvSpPr>
        <p:spPr>
          <a:xfrm>
            <a:off x="5213226" y="692696"/>
            <a:ext cx="3186095" cy="1080120"/>
          </a:xfrm>
          <a:solidFill>
            <a:srgbClr val="BCE292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Kliknutím na lupu zvětšíte …..</a:t>
            </a:r>
            <a:endParaRPr lang="cs-CZ" dirty="0"/>
          </a:p>
        </p:txBody>
      </p:sp>
      <p:sp>
        <p:nvSpPr>
          <p:cNvPr id="8" name="Šipka doprava 7">
            <a:hlinkClick r:id="rId8" action="ppaction://hlinksldjump"/>
          </p:cNvPr>
          <p:cNvSpPr/>
          <p:nvPr/>
        </p:nvSpPr>
        <p:spPr bwMode="auto">
          <a:xfrm>
            <a:off x="6300192" y="5894366"/>
            <a:ext cx="2448272" cy="84700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POKRAČUJEME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71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0" grpId="0"/>
      <p:bldP spid="2" grpId="0" animBg="1"/>
      <p:bldP spid="4" grpId="0" animBg="1"/>
      <p:bldP spid="7" grpId="0" animBg="1"/>
      <p:bldP spid="5" grpId="0"/>
      <p:bldP spid="12" grpId="0" build="p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295194" y="548680"/>
            <a:ext cx="8229600" cy="1143000"/>
          </a:xfrm>
        </p:spPr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přišlo poštou</a:t>
            </a:r>
            <a:r>
              <a:rPr lang="cs-CZ" altLang="cs-CZ" dirty="0" smtClean="0"/>
              <a:t>?</a:t>
            </a:r>
            <a:endParaRPr lang="cs-CZ" altLang="cs-CZ" dirty="0"/>
          </a:p>
        </p:txBody>
      </p:sp>
      <p:sp>
        <p:nvSpPr>
          <p:cNvPr id="4" name="Zaoblený obdélník 3"/>
          <p:cNvSpPr/>
          <p:nvPr/>
        </p:nvSpPr>
        <p:spPr bwMode="auto">
          <a:xfrm>
            <a:off x="261165" y="2132856"/>
            <a:ext cx="8712968" cy="4248472"/>
          </a:xfrm>
          <a:prstGeom prst="roundRect">
            <a:avLst/>
          </a:prstGeom>
          <a:solidFill>
            <a:srgbClr val="F4FB9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Výhody předem schválené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 ŠUPITO Půjčky na cokoliv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400" baseline="0" dirty="0" smtClean="0">
                <a:solidFill>
                  <a:schemeClr val="tx1"/>
                </a:solidFill>
              </a:rPr>
              <a:t>KOMFORT	půjčku</a:t>
            </a:r>
            <a:r>
              <a:rPr lang="cs-CZ" sz="2400" dirty="0" smtClean="0">
                <a:solidFill>
                  <a:schemeClr val="tx1"/>
                </a:solidFill>
              </a:rPr>
              <a:t> máme pro Vás již připravenou, 							takže peníze získáte okamžitě</a:t>
            </a:r>
            <a:endParaRPr lang="cs-CZ" sz="2400" baseline="0" dirty="0" smtClean="0">
              <a:solidFill>
                <a:schemeClr val="tx1"/>
              </a:solidFill>
            </a:endParaRP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DŮVĚRA		bez dokladování příjmů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400" baseline="0" dirty="0" smtClean="0">
                <a:solidFill>
                  <a:schemeClr val="tx1"/>
                </a:solidFill>
              </a:rPr>
              <a:t>JISTOTA		předem schválená výše půjčky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ÚSPORA		atraktivní úroková sazba již od 5,9 % </a:t>
            </a:r>
            <a:r>
              <a:rPr kumimoji="0" lang="cs-CZ" sz="24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p.a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400" baseline="0" dirty="0" smtClean="0">
                <a:solidFill>
                  <a:schemeClr val="tx1"/>
                </a:solidFill>
              </a:rPr>
              <a:t>SVOBODA		nepotřebujete žádného ručitele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FLEXIBILITA	v průběhu splácení můžete až 5 krát 							odložit měsíční splátku ( nejdříve lze 							odložit desátou )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6732240" y="908720"/>
            <a:ext cx="1789406" cy="648072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accent3"/>
                </a:solidFill>
                <a:hlinkClick r:id="rId3" action="ppaction://hlinksldjump"/>
              </a:rPr>
              <a:t>ZPĚT</a:t>
            </a:r>
            <a:endParaRPr lang="cs-CZ" sz="2400" b="1" u="sng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933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0" grpId="0"/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023392"/>
          </a:xfrm>
        </p:spPr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přišlo poštou</a:t>
            </a:r>
            <a:r>
              <a:rPr lang="cs-CZ" altLang="cs-CZ" dirty="0" smtClean="0"/>
              <a:t>?</a:t>
            </a:r>
            <a:endParaRPr lang="cs-CZ" altLang="cs-CZ" dirty="0"/>
          </a:p>
        </p:txBody>
      </p:sp>
      <p:sp>
        <p:nvSpPr>
          <p:cNvPr id="5" name="Zaoblený obdélník 4"/>
          <p:cNvSpPr/>
          <p:nvPr/>
        </p:nvSpPr>
        <p:spPr bwMode="auto">
          <a:xfrm>
            <a:off x="251520" y="1772816"/>
            <a:ext cx="8666079" cy="4752528"/>
          </a:xfrm>
          <a:prstGeom prst="roundRect">
            <a:avLst/>
          </a:prstGeom>
          <a:solidFill>
            <a:srgbClr val="F4FB9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400" b="1" dirty="0" smtClean="0">
                <a:solidFill>
                  <a:srgbClr val="C00000"/>
                </a:solidFill>
              </a:rPr>
              <a:t>Jak může Vaše půjčka vypadat?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Všechny důležité parametry najdete zde: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1000" b="0" i="0" u="sng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</a:endParaRP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200" b="1" dirty="0" smtClean="0">
                <a:solidFill>
                  <a:schemeClr val="tx1"/>
                </a:solidFill>
              </a:rPr>
              <a:t>KOLIK SI CHCI PŮJČIT?</a:t>
            </a:r>
            <a:r>
              <a:rPr lang="cs-CZ" sz="2200" dirty="0" smtClean="0">
                <a:solidFill>
                  <a:schemeClr val="tx1"/>
                </a:solidFill>
              </a:rPr>
              <a:t>						     </a:t>
            </a:r>
            <a:r>
              <a:rPr lang="cs-CZ" sz="2200" b="1" dirty="0" smtClean="0">
                <a:solidFill>
                  <a:srgbClr val="C00000"/>
                </a:solidFill>
              </a:rPr>
              <a:t>160 000 Kč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Výše měsíční splátky								         </a:t>
            </a:r>
            <a:r>
              <a:rPr lang="cs-CZ" sz="2200" b="1" dirty="0" smtClean="0">
                <a:solidFill>
                  <a:srgbClr val="C00000"/>
                </a:solidFill>
              </a:rPr>
              <a:t>3 263 Kč</a:t>
            </a:r>
          </a:p>
          <a:p>
            <a:pPr marL="342900" marR="0" indent="-34290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</a:pPr>
            <a:r>
              <a:rPr kumimoji="0" lang="cs-CZ" sz="2200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Z toho poplatek za správu úvěru						 150 Kč</a:t>
            </a: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baseline="0" dirty="0" smtClean="0">
                <a:solidFill>
                  <a:schemeClr val="tx1"/>
                </a:solidFill>
              </a:rPr>
              <a:t>Celková</a:t>
            </a:r>
            <a:r>
              <a:rPr lang="cs-CZ" sz="2200" dirty="0" smtClean="0">
                <a:solidFill>
                  <a:schemeClr val="tx1"/>
                </a:solidFill>
              </a:rPr>
              <a:t> výše úvěru									188 048 Kč</a:t>
            </a:r>
          </a:p>
          <a:p>
            <a:pPr marL="342900" marR="0" indent="-34290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</a:pPr>
            <a:r>
              <a:rPr lang="cs-CZ" sz="2200" dirty="0">
                <a:solidFill>
                  <a:schemeClr val="tx1"/>
                </a:solidFill>
              </a:rPr>
              <a:t>z</a:t>
            </a:r>
            <a:r>
              <a:rPr lang="cs-CZ" sz="2200" dirty="0" smtClean="0">
                <a:solidFill>
                  <a:schemeClr val="tx1"/>
                </a:solidFill>
              </a:rPr>
              <a:t> toho poplatek za poskytnutí úvěru				    1 000 Kč </a:t>
            </a:r>
          </a:p>
          <a:p>
            <a:pPr marL="342900" marR="0" indent="-34290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</a:pPr>
            <a:r>
              <a:rPr lang="cs-CZ" sz="2200" dirty="0">
                <a:solidFill>
                  <a:schemeClr val="tx1"/>
                </a:solidFill>
              </a:rPr>
              <a:t>z</a:t>
            </a:r>
            <a:r>
              <a:rPr lang="cs-CZ" sz="2200" dirty="0" smtClean="0">
                <a:solidFill>
                  <a:schemeClr val="tx1"/>
                </a:solidFill>
              </a:rPr>
              <a:t> toho poplatek za pojištění						  27 048 Kč</a:t>
            </a: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Doba trvání úvěru								             84 měsíců</a:t>
            </a: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Úroková sazba									    	9,90 % </a:t>
            </a:r>
            <a:r>
              <a:rPr lang="cs-CZ" sz="2200" dirty="0" err="1" smtClean="0">
                <a:solidFill>
                  <a:schemeClr val="tx1"/>
                </a:solidFill>
              </a:rPr>
              <a:t>p.a</a:t>
            </a:r>
            <a:r>
              <a:rPr lang="cs-CZ" sz="22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Roční procentní sazba nákladů (RPSN)			     18,21 % </a:t>
            </a:r>
            <a:r>
              <a:rPr lang="cs-CZ" sz="2200" dirty="0" err="1">
                <a:solidFill>
                  <a:schemeClr val="tx1"/>
                </a:solidFill>
              </a:rPr>
              <a:t>p.a</a:t>
            </a:r>
            <a:r>
              <a:rPr lang="cs-CZ" sz="22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Celková splatná částka								274 857 Kč</a:t>
            </a:r>
            <a:endParaRPr lang="cs-CZ" sz="2200" dirty="0">
              <a:solidFill>
                <a:schemeClr val="tx1"/>
              </a:solidFill>
            </a:endParaRP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													</a:t>
            </a:r>
            <a:r>
              <a:rPr lang="cs-CZ" sz="2000" dirty="0" smtClean="0">
                <a:solidFill>
                  <a:schemeClr val="tx1"/>
                </a:solidFill>
              </a:rPr>
              <a:t>							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</a:endParaRP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6217798" y="908720"/>
            <a:ext cx="1789406" cy="648072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accent3"/>
                </a:solidFill>
                <a:hlinkClick r:id="rId2" action="ppaction://hlinksldjump"/>
              </a:rPr>
              <a:t>ZPĚT</a:t>
            </a:r>
            <a:endParaRPr lang="cs-CZ" sz="2400" b="1" u="sng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72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0" grpId="0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auto">
          <a:xfrm>
            <a:off x="273487" y="1916832"/>
            <a:ext cx="8676456" cy="4680520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061" y="2179600"/>
            <a:ext cx="8100594" cy="4154984"/>
          </a:xfrm>
          <a:prstGeom prst="rect">
            <a:avLst/>
          </a:prstGeom>
          <a:solidFill>
            <a:srgbClr val="F4FB9B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tx1"/>
                </a:solidFill>
              </a:rPr>
              <a:t>Úroková sazba je platná v případě sjednání pojištění schopnosti splácet a aktivně užívaného účtu v Ufouni Bank ( popř. podepsané mobility účtu).</a:t>
            </a:r>
          </a:p>
          <a:p>
            <a:endParaRPr lang="cs-CZ" sz="2400" i="1" dirty="0">
              <a:solidFill>
                <a:schemeClr val="tx1"/>
              </a:solidFill>
            </a:endParaRPr>
          </a:p>
          <a:p>
            <a:r>
              <a:rPr lang="cs-CZ" sz="2400" i="1" dirty="0" smtClean="0">
                <a:solidFill>
                  <a:schemeClr val="tx1"/>
                </a:solidFill>
              </a:rPr>
              <a:t>Tato nabídka je pouze indikativní, není návrhem na uzavření smlouvy, a nelze z ní proto dovozovat povinnost banky uskutečnit jakékoliv transakce. Případné uzavření smlouvy nebo uskutečnění transakce je vázáno na získání potřebných interních schválení v rámci banky, zejména na vyhodnocení záznamů klienta v úvěrových registrech a na podepsání příslušné smluvní dokumentace.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6804248" y="908720"/>
            <a:ext cx="1789406" cy="648072"/>
          </a:xfrm>
          <a:prstGeom prst="leftArrow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accent3"/>
                </a:solidFill>
                <a:hlinkClick r:id="rId2" action="ppaction://hlinksldjump"/>
              </a:rPr>
              <a:t>ZPĚT</a:t>
            </a:r>
            <a:endParaRPr lang="cs-CZ" sz="2400" b="1" u="sng" dirty="0">
              <a:solidFill>
                <a:schemeClr val="accent3"/>
              </a:solidFill>
            </a:endParaRP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přišlo poštou</a:t>
            </a:r>
            <a:r>
              <a:rPr lang="cs-CZ" altLang="cs-CZ" dirty="0" smtClean="0"/>
              <a:t>?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95258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295194" y="548680"/>
            <a:ext cx="8229600" cy="1143000"/>
          </a:xfrm>
        </p:spPr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se tatínkovi nelíbilo?</a:t>
            </a:r>
            <a:endParaRPr lang="cs-CZ" altLang="cs-CZ" dirty="0"/>
          </a:p>
        </p:txBody>
      </p:sp>
      <p:sp>
        <p:nvSpPr>
          <p:cNvPr id="4" name="Zaoblený obdélník 3"/>
          <p:cNvSpPr/>
          <p:nvPr/>
        </p:nvSpPr>
        <p:spPr bwMode="auto">
          <a:xfrm>
            <a:off x="261165" y="2132856"/>
            <a:ext cx="8712968" cy="4248472"/>
          </a:xfrm>
          <a:prstGeom prst="roundRect">
            <a:avLst/>
          </a:prstGeom>
          <a:solidFill>
            <a:srgbClr val="F4FB9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Výhody předem schválené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 ŠUPITO Půjčky na cokoliv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400" baseline="0" dirty="0" smtClean="0">
                <a:solidFill>
                  <a:schemeClr val="tx1"/>
                </a:solidFill>
              </a:rPr>
              <a:t>KOMFORT	půjčku</a:t>
            </a:r>
            <a:r>
              <a:rPr lang="cs-CZ" sz="2400" dirty="0" smtClean="0">
                <a:solidFill>
                  <a:schemeClr val="tx1"/>
                </a:solidFill>
              </a:rPr>
              <a:t> máme pro Vás již připravenou, 							takže peníze získáte okamžitě</a:t>
            </a:r>
            <a:endParaRPr lang="cs-CZ" sz="2400" baseline="0" dirty="0" smtClean="0">
              <a:solidFill>
                <a:schemeClr val="tx1"/>
              </a:solidFill>
            </a:endParaRP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DŮVĚRA		bez dokladování příjmů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400" baseline="0" dirty="0" smtClean="0">
                <a:solidFill>
                  <a:schemeClr val="tx1"/>
                </a:solidFill>
              </a:rPr>
              <a:t>JISTOTA		předem schválená výše půjčky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ÚSPORA		atraktivní úroková sazba již od 5,9 % </a:t>
            </a:r>
            <a:r>
              <a:rPr kumimoji="0" lang="cs-CZ" sz="24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p.a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lang="cs-CZ" sz="2400" baseline="0" dirty="0" smtClean="0">
                <a:solidFill>
                  <a:schemeClr val="tx1"/>
                </a:solidFill>
              </a:rPr>
              <a:t>SVOBODA		nepotřebujete žádného ručitele</a:t>
            </a:r>
          </a:p>
          <a:p>
            <a:pPr marL="285750" marR="0" indent="-28575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SzPct val="100000"/>
              <a:buFont typeface="Arial" panose="020B0604020202020204" pitchFamily="34" charset="0"/>
              <a:buChar char="•"/>
              <a:tabLst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FLEXIBILITA	v průběhu splácení můžete až 5 krát 							odložit měsíční splátku ( nejdříve lze 							odložit desátou )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Obdélník 2"/>
          <p:cNvSpPr/>
          <p:nvPr/>
        </p:nvSpPr>
        <p:spPr bwMode="auto">
          <a:xfrm>
            <a:off x="2771800" y="4212568"/>
            <a:ext cx="5893862" cy="46805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atraktivní úroková sazba již od 5,9 % </a:t>
            </a:r>
            <a:r>
              <a:rPr lang="cs-CZ" sz="2400" dirty="0" err="1">
                <a:solidFill>
                  <a:schemeClr val="tx1"/>
                </a:solidFill>
              </a:rPr>
              <a:t>p.a</a:t>
            </a:r>
            <a:r>
              <a:rPr lang="cs-CZ" sz="2400" dirty="0">
                <a:solidFill>
                  <a:schemeClr val="tx1"/>
                </a:solidFill>
              </a:rPr>
              <a:t>.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1153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 bwMode="auto">
          <a:xfrm>
            <a:off x="251520" y="1772816"/>
            <a:ext cx="8666079" cy="4752528"/>
          </a:xfrm>
          <a:prstGeom prst="roundRect">
            <a:avLst/>
          </a:prstGeom>
          <a:solidFill>
            <a:srgbClr val="F4FB9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400" b="1" dirty="0" smtClean="0">
                <a:solidFill>
                  <a:srgbClr val="C00000"/>
                </a:solidFill>
              </a:rPr>
              <a:t>Jak může Vaše půjčka vypadat?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</a:rPr>
              <a:t>Všechny důležité parametry najdete zde: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1000" b="0" i="0" u="sng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</a:endParaRP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200" b="1" dirty="0" smtClean="0">
                <a:solidFill>
                  <a:schemeClr val="tx1"/>
                </a:solidFill>
              </a:rPr>
              <a:t>KOLIK SI CHCI PŮJČIT?</a:t>
            </a:r>
            <a:r>
              <a:rPr lang="cs-CZ" sz="2200" dirty="0" smtClean="0">
                <a:solidFill>
                  <a:schemeClr val="tx1"/>
                </a:solidFill>
              </a:rPr>
              <a:t>						     </a:t>
            </a:r>
            <a:r>
              <a:rPr lang="cs-CZ" sz="2200" b="1" dirty="0" smtClean="0">
                <a:solidFill>
                  <a:srgbClr val="C00000"/>
                </a:solidFill>
              </a:rPr>
              <a:t>160 000 Kč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Výše měsíční splátky								         </a:t>
            </a:r>
            <a:r>
              <a:rPr lang="cs-CZ" sz="2200" b="1" dirty="0" smtClean="0">
                <a:solidFill>
                  <a:srgbClr val="C00000"/>
                </a:solidFill>
              </a:rPr>
              <a:t>3 263 Kč</a:t>
            </a:r>
          </a:p>
          <a:p>
            <a:pPr marL="342900" marR="0" indent="-34290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</a:pPr>
            <a:r>
              <a:rPr kumimoji="0" lang="cs-CZ" sz="2200" b="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Z toho poplatek za správu úvěru						 150 Kč</a:t>
            </a: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baseline="0" dirty="0" smtClean="0">
                <a:solidFill>
                  <a:schemeClr val="tx1"/>
                </a:solidFill>
              </a:rPr>
              <a:t>Celková</a:t>
            </a:r>
            <a:r>
              <a:rPr lang="cs-CZ" sz="2200" dirty="0" smtClean="0">
                <a:solidFill>
                  <a:schemeClr val="tx1"/>
                </a:solidFill>
              </a:rPr>
              <a:t> výše úvěru									188 048 Kč</a:t>
            </a:r>
          </a:p>
          <a:p>
            <a:pPr marL="342900" marR="0" indent="-34290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</a:pPr>
            <a:r>
              <a:rPr lang="cs-CZ" sz="2200" dirty="0">
                <a:solidFill>
                  <a:schemeClr val="tx1"/>
                </a:solidFill>
              </a:rPr>
              <a:t>z</a:t>
            </a:r>
            <a:r>
              <a:rPr lang="cs-CZ" sz="2200" dirty="0" smtClean="0">
                <a:solidFill>
                  <a:schemeClr val="tx1"/>
                </a:solidFill>
              </a:rPr>
              <a:t> toho poplatek za poskytnutí úvěru				    1 000 Kč </a:t>
            </a:r>
          </a:p>
          <a:p>
            <a:pPr marL="342900" marR="0" indent="-34290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</a:pPr>
            <a:r>
              <a:rPr lang="cs-CZ" sz="2200" dirty="0">
                <a:solidFill>
                  <a:schemeClr val="tx1"/>
                </a:solidFill>
              </a:rPr>
              <a:t>z</a:t>
            </a:r>
            <a:r>
              <a:rPr lang="cs-CZ" sz="2200" dirty="0" smtClean="0">
                <a:solidFill>
                  <a:schemeClr val="tx1"/>
                </a:solidFill>
              </a:rPr>
              <a:t> toho poplatek za pojištění						  27 048 Kč</a:t>
            </a: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Doba trvání úvěru								             84 měsíců</a:t>
            </a: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Úroková sazba									    	9,90 % </a:t>
            </a:r>
            <a:r>
              <a:rPr lang="cs-CZ" sz="2200" dirty="0" err="1" smtClean="0">
                <a:solidFill>
                  <a:schemeClr val="tx1"/>
                </a:solidFill>
              </a:rPr>
              <a:t>p.a</a:t>
            </a:r>
            <a:r>
              <a:rPr lang="cs-CZ" sz="22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Roční procentní sazba nákladů (RPSN)			     18,21 % </a:t>
            </a:r>
            <a:r>
              <a:rPr lang="cs-CZ" sz="2200" dirty="0" err="1">
                <a:solidFill>
                  <a:schemeClr val="tx1"/>
                </a:solidFill>
              </a:rPr>
              <a:t>p.a</a:t>
            </a:r>
            <a:r>
              <a:rPr lang="cs-CZ" sz="22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Celková splatná částka								274 857 Kč</a:t>
            </a:r>
            <a:endParaRPr lang="cs-CZ" sz="2200" dirty="0">
              <a:solidFill>
                <a:schemeClr val="tx1"/>
              </a:solidFill>
            </a:endParaRPr>
          </a:p>
          <a:p>
            <a:pPr marR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/>
            </a:pPr>
            <a:r>
              <a:rPr lang="cs-CZ" sz="2200" dirty="0" smtClean="0">
                <a:solidFill>
                  <a:schemeClr val="tx1"/>
                </a:solidFill>
              </a:rPr>
              <a:t>													</a:t>
            </a:r>
            <a:r>
              <a:rPr lang="cs-CZ" sz="2000" dirty="0" smtClean="0">
                <a:solidFill>
                  <a:schemeClr val="tx1"/>
                </a:solidFill>
              </a:rPr>
              <a:t>							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536470" y="5235047"/>
            <a:ext cx="8064896" cy="360040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Úroková sazba				</a:t>
            </a:r>
            <a:r>
              <a:rPr lang="cs-CZ" sz="2400" dirty="0" smtClean="0">
                <a:solidFill>
                  <a:schemeClr val="tx1"/>
                </a:solidFill>
              </a:rPr>
              <a:t>      		</a:t>
            </a:r>
            <a:r>
              <a:rPr lang="cs-CZ" sz="2400" dirty="0">
                <a:solidFill>
                  <a:schemeClr val="tx1"/>
                </a:solidFill>
              </a:rPr>
              <a:t>		    	9,90 % </a:t>
            </a:r>
            <a:r>
              <a:rPr lang="cs-CZ" sz="2400" dirty="0" err="1">
                <a:solidFill>
                  <a:schemeClr val="tx1"/>
                </a:solidFill>
              </a:rPr>
              <a:t>p.a</a:t>
            </a:r>
            <a:r>
              <a:rPr lang="cs-CZ" sz="2400" dirty="0">
                <a:solidFill>
                  <a:schemeClr val="tx1"/>
                </a:solidFill>
              </a:rPr>
              <a:t>.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526760" y="5612361"/>
            <a:ext cx="8074606" cy="396000"/>
          </a:xfrm>
          <a:prstGeom prst="rect">
            <a:avLst/>
          </a:prstGeom>
          <a:solidFill>
            <a:srgbClr val="FF9933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Roční procentní sazba nákladů (RPSN)		</a:t>
            </a:r>
            <a:r>
              <a:rPr lang="cs-CZ" sz="2400" dirty="0" smtClean="0">
                <a:solidFill>
                  <a:schemeClr val="tx1"/>
                </a:solidFill>
              </a:rPr>
              <a:t>   </a:t>
            </a:r>
            <a:r>
              <a:rPr lang="cs-CZ" sz="2400" dirty="0">
                <a:solidFill>
                  <a:schemeClr val="tx1"/>
                </a:solidFill>
              </a:rPr>
              <a:t>18,21 % </a:t>
            </a:r>
            <a:r>
              <a:rPr lang="cs-CZ" sz="2400" dirty="0" err="1">
                <a:solidFill>
                  <a:schemeClr val="tx1"/>
                </a:solidFill>
              </a:rPr>
              <a:t>p.a</a:t>
            </a:r>
            <a:r>
              <a:rPr lang="cs-CZ" sz="2400" dirty="0">
                <a:solidFill>
                  <a:schemeClr val="tx1"/>
                </a:solidFill>
              </a:rPr>
              <a:t>.</a:t>
            </a:r>
          </a:p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295194" y="548680"/>
            <a:ext cx="8229600" cy="1143000"/>
          </a:xfrm>
        </p:spPr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se tatínkovi nelíbilo?</a:t>
            </a:r>
            <a:endParaRPr lang="cs-CZ" altLang="cs-CZ" dirty="0"/>
          </a:p>
        </p:txBody>
      </p:sp>
      <p:sp>
        <p:nvSpPr>
          <p:cNvPr id="10" name="Rectangle 2"/>
          <p:cNvSpPr txBox="1">
            <a:spLocks noChangeArrowheads="1"/>
          </p:cNvSpPr>
          <p:nvPr/>
        </p:nvSpPr>
        <p:spPr bwMode="auto">
          <a:xfrm>
            <a:off x="6732240" y="2924944"/>
            <a:ext cx="1756925" cy="342038"/>
          </a:xfrm>
          <a:prstGeom prst="rect">
            <a:avLst/>
          </a:prstGeom>
          <a:solidFill>
            <a:srgbClr val="66FF33"/>
          </a:solidFill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  <a:buFontTx/>
            </a:pPr>
            <a:r>
              <a:rPr lang="cs-CZ" altLang="cs-CZ" sz="2400" b="1" kern="0" dirty="0" smtClean="0">
                <a:solidFill>
                  <a:srgbClr val="C00000"/>
                </a:solidFill>
              </a:rPr>
              <a:t>160 000 Kč</a:t>
            </a:r>
            <a:endParaRPr lang="cs-CZ" altLang="cs-CZ" sz="2400" b="1" kern="0" dirty="0">
              <a:solidFill>
                <a:srgbClr val="C00000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 bwMode="auto">
          <a:xfrm>
            <a:off x="431099" y="3978061"/>
            <a:ext cx="8520997" cy="342038"/>
          </a:xfrm>
          <a:prstGeom prst="rect">
            <a:avLst/>
          </a:prstGeom>
          <a:solidFill>
            <a:srgbClr val="66FF33"/>
          </a:solidFill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</a:pPr>
            <a:r>
              <a:rPr lang="cs-CZ" sz="2400" dirty="0">
                <a:solidFill>
                  <a:schemeClr val="tx1"/>
                </a:solidFill>
              </a:rPr>
              <a:t>Celková výše úvěru					188 048 </a:t>
            </a:r>
            <a:r>
              <a:rPr lang="cs-CZ" sz="2400" dirty="0" smtClean="0">
                <a:solidFill>
                  <a:schemeClr val="tx1"/>
                </a:solidFill>
              </a:rPr>
              <a:t>Kč</a:t>
            </a:r>
            <a:endParaRPr lang="cs-CZ" altLang="cs-CZ" sz="2400" b="1" kern="0" dirty="0">
              <a:solidFill>
                <a:srgbClr val="C00000"/>
              </a:solidFill>
            </a:endParaRPr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 bwMode="auto">
          <a:xfrm>
            <a:off x="695153" y="4653136"/>
            <a:ext cx="7992888" cy="342038"/>
          </a:xfrm>
          <a:prstGeom prst="rect">
            <a:avLst/>
          </a:prstGeom>
          <a:solidFill>
            <a:srgbClr val="66FF33"/>
          </a:solidFill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  <a:buFontTx/>
            </a:pPr>
            <a:endParaRPr lang="cs-CZ" altLang="cs-CZ" sz="2400" b="1" kern="0" dirty="0" smtClean="0">
              <a:solidFill>
                <a:srgbClr val="C00000"/>
              </a:solidFill>
            </a:endParaRPr>
          </a:p>
          <a:p>
            <a:pPr defTabSz="914400">
              <a:buClrTx/>
              <a:buSzTx/>
            </a:pPr>
            <a:r>
              <a:rPr lang="cs-CZ" sz="2400" dirty="0">
                <a:solidFill>
                  <a:schemeClr val="tx1"/>
                </a:solidFill>
              </a:rPr>
              <a:t>z toho poplatek za pojištění			</a:t>
            </a:r>
            <a:r>
              <a:rPr lang="cs-CZ" sz="2400" dirty="0" smtClean="0">
                <a:solidFill>
                  <a:schemeClr val="tx1"/>
                </a:solidFill>
              </a:rPr>
              <a:t>          </a:t>
            </a:r>
            <a:r>
              <a:rPr lang="cs-CZ" sz="2400" dirty="0">
                <a:solidFill>
                  <a:schemeClr val="tx1"/>
                </a:solidFill>
              </a:rPr>
              <a:t>27 048 Kč</a:t>
            </a:r>
          </a:p>
          <a:p>
            <a:pPr defTabSz="914400">
              <a:buClrTx/>
              <a:buSzTx/>
              <a:buFontTx/>
            </a:pPr>
            <a:endParaRPr lang="cs-CZ" altLang="cs-CZ" sz="2400" b="1" kern="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745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auto">
          <a:xfrm>
            <a:off x="273487" y="1916832"/>
            <a:ext cx="8676456" cy="4680520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061" y="2179600"/>
            <a:ext cx="8183396" cy="4154984"/>
          </a:xfrm>
          <a:prstGeom prst="rect">
            <a:avLst/>
          </a:prstGeom>
          <a:solidFill>
            <a:srgbClr val="F4FB9B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tx1"/>
                </a:solidFill>
              </a:rPr>
              <a:t>Úroková sazba je platná v případě sjednání pojištění schopnosti splácet a aktivně užívaného účtu v Ufouni Bank ( popř. podepsané mobility účtu).</a:t>
            </a:r>
          </a:p>
          <a:p>
            <a:endParaRPr lang="cs-CZ" sz="2400" i="1" dirty="0">
              <a:solidFill>
                <a:schemeClr val="tx1"/>
              </a:solidFill>
            </a:endParaRPr>
          </a:p>
          <a:p>
            <a:r>
              <a:rPr lang="cs-CZ" sz="2400" i="1" dirty="0" smtClean="0">
                <a:solidFill>
                  <a:schemeClr val="tx1"/>
                </a:solidFill>
              </a:rPr>
              <a:t>Tato nabídka je pouze indikativní, není návrhem na uzavření smlouvy, a nelze z ní proto dovozovat povinnost banky uskutečnit jakékoliv transakce. Případné uzavření smlouvy nebo uskutečnění transakce je vázáno na získání potřebných interních schválení v rámci banky, zejména na vyhodnocení záznamů klienta v úvěrových registrech a na podepsání příslušné smluvní dokumentace.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261294" y="620688"/>
            <a:ext cx="8229600" cy="1143000"/>
          </a:xfrm>
        </p:spPr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přišlo poštou</a:t>
            </a:r>
            <a:r>
              <a:rPr lang="cs-CZ" altLang="cs-CZ" dirty="0" smtClean="0"/>
              <a:t>?</a:t>
            </a:r>
            <a:endParaRPr lang="cs-CZ" altLang="cs-CZ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493062" y="3717032"/>
            <a:ext cx="8183396" cy="720080"/>
          </a:xfrm>
          <a:prstGeom prst="rect">
            <a:avLst/>
          </a:prstGeom>
          <a:solidFill>
            <a:srgbClr val="66FF33"/>
          </a:solidFill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  <a:buFontTx/>
            </a:pPr>
            <a:r>
              <a:rPr lang="cs-CZ" sz="2400" i="1" dirty="0">
                <a:solidFill>
                  <a:schemeClr val="tx1"/>
                </a:solidFill>
              </a:rPr>
              <a:t>Tato nabídka je pouze indikativní, není návrhem na uzavření smlouvy, a nelze z ní proto dovozovat povinnost banky</a:t>
            </a:r>
            <a:endParaRPr lang="cs-CZ" altLang="cs-CZ" sz="2400" b="1" kern="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93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749396"/>
            <a:ext cx="8280920" cy="4631931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altLang="cs-CZ" sz="2800" b="1" i="1" dirty="0" smtClean="0">
                <a:solidFill>
                  <a:schemeClr val="bg2"/>
                </a:solidFill>
              </a:rPr>
              <a:t>Kolik si vlastně musíme od banky půjčit ?</a:t>
            </a:r>
          </a:p>
          <a:p>
            <a:pPr marL="514350" indent="-514350">
              <a:buFont typeface="+mj-lt"/>
              <a:buAutoNum type="arabicParenR"/>
            </a:pPr>
            <a:r>
              <a:rPr lang="cs-CZ" altLang="cs-CZ" sz="2800" b="1" i="1" dirty="0" smtClean="0">
                <a:solidFill>
                  <a:schemeClr val="bg2"/>
                </a:solidFill>
              </a:rPr>
              <a:t>Kolik z toho dostaneme od banky tzv. „ na ruku „ ?</a:t>
            </a:r>
            <a:endParaRPr lang="cs-CZ" altLang="cs-CZ" sz="2800" b="1" i="1" dirty="0">
              <a:solidFill>
                <a:schemeClr val="bg2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altLang="cs-CZ" sz="2800" b="1" i="1" dirty="0" smtClean="0">
                <a:solidFill>
                  <a:schemeClr val="bg2"/>
                </a:solidFill>
              </a:rPr>
              <a:t>Co znamená </a:t>
            </a:r>
            <a:r>
              <a:rPr lang="cs-CZ" altLang="cs-CZ" sz="2800" b="1" i="1" dirty="0" err="1" smtClean="0">
                <a:solidFill>
                  <a:schemeClr val="bg2"/>
                </a:solidFill>
              </a:rPr>
              <a:t>p.a</a:t>
            </a:r>
            <a:r>
              <a:rPr lang="cs-CZ" altLang="cs-CZ" sz="2800" b="1" i="1" dirty="0" smtClean="0">
                <a:solidFill>
                  <a:schemeClr val="bg2"/>
                </a:solidFill>
              </a:rPr>
              <a:t>. ?</a:t>
            </a:r>
            <a:endParaRPr lang="cs-CZ" altLang="cs-CZ" sz="2800" b="1" i="1" dirty="0">
              <a:solidFill>
                <a:schemeClr val="bg2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800" b="1" i="1" dirty="0" smtClean="0">
                <a:solidFill>
                  <a:schemeClr val="bg2"/>
                </a:solidFill>
              </a:rPr>
              <a:t>Co </a:t>
            </a:r>
            <a:r>
              <a:rPr lang="cs-CZ" sz="2800" b="1" i="1" dirty="0" smtClean="0">
                <a:solidFill>
                  <a:schemeClr val="bg2"/>
                </a:solidFill>
              </a:rPr>
              <a:t>z</a:t>
            </a:r>
            <a:r>
              <a:rPr lang="cs-CZ" sz="2800" b="1" i="1" dirty="0" smtClean="0">
                <a:solidFill>
                  <a:schemeClr val="bg2"/>
                </a:solidFill>
              </a:rPr>
              <a:t>namená RPSN 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i="1" dirty="0" smtClean="0">
                <a:solidFill>
                  <a:schemeClr val="bg2"/>
                </a:solidFill>
              </a:rPr>
              <a:t>Kolik roků bychom museli půjčku splácet?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i="1" dirty="0" smtClean="0">
                <a:solidFill>
                  <a:schemeClr val="bg2"/>
                </a:solidFill>
              </a:rPr>
              <a:t>Spočítejte, kolik celkem bance zaplatíme.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i="1" dirty="0" smtClean="0">
                <a:solidFill>
                  <a:schemeClr val="bg2"/>
                </a:solidFill>
              </a:rPr>
              <a:t>Porovnejte tuto částku s půjčenou částkou.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i="1" dirty="0" smtClean="0">
                <a:solidFill>
                  <a:schemeClr val="bg2"/>
                </a:solidFill>
              </a:rPr>
              <a:t>Kolik % bychom zaplatili navíc 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i="1" dirty="0" smtClean="0">
                <a:solidFill>
                  <a:schemeClr val="bg2"/>
                </a:solidFill>
              </a:rPr>
              <a:t>Zdá se vám nabídka výhodná ?</a:t>
            </a:r>
          </a:p>
          <a:p>
            <a:endParaRPr lang="cs-CZ" sz="28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>
              <a:solidFill>
                <a:schemeClr val="bg2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23528" y="54868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  <a:buFontTx/>
            </a:pPr>
            <a:r>
              <a:rPr lang="cs-CZ" altLang="cs-CZ" kern="0" dirty="0" smtClean="0"/>
              <a:t>Pochopili jste nabídku?</a:t>
            </a:r>
            <a:endParaRPr lang="cs-CZ" altLang="cs-CZ" kern="0" dirty="0"/>
          </a:p>
        </p:txBody>
      </p:sp>
    </p:spTree>
    <p:extLst>
      <p:ext uri="{BB962C8B-B14F-4D97-AF65-F5344CB8AC3E}">
        <p14:creationId xmlns:p14="http://schemas.microsoft.com/office/powerpoint/2010/main" val="2582129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0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00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772816"/>
            <a:ext cx="8280920" cy="403244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2800" b="1" i="1" dirty="0" smtClean="0">
                <a:solidFill>
                  <a:schemeClr val="bg2"/>
                </a:solidFill>
              </a:rPr>
              <a:t>1)   </a:t>
            </a:r>
            <a:r>
              <a:rPr lang="cs-CZ" altLang="cs-CZ" sz="2600" b="1" i="1" dirty="0" smtClean="0">
                <a:solidFill>
                  <a:schemeClr val="bg2"/>
                </a:solidFill>
              </a:rPr>
              <a:t>Kolik si vlastně musíme od banky půjčit ?</a:t>
            </a:r>
          </a:p>
          <a:p>
            <a:pPr marL="0" indent="0">
              <a:buNone/>
            </a:pPr>
            <a:r>
              <a:rPr lang="cs-CZ" altLang="cs-CZ" sz="2600" b="1" i="1" dirty="0" smtClean="0">
                <a:solidFill>
                  <a:srgbClr val="C00000"/>
                </a:solidFill>
              </a:rPr>
              <a:t>      Jde o celkovou výši úvěru </a:t>
            </a:r>
            <a:r>
              <a:rPr lang="cs-CZ" sz="2600" b="1" dirty="0" smtClean="0">
                <a:solidFill>
                  <a:srgbClr val="C00000"/>
                </a:solidFill>
              </a:rPr>
              <a:t>188 </a:t>
            </a:r>
            <a:r>
              <a:rPr lang="cs-CZ" sz="2600" b="1" dirty="0">
                <a:solidFill>
                  <a:srgbClr val="C00000"/>
                </a:solidFill>
              </a:rPr>
              <a:t>048 </a:t>
            </a:r>
            <a:r>
              <a:rPr lang="cs-CZ" sz="2600" b="1" dirty="0" smtClean="0">
                <a:solidFill>
                  <a:srgbClr val="C00000"/>
                </a:solidFill>
              </a:rPr>
              <a:t>Kč.</a:t>
            </a:r>
            <a:endParaRPr lang="cs-CZ" altLang="cs-CZ" sz="26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altLang="cs-CZ" sz="2600" b="1" i="1" dirty="0" smtClean="0">
                <a:solidFill>
                  <a:schemeClr val="bg2"/>
                </a:solidFill>
              </a:rPr>
              <a:t>2)   Kolik z toho dostaneme od banky tzv. „ na ruku „ ?</a:t>
            </a:r>
          </a:p>
          <a:p>
            <a:pPr marL="0" indent="0">
              <a:buNone/>
            </a:pPr>
            <a:r>
              <a:rPr lang="cs-CZ" altLang="cs-CZ" sz="2600" b="1" i="1" dirty="0" smtClean="0">
                <a:solidFill>
                  <a:srgbClr val="C00000"/>
                </a:solidFill>
              </a:rPr>
              <a:t>      Dostaneme pouze 160 000 Kč.</a:t>
            </a:r>
            <a:endParaRPr lang="cs-CZ" altLang="cs-CZ" sz="2600" b="1" i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altLang="cs-CZ" sz="2600" b="1" i="1" dirty="0" smtClean="0">
                <a:solidFill>
                  <a:schemeClr val="bg2"/>
                </a:solidFill>
              </a:rPr>
              <a:t>3)   Co znamená </a:t>
            </a:r>
            <a:r>
              <a:rPr lang="cs-CZ" altLang="cs-CZ" sz="2600" b="1" i="1" dirty="0" err="1" smtClean="0">
                <a:solidFill>
                  <a:schemeClr val="bg2"/>
                </a:solidFill>
              </a:rPr>
              <a:t>p.a</a:t>
            </a:r>
            <a:r>
              <a:rPr lang="cs-CZ" altLang="cs-CZ" sz="2600" b="1" i="1" dirty="0" smtClean="0">
                <a:solidFill>
                  <a:schemeClr val="bg2"/>
                </a:solidFill>
              </a:rPr>
              <a:t>. ?</a:t>
            </a:r>
          </a:p>
          <a:p>
            <a:pPr marL="0" indent="0">
              <a:buNone/>
            </a:pPr>
            <a:r>
              <a:rPr lang="cs-CZ" altLang="cs-CZ" sz="2600" b="1" i="1" dirty="0" smtClean="0">
                <a:solidFill>
                  <a:srgbClr val="C00000"/>
                </a:solidFill>
              </a:rPr>
              <a:t>      Per </a:t>
            </a:r>
            <a:r>
              <a:rPr lang="cs-CZ" altLang="cs-CZ" sz="2600" b="1" i="1" dirty="0" err="1" smtClean="0">
                <a:solidFill>
                  <a:srgbClr val="C00000"/>
                </a:solidFill>
              </a:rPr>
              <a:t>annum</a:t>
            </a:r>
            <a:r>
              <a:rPr lang="cs-CZ" altLang="cs-CZ" sz="2600" b="1" i="1" dirty="0" smtClean="0">
                <a:solidFill>
                  <a:srgbClr val="C00000"/>
                </a:solidFill>
              </a:rPr>
              <a:t> – znamená to roční úrokovou míru.</a:t>
            </a:r>
            <a:endParaRPr lang="cs-CZ" altLang="cs-CZ" sz="2600" b="1" i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4)   Co </a:t>
            </a:r>
            <a:r>
              <a:rPr lang="cs-CZ" sz="2600" b="1" i="1" dirty="0" smtClean="0">
                <a:solidFill>
                  <a:schemeClr val="bg2"/>
                </a:solidFill>
              </a:rPr>
              <a:t>z</a:t>
            </a:r>
            <a:r>
              <a:rPr lang="cs-CZ" sz="2600" b="1" i="1" dirty="0" smtClean="0">
                <a:solidFill>
                  <a:schemeClr val="bg2"/>
                </a:solidFill>
              </a:rPr>
              <a:t>namená RPSN ?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rgbClr val="C00000"/>
                </a:solidFill>
              </a:rPr>
              <a:t>       Roční procentní sazba nákladů.</a:t>
            </a:r>
            <a:endParaRPr lang="cs-CZ" sz="2600" b="1" i="1" dirty="0" smtClean="0">
              <a:solidFill>
                <a:srgbClr val="C00000"/>
              </a:solidFill>
            </a:endParaRPr>
          </a:p>
          <a:p>
            <a:pPr marL="514350" indent="-514350">
              <a:buFont typeface="+mj-lt"/>
              <a:buAutoNum type="arabicParenR"/>
            </a:pPr>
            <a:endParaRPr lang="cs-CZ" sz="2800" b="1" i="1" dirty="0" smtClean="0">
              <a:solidFill>
                <a:schemeClr val="bg2"/>
              </a:solidFill>
            </a:endParaRPr>
          </a:p>
          <a:p>
            <a:endParaRPr lang="cs-CZ" sz="28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>
              <a:solidFill>
                <a:schemeClr val="bg2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23528" y="54868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  <a:buFontTx/>
            </a:pPr>
            <a:r>
              <a:rPr lang="cs-CZ" altLang="cs-CZ" kern="0" dirty="0" smtClean="0"/>
              <a:t>Odpovědi:</a:t>
            </a:r>
            <a:endParaRPr lang="cs-CZ" altLang="cs-CZ" kern="0" dirty="0"/>
          </a:p>
        </p:txBody>
      </p:sp>
    </p:spTree>
    <p:extLst>
      <p:ext uri="{BB962C8B-B14F-4D97-AF65-F5344CB8AC3E}">
        <p14:creationId xmlns:p14="http://schemas.microsoft.com/office/powerpoint/2010/main" val="3187367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749397"/>
            <a:ext cx="8280920" cy="3767835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bg2"/>
                </a:solidFill>
              </a:rPr>
              <a:t>5</a:t>
            </a:r>
            <a:r>
              <a:rPr lang="cs-CZ" sz="2600" b="1" i="1" dirty="0" smtClean="0">
                <a:solidFill>
                  <a:schemeClr val="bg2"/>
                </a:solidFill>
              </a:rPr>
              <a:t>)   Kolik roků bychom museli půjčku splácet?   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      84 : 12 = 7</a:t>
            </a:r>
          </a:p>
          <a:p>
            <a:pPr marL="0" indent="0">
              <a:buNone/>
            </a:pPr>
            <a:r>
              <a:rPr lang="cs-CZ" sz="2600" b="1" i="1" dirty="0">
                <a:solidFill>
                  <a:schemeClr val="bg2"/>
                </a:solidFill>
              </a:rPr>
              <a:t> </a:t>
            </a:r>
            <a:r>
              <a:rPr lang="cs-CZ" sz="2600" b="1" i="1" dirty="0" smtClean="0">
                <a:solidFill>
                  <a:schemeClr val="bg2"/>
                </a:solidFill>
              </a:rPr>
              <a:t>     </a:t>
            </a:r>
            <a:r>
              <a:rPr lang="cs-CZ" sz="2600" b="1" i="1" dirty="0" smtClean="0">
                <a:solidFill>
                  <a:srgbClr val="C00000"/>
                </a:solidFill>
              </a:rPr>
              <a:t>Půjčka je na 7 roků.                     </a:t>
            </a:r>
            <a:endParaRPr lang="cs-CZ" sz="2600" b="1" i="1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6)   Spočítejte, kolik celkem bance zaplatíme.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      84 . 3 263 Kč = 274 092 Kč</a:t>
            </a:r>
          </a:p>
          <a:p>
            <a:pPr marL="0" indent="0">
              <a:buNone/>
            </a:pPr>
            <a:r>
              <a:rPr lang="cs-CZ" sz="2600" b="1" i="1" dirty="0">
                <a:solidFill>
                  <a:schemeClr val="bg2"/>
                </a:solidFill>
              </a:rPr>
              <a:t> </a:t>
            </a:r>
            <a:r>
              <a:rPr lang="cs-CZ" sz="2600" b="1" i="1" dirty="0" smtClean="0">
                <a:solidFill>
                  <a:schemeClr val="bg2"/>
                </a:solidFill>
              </a:rPr>
              <a:t>     </a:t>
            </a:r>
            <a:r>
              <a:rPr lang="cs-CZ" sz="2600" b="1" i="1" dirty="0" smtClean="0">
                <a:solidFill>
                  <a:srgbClr val="C00000"/>
                </a:solidFill>
              </a:rPr>
              <a:t>Podle našich výpočtů zaplatíme 274 092 Kč.</a:t>
            </a:r>
          </a:p>
          <a:p>
            <a:pPr marL="0" indent="0">
              <a:buNone/>
            </a:pPr>
            <a:r>
              <a:rPr lang="cs-CZ" sz="2600" b="1" i="1" dirty="0">
                <a:solidFill>
                  <a:srgbClr val="C00000"/>
                </a:solidFill>
              </a:rPr>
              <a:t> </a:t>
            </a:r>
            <a:r>
              <a:rPr lang="cs-CZ" sz="2600" b="1" i="1" dirty="0" smtClean="0">
                <a:solidFill>
                  <a:srgbClr val="C00000"/>
                </a:solidFill>
              </a:rPr>
              <a:t>     Podle banky je to ještě o něco více, 274 857 Kč.</a:t>
            </a:r>
          </a:p>
          <a:p>
            <a:endParaRPr lang="cs-CZ" sz="28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>
              <a:solidFill>
                <a:schemeClr val="bg2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23528" y="54868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  <a:buFontTx/>
            </a:pPr>
            <a:r>
              <a:rPr lang="cs-CZ" altLang="cs-CZ" kern="0" dirty="0" smtClean="0"/>
              <a:t>Odpovědi:</a:t>
            </a:r>
            <a:endParaRPr lang="cs-CZ" altLang="cs-CZ" kern="0" dirty="0"/>
          </a:p>
        </p:txBody>
      </p:sp>
    </p:spTree>
    <p:extLst>
      <p:ext uri="{BB962C8B-B14F-4D97-AF65-F5344CB8AC3E}">
        <p14:creationId xmlns:p14="http://schemas.microsoft.com/office/powerpoint/2010/main" val="189087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6742" y="1772816"/>
            <a:ext cx="8421721" cy="4896544"/>
          </a:xfrm>
        </p:spPr>
        <p:txBody>
          <a:bodyPr/>
          <a:lstStyle/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7)    Porovnejte tuto částku s půjčenou částkou. O kolik a       	kolikrát zaplatíme více ? 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           274 857 – 160 000 = 114 857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	274 857 : 160 000 = 1, 72 krát</a:t>
            </a:r>
          </a:p>
          <a:p>
            <a:pPr marL="0" indent="0">
              <a:buNone/>
            </a:pPr>
            <a:r>
              <a:rPr lang="cs-CZ" sz="2600" b="1" i="1" dirty="0">
                <a:solidFill>
                  <a:schemeClr val="bg2"/>
                </a:solidFill>
              </a:rPr>
              <a:t> </a:t>
            </a:r>
            <a:r>
              <a:rPr lang="cs-CZ" sz="2600" b="1" i="1" dirty="0" smtClean="0">
                <a:solidFill>
                  <a:schemeClr val="bg2"/>
                </a:solidFill>
              </a:rPr>
              <a:t>      </a:t>
            </a:r>
            <a:r>
              <a:rPr lang="cs-CZ" sz="2600" b="1" i="1" dirty="0" smtClean="0">
                <a:solidFill>
                  <a:srgbClr val="C00000"/>
                </a:solidFill>
              </a:rPr>
              <a:t>Navíc zaplatíme 114 857 Kč, což je téměř 1,72 krát        	více, než jsme si půjčili.</a:t>
            </a:r>
            <a:endParaRPr lang="cs-CZ" sz="2600" b="1" i="1" dirty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8)     Kolik % bychom zaplatili naví</a:t>
            </a:r>
            <a:r>
              <a:rPr lang="cs-CZ" sz="2600" b="1" i="1" dirty="0">
                <a:solidFill>
                  <a:schemeClr val="bg2"/>
                </a:solidFill>
              </a:rPr>
              <a:t>c</a:t>
            </a:r>
            <a:r>
              <a:rPr lang="cs-CZ" sz="2600" b="1" i="1" dirty="0" smtClean="0">
                <a:solidFill>
                  <a:schemeClr val="bg2"/>
                </a:solidFill>
              </a:rPr>
              <a:t> ?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	100 % ………………160 000 Kč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	 x % ………………..114 857 : 1 600 = 71,78 = 72 %</a:t>
            </a:r>
          </a:p>
          <a:p>
            <a:pPr marL="0" indent="0">
              <a:buNone/>
            </a:pPr>
            <a:r>
              <a:rPr lang="cs-CZ" sz="2600" b="1" i="1" dirty="0" smtClean="0">
                <a:solidFill>
                  <a:schemeClr val="bg2"/>
                </a:solidFill>
              </a:rPr>
              <a:t>	</a:t>
            </a:r>
            <a:r>
              <a:rPr lang="cs-CZ" sz="2600" b="1" i="1" dirty="0" smtClean="0">
                <a:solidFill>
                  <a:srgbClr val="C00000"/>
                </a:solidFill>
              </a:rPr>
              <a:t>Navíc zaplatíme skoro 72 % z půjčené částky.</a:t>
            </a:r>
            <a:r>
              <a:rPr lang="cs-CZ" sz="2600" b="1" i="1" dirty="0" smtClean="0">
                <a:solidFill>
                  <a:schemeClr val="bg2"/>
                </a:solidFill>
              </a:rPr>
              <a:t>     </a:t>
            </a:r>
            <a:endParaRPr lang="cs-CZ" sz="2800" b="1" i="1" dirty="0" smtClean="0">
              <a:solidFill>
                <a:srgbClr val="006600"/>
              </a:solidFill>
            </a:endParaRPr>
          </a:p>
          <a:p>
            <a:endParaRPr lang="cs-CZ" sz="26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 smtClean="0">
              <a:solidFill>
                <a:schemeClr val="bg2"/>
              </a:solidFill>
            </a:endParaRPr>
          </a:p>
          <a:p>
            <a:endParaRPr lang="cs-CZ" altLang="cs-CZ" sz="2800" b="1" i="1" dirty="0">
              <a:solidFill>
                <a:schemeClr val="bg2"/>
              </a:solidFill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23528" y="548680"/>
            <a:ext cx="8229600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pPr defTabSz="914400">
              <a:buClrTx/>
              <a:buSzTx/>
              <a:buFontTx/>
            </a:pPr>
            <a:r>
              <a:rPr lang="cs-CZ" altLang="cs-CZ" kern="0" dirty="0" smtClean="0"/>
              <a:t>Odpovědi:</a:t>
            </a:r>
            <a:endParaRPr lang="cs-CZ" altLang="cs-CZ" kern="0" dirty="0"/>
          </a:p>
        </p:txBody>
      </p:sp>
    </p:spTree>
    <p:extLst>
      <p:ext uri="{BB962C8B-B14F-4D97-AF65-F5344CB8AC3E}">
        <p14:creationId xmlns:p14="http://schemas.microsoft.com/office/powerpoint/2010/main" val="78842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0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0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248472"/>
          </a:xfrm>
        </p:spPr>
        <p:txBody>
          <a:bodyPr/>
          <a:lstStyle/>
          <a:p>
            <a:r>
              <a:rPr lang="cs-CZ" sz="2800" b="1" i="1" dirty="0" smtClean="0">
                <a:solidFill>
                  <a:srgbClr val="C00000"/>
                </a:solidFill>
              </a:rPr>
              <a:t>Zdá </a:t>
            </a:r>
            <a:r>
              <a:rPr lang="cs-CZ" sz="2800" b="1" i="1" dirty="0">
                <a:solidFill>
                  <a:srgbClr val="C00000"/>
                </a:solidFill>
              </a:rPr>
              <a:t>se vám nabídka výhodná </a:t>
            </a:r>
            <a:r>
              <a:rPr lang="cs-CZ" sz="2800" b="1" i="1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Panu Kropáčkovi se nelíbí velký rozdíl mezi roční úrokovou sazbou a RPSN.</a:t>
            </a: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Je to způsobeno hlavně tím, že by si pan Kropáček musel kromě 160 000 Kč půjčit další celkem velké peníze 27 084 Kč na pojištění úvěru a 1 000 Kč na vyřízení úvěru. Tyto peníze musí hned bance vrátit.</a:t>
            </a: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Pan Kropáček nabídku nevyužije.</a:t>
            </a:r>
          </a:p>
          <a:p>
            <a:endParaRPr lang="cs-CZ" b="1" i="1" dirty="0">
              <a:solidFill>
                <a:srgbClr val="006600"/>
              </a:solidFill>
            </a:endParaRPr>
          </a:p>
          <a:p>
            <a:endParaRPr lang="cs-CZ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Závěrečné zhodnocení :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6749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Dnes se s vámi Kropáčkovi loučí</a:t>
            </a:r>
            <a:endParaRPr lang="cs-CZ" alt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4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7948612" cy="503238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/>
              <a:t>použité zdroje: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989138"/>
            <a:ext cx="8208962" cy="4176712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 indent="-468313">
              <a:spcBef>
                <a:spcPts val="47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b="1" dirty="0"/>
              <a:t>Obrázky:</a:t>
            </a:r>
          </a:p>
          <a:p>
            <a:pPr indent="-468313">
              <a:spcBef>
                <a:spcPts val="32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400" b="1" dirty="0"/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1700" b="1" dirty="0"/>
              <a:t>AUTOR NEUVEDEN. </a:t>
            </a:r>
            <a:r>
              <a:rPr lang="cs-CZ" altLang="cs-CZ" sz="1700" b="1" i="1" dirty="0"/>
              <a:t>Kliparty Microsoft Office</a:t>
            </a:r>
            <a:r>
              <a:rPr lang="cs-CZ" altLang="cs-CZ" sz="1700" b="1" dirty="0"/>
              <a:t> [online]. [cit. 28.11.2012]. Dostupný na WWW: </a:t>
            </a:r>
            <a:r>
              <a:rPr lang="cs-CZ" altLang="cs-CZ" sz="1700" b="1" dirty="0">
                <a:solidFill>
                  <a:srgbClr val="336699"/>
                </a:solidFill>
                <a:hlinkClick r:id="rId3"/>
              </a:rPr>
              <a:t>http://office.microsoft.com/</a:t>
            </a:r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indent="-468313">
              <a:spcBef>
                <a:spcPts val="400"/>
              </a:spcBef>
              <a:buClrTx/>
              <a:buSzPct val="65000"/>
              <a:buFontTx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Kvadrant">
  <a:themeElements>
    <a:clrScheme name="Kvadrant 8">
      <a:dk1>
        <a:srgbClr val="000033"/>
      </a:dk1>
      <a:lt1>
        <a:srgbClr val="FFFFFF"/>
      </a:lt1>
      <a:dk2>
        <a:srgbClr val="003366"/>
      </a:dk2>
      <a:lt2>
        <a:srgbClr val="275C6D"/>
      </a:lt2>
      <a:accent1>
        <a:srgbClr val="A7D2DF"/>
      </a:accent1>
      <a:accent2>
        <a:srgbClr val="108DA6"/>
      </a:accent2>
      <a:accent3>
        <a:srgbClr val="FFFFFF"/>
      </a:accent3>
      <a:accent4>
        <a:srgbClr val="00002A"/>
      </a:accent4>
      <a:accent5>
        <a:srgbClr val="D0E5EC"/>
      </a:accent5>
      <a:accent6>
        <a:srgbClr val="0D7F96"/>
      </a:accent6>
      <a:hlink>
        <a:srgbClr val="666699"/>
      </a:hlink>
      <a:folHlink>
        <a:srgbClr val="9999FF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3797</TotalTime>
  <Words>713</Words>
  <Application>Microsoft Office PowerPoint</Application>
  <PresentationFormat>Předvádění na obrazovce (4:3)</PresentationFormat>
  <Paragraphs>164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Kvadrant</vt:lpstr>
      <vt:lpstr>Prezentace aplikace PowerPoint</vt:lpstr>
      <vt:lpstr>Rodina Kropáčkova se vrací:</vt:lpstr>
      <vt:lpstr>Co nás  čeká ?</vt:lpstr>
      <vt:lpstr>Co přišlo poštou?</vt:lpstr>
      <vt:lpstr>Co přišlo poštou?</vt:lpstr>
      <vt:lpstr>Co přišlo poštou?</vt:lpstr>
      <vt:lpstr>Co přišlo poštou?</vt:lpstr>
      <vt:lpstr>Co přišlo poštou?</vt:lpstr>
      <vt:lpstr>Co se tatínkovi nelíbilo?</vt:lpstr>
      <vt:lpstr>Co se tatínkovi nelíbilo?</vt:lpstr>
      <vt:lpstr>Co přišlo poštou?</vt:lpstr>
      <vt:lpstr>Prezentace aplikace PowerPoint</vt:lpstr>
      <vt:lpstr>Prezentace aplikace PowerPoint</vt:lpstr>
      <vt:lpstr>Prezentace aplikace PowerPoint</vt:lpstr>
      <vt:lpstr>Prezentace aplikace PowerPoint</vt:lpstr>
      <vt:lpstr>Závěrečné zhodnocení : </vt:lpstr>
      <vt:lpstr>Dnes se s vámi Kropáčkovi loučí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herrmannova</dc:creator>
  <cp:lastModifiedBy>Jarmiolaq Moravcová</cp:lastModifiedBy>
  <cp:revision>172</cp:revision>
  <cp:lastPrinted>1601-01-01T00:00:00Z</cp:lastPrinted>
  <dcterms:created xsi:type="dcterms:W3CDTF">2012-05-25T05:09:32Z</dcterms:created>
  <dcterms:modified xsi:type="dcterms:W3CDTF">2014-01-12T19:49:18Z</dcterms:modified>
</cp:coreProperties>
</file>