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8" r:id="rId2"/>
    <p:sldId id="257" r:id="rId3"/>
    <p:sldId id="261" r:id="rId4"/>
    <p:sldId id="275" r:id="rId5"/>
    <p:sldId id="276" r:id="rId6"/>
    <p:sldId id="264" r:id="rId7"/>
    <p:sldId id="265" r:id="rId8"/>
    <p:sldId id="274" r:id="rId9"/>
    <p:sldId id="267" r:id="rId10"/>
    <p:sldId id="266" r:id="rId11"/>
    <p:sldId id="268" r:id="rId12"/>
    <p:sldId id="269" r:id="rId13"/>
    <p:sldId id="270" r:id="rId14"/>
    <p:sldId id="273" r:id="rId15"/>
    <p:sldId id="272"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10" autoAdjust="0"/>
    <p:restoredTop sz="94660"/>
  </p:normalViewPr>
  <p:slideViewPr>
    <p:cSldViewPr>
      <p:cViewPr>
        <p:scale>
          <a:sx n="76" d="100"/>
          <a:sy n="76" d="100"/>
        </p:scale>
        <p:origin x="-38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B197DC-20B0-46B2-97E9-16AE43A7FB28}" type="datetimeFigureOut">
              <a:rPr lang="cs-CZ" smtClean="0"/>
              <a:pPr/>
              <a:t>27. 9. 2013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9B8CE6-6F5B-4E33-A7F2-CB486F89EC21}" type="slidenum">
              <a:rPr lang="cs-CZ" smtClean="0"/>
              <a:pPr/>
              <a:t>‹#›</a:t>
            </a:fld>
            <a:endParaRPr lang="cs-CZ"/>
          </a:p>
        </p:txBody>
      </p:sp>
    </p:spTree>
    <p:extLst>
      <p:ext uri="{BB962C8B-B14F-4D97-AF65-F5344CB8AC3E}">
        <p14:creationId xmlns:p14="http://schemas.microsoft.com/office/powerpoint/2010/main" val="532798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2</a:t>
            </a:fld>
            <a:endParaRPr lang="cs-CZ"/>
          </a:p>
        </p:txBody>
      </p:sp>
    </p:spTree>
    <p:extLst>
      <p:ext uri="{BB962C8B-B14F-4D97-AF65-F5344CB8AC3E}">
        <p14:creationId xmlns:p14="http://schemas.microsoft.com/office/powerpoint/2010/main" val="3479421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Klepnutím lze upravit styl předlohy nadpisů.</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en-US" dirty="0"/>
          </a:p>
        </p:txBody>
      </p:sp>
      <p:sp>
        <p:nvSpPr>
          <p:cNvPr id="7" name="Date Placeholder 6"/>
          <p:cNvSpPr>
            <a:spLocks noGrp="1"/>
          </p:cNvSpPr>
          <p:nvPr>
            <p:ph type="dt" sz="half" idx="10"/>
          </p:nvPr>
        </p:nvSpPr>
        <p:spPr/>
        <p:txBody>
          <a:bodyPr/>
          <a:lstStyle/>
          <a:p>
            <a:fld id="{18FE4659-7985-49B0-AFB9-855F1780E650}" type="datetimeFigureOut">
              <a:rPr lang="cs-CZ" smtClean="0"/>
              <a:pPr/>
              <a:t>27. 9. 2013</a:t>
            </a:fld>
            <a:endParaRPr lang="cs-CZ"/>
          </a:p>
        </p:txBody>
      </p:sp>
      <p:sp>
        <p:nvSpPr>
          <p:cNvPr id="8" name="Slide Number Placeholder 7"/>
          <p:cNvSpPr>
            <a:spLocks noGrp="1"/>
          </p:cNvSpPr>
          <p:nvPr>
            <p:ph type="sldNum" sz="quarter" idx="11"/>
          </p:nvPr>
        </p:nvSpPr>
        <p:spPr/>
        <p:txBody>
          <a:bodyPr/>
          <a:lstStyle/>
          <a:p>
            <a:fld id="{0A214142-B12E-4194-81CB-58D4EC9C796F}" type="slidenum">
              <a:rPr lang="cs-CZ" smtClean="0"/>
              <a:pPr/>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18FE4659-7985-49B0-AFB9-855F1780E650}" type="datetimeFigureOut">
              <a:rPr lang="cs-CZ" smtClean="0"/>
              <a:pPr/>
              <a:t>27. 9. 2013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Klepnutím lze upravit styl předlohy nadpisů.</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Date Placeholder 3"/>
          <p:cNvSpPr>
            <a:spLocks noGrp="1"/>
          </p:cNvSpPr>
          <p:nvPr>
            <p:ph type="dt" sz="half" idx="10"/>
          </p:nvPr>
        </p:nvSpPr>
        <p:spPr/>
        <p:txBody>
          <a:bodyPr/>
          <a:lstStyle/>
          <a:p>
            <a:fld id="{18FE4659-7985-49B0-AFB9-855F1780E650}" type="datetimeFigureOut">
              <a:rPr lang="cs-CZ" smtClean="0"/>
              <a:pPr/>
              <a:t>27. 9. 2013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A214142-B12E-4194-81CB-58D4EC9C796F}" type="slidenum">
              <a:rPr lang="cs-CZ" smtClean="0"/>
              <a:pPr/>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18FE4659-7985-49B0-AFB9-855F1780E650}" type="datetimeFigureOut">
              <a:rPr lang="cs-CZ" smtClean="0"/>
              <a:pPr/>
              <a:t>27. 9. 2013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A214142-B12E-4194-81CB-58D4EC9C796F}" type="slidenum">
              <a:rPr lang="cs-CZ" smtClean="0"/>
              <a:pPr/>
              <a:t>‹#›</a:t>
            </a:fld>
            <a:endParaRPr lang="cs-CZ"/>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Klepnutím lze upravit styl předlohy nadpisů.</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7" name="Date Placeholder 6"/>
          <p:cNvSpPr>
            <a:spLocks noGrp="1"/>
          </p:cNvSpPr>
          <p:nvPr>
            <p:ph type="dt" sz="half" idx="10"/>
          </p:nvPr>
        </p:nvSpPr>
        <p:spPr/>
        <p:txBody>
          <a:bodyPr/>
          <a:lstStyle/>
          <a:p>
            <a:fld id="{18FE4659-7985-49B0-AFB9-855F1780E650}" type="datetimeFigureOut">
              <a:rPr lang="cs-CZ" smtClean="0"/>
              <a:pPr/>
              <a:t>27. 9. 2013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0A214142-B12E-4194-81CB-58D4EC9C796F}" type="slidenum">
              <a:rPr lang="cs-CZ" smtClean="0"/>
              <a:pPr/>
              <a:t>‹#›</a:t>
            </a:fld>
            <a:endParaRPr lang="cs-CZ"/>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dirty="0"/>
          </a:p>
        </p:txBody>
      </p:sp>
      <p:sp>
        <p:nvSpPr>
          <p:cNvPr id="3" name="Date Placeholder 2"/>
          <p:cNvSpPr>
            <a:spLocks noGrp="1"/>
          </p:cNvSpPr>
          <p:nvPr>
            <p:ph type="dt" sz="half" idx="10"/>
          </p:nvPr>
        </p:nvSpPr>
        <p:spPr/>
        <p:txBody>
          <a:bodyPr/>
          <a:lstStyle/>
          <a:p>
            <a:fld id="{18FE4659-7985-49B0-AFB9-855F1780E650}" type="datetimeFigureOut">
              <a:rPr lang="cs-CZ" smtClean="0"/>
              <a:pPr/>
              <a:t>27. 9. 2013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E4659-7985-49B0-AFB9-855F1780E650}" type="datetimeFigureOut">
              <a:rPr lang="cs-CZ" smtClean="0"/>
              <a:pPr/>
              <a:t>27. 9. 2013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Klepnutím lze upravit styl předlohy nadpisů.</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Date Placeholder 4"/>
          <p:cNvSpPr>
            <a:spLocks noGrp="1"/>
          </p:cNvSpPr>
          <p:nvPr>
            <p:ph type="dt" sz="half" idx="10"/>
          </p:nvPr>
        </p:nvSpPr>
        <p:spPr/>
        <p:txBody>
          <a:bodyPr/>
          <a:lstStyle/>
          <a:p>
            <a:fld id="{18FE4659-7985-49B0-AFB9-855F1780E650}" type="datetimeFigureOut">
              <a:rPr lang="cs-CZ" smtClean="0"/>
              <a:pPr/>
              <a:t>27. 9. 2013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Klepnutím lze upravit styl předlohy nadpisů.</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Klepnutím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Date Placeholder 4"/>
          <p:cNvSpPr>
            <a:spLocks noGrp="1"/>
          </p:cNvSpPr>
          <p:nvPr>
            <p:ph type="dt" sz="half" idx="10"/>
          </p:nvPr>
        </p:nvSpPr>
        <p:spPr/>
        <p:txBody>
          <a:bodyPr/>
          <a:lstStyle/>
          <a:p>
            <a:fld id="{18FE4659-7985-49B0-AFB9-855F1780E650}" type="datetimeFigureOut">
              <a:rPr lang="cs-CZ" smtClean="0"/>
              <a:pPr/>
              <a:t>27. 9. 2013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dirty="0"/>
          </a:p>
        </p:txBody>
      </p:sp>
      <p:sp>
        <p:nvSpPr>
          <p:cNvPr id="3" name="Vertical Text Placeholder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18FE4659-7985-49B0-AFB9-855F1780E650}" type="datetimeFigureOut">
              <a:rPr lang="cs-CZ" smtClean="0"/>
              <a:pPr/>
              <a:t>27. 9. 2013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18FE4659-7985-49B0-AFB9-855F1780E650}" type="datetimeFigureOut">
              <a:rPr lang="cs-CZ" smtClean="0"/>
              <a:pPr/>
              <a:t>27. 9. 2013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18FE4659-7985-49B0-AFB9-855F1780E650}" type="datetimeFigureOut">
              <a:rPr lang="cs-CZ" smtClean="0"/>
              <a:pPr/>
              <a:t>27. 9. 2013</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0A214142-B12E-4194-81CB-58D4EC9C796F}" type="slidenum">
              <a:rPr lang="cs-CZ" smtClean="0"/>
              <a:pPr/>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hyperlink" Target="https://www.youtube.com/watch?v=BDV6krG8qWI"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commons.wikimedia.org/wiki/File:MasterCard_early_1990s_logo.png" TargetMode="External"/><Relationship Id="rId7" Type="http://schemas.openxmlformats.org/officeDocument/2006/relationships/hyperlink" Target="https://www.youtube.com/watch?v=BDV6krG8qWI" TargetMode="External"/><Relationship Id="rId2" Type="http://schemas.openxmlformats.org/officeDocument/2006/relationships/hyperlink" Target="https://commons.wikimedia.org/wiki/File:McDonald's_Meal_Japan.jpg" TargetMode="External"/><Relationship Id="rId1" Type="http://schemas.openxmlformats.org/officeDocument/2006/relationships/slideLayout" Target="../slideLayouts/slideLayout2.xml"/><Relationship Id="rId6" Type="http://schemas.openxmlformats.org/officeDocument/2006/relationships/hyperlink" Target="https://is.vsfs.cz/el/6410/leto2010/EQ_N_STFS/um/TB2_-_Priklad_1.html" TargetMode="External"/><Relationship Id="rId5" Type="http://schemas.openxmlformats.org/officeDocument/2006/relationships/hyperlink" Target="http://www.rozvojovka.cz/globalizace" TargetMode="External"/><Relationship Id="rId4" Type="http://schemas.openxmlformats.org/officeDocument/2006/relationships/hyperlink" Target="http://commons.wikimedia.org/wiki/File:HTC_One_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794994876"/>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Lucie </a:t>
                      </a:r>
                      <a:r>
                        <a:rPr lang="cs-CZ" sz="1800" b="1" kern="1200" dirty="0" err="1" smtClean="0">
                          <a:solidFill>
                            <a:srgbClr val="2C3036"/>
                          </a:solidFill>
                          <a:latin typeface="Calibri" pitchFamily="34" charset="0"/>
                          <a:ea typeface="+mn-ea"/>
                          <a:cs typeface="+mn-cs"/>
                        </a:rPr>
                        <a:t>Imrová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VY_12_INOVACE_02B_11_Globalizace</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Člověk a společnost</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15.1.2013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72845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buNone/>
            </a:pPr>
            <a:r>
              <a:rPr lang="cs-CZ" dirty="0" smtClean="0">
                <a:solidFill>
                  <a:schemeClr val="tx1"/>
                </a:solidFill>
              </a:rPr>
              <a:t>DUM obsahuje výukový materiál k tématu globalizace. Představí studentům její podstatu                     a oblasti, kde se tento fenomén v dnešní době projevuje. Studenti se aktivně zapojují díky doplňujícím otázkám, pracují se symboly globalizace, provádí komparaci různých charakteristik této problematiky, zamýšlejí se nad jevy, které se týkají přímo jich (např. problematika </a:t>
            </a:r>
            <a:r>
              <a:rPr lang="cs-CZ" dirty="0" err="1" smtClean="0">
                <a:solidFill>
                  <a:schemeClr val="tx1"/>
                </a:solidFill>
              </a:rPr>
              <a:t>Facebooku</a:t>
            </a:r>
            <a:r>
              <a:rPr lang="cs-CZ" dirty="0" smtClean="0">
                <a:solidFill>
                  <a:schemeClr val="tx1"/>
                </a:solidFill>
              </a:rPr>
              <a:t>).</a:t>
            </a:r>
          </a:p>
          <a:p>
            <a:pPr marL="0" indent="0">
              <a:buNone/>
            </a:pPr>
            <a:endParaRPr lang="cs-CZ" dirty="0" smtClean="0">
              <a:solidFill>
                <a:schemeClr val="tx1"/>
              </a:solidFill>
              <a:latin typeface="Calibri" pitchFamily="34" charset="0"/>
            </a:endParaRPr>
          </a:p>
          <a:p>
            <a:pPr marL="0" indent="0">
              <a:buNone/>
            </a:pPr>
            <a:r>
              <a:rPr lang="cs-CZ" dirty="0" smtClean="0">
                <a:solidFill>
                  <a:schemeClr val="tx1"/>
                </a:solidFill>
              </a:rPr>
              <a:t>Materiál je určen k interaktivní výuce.</a:t>
            </a:r>
            <a:endParaRPr lang="cs-CZ" dirty="0" smtClean="0">
              <a:solidFill>
                <a:schemeClr val="tx1"/>
              </a:solidFill>
              <a:latin typeface="Calibri" pitchFamily="34" charset="0"/>
            </a:endParaRPr>
          </a:p>
        </p:txBody>
      </p:sp>
    </p:spTree>
    <p:extLst>
      <p:ext uri="{BB962C8B-B14F-4D97-AF65-F5344CB8AC3E}">
        <p14:creationId xmlns:p14="http://schemas.microsoft.com/office/powerpoint/2010/main" val="7672234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p:txBody>
          <a:bodyPr/>
          <a:lstStyle/>
          <a:p>
            <a:r>
              <a:rPr lang="cs-CZ" dirty="0" smtClean="0"/>
              <a:t>Globalizace</a:t>
            </a:r>
            <a:endParaRPr lang="cs-CZ" dirty="0"/>
          </a:p>
        </p:txBody>
      </p:sp>
      <p:sp>
        <p:nvSpPr>
          <p:cNvPr id="5" name="Podnadpis 4"/>
          <p:cNvSpPr>
            <a:spLocks noGrp="1"/>
          </p:cNvSpPr>
          <p:nvPr>
            <p:ph type="subTitle" idx="1"/>
          </p:nvPr>
        </p:nvSpPr>
        <p:spPr/>
        <p:txBody>
          <a:bodyPr/>
          <a:lstStyle/>
          <a:p>
            <a:r>
              <a:rPr lang="cs-CZ" i="1" dirty="0" smtClean="0">
                <a:solidFill>
                  <a:schemeClr val="tx1"/>
                </a:solidFill>
              </a:rPr>
              <a:t>„Když chcete mluvit o Jihu, nemůžete mlčet o Severu” </a:t>
            </a:r>
            <a:r>
              <a:rPr lang="cs-CZ" dirty="0" smtClean="0">
                <a:solidFill>
                  <a:schemeClr val="tx1"/>
                </a:solidFill>
              </a:rPr>
              <a:t> </a:t>
            </a:r>
            <a:r>
              <a:rPr lang="cs-CZ" b="1" dirty="0" smtClean="0">
                <a:solidFill>
                  <a:schemeClr val="tx1"/>
                </a:solidFill>
              </a:rPr>
              <a:t>Nelson Mandela </a:t>
            </a:r>
            <a:r>
              <a:rPr lang="en-US" dirty="0" smtClean="0">
                <a:solidFill>
                  <a:schemeClr val="tx1"/>
                </a:solidFill>
              </a:rPr>
              <a:t>[1]</a:t>
            </a:r>
            <a:endParaRPr lang="cs-CZ" dirty="0" smtClean="0">
              <a:solidFill>
                <a:schemeClr val="tx1"/>
              </a:solidFill>
            </a:endParaRPr>
          </a:p>
          <a:p>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Obrázky symbolizující globalizaci</a:t>
            </a:r>
            <a:endParaRPr lang="cs-CZ" dirty="0"/>
          </a:p>
        </p:txBody>
      </p:sp>
      <p:sp>
        <p:nvSpPr>
          <p:cNvPr id="3" name="Zástupný symbol pro obsah 2"/>
          <p:cNvSpPr>
            <a:spLocks noGrp="1"/>
          </p:cNvSpPr>
          <p:nvPr>
            <p:ph idx="1"/>
          </p:nvPr>
        </p:nvSpPr>
        <p:spPr>
          <a:xfrm>
            <a:off x="457200" y="1600200"/>
            <a:ext cx="8229600" cy="5069160"/>
          </a:xfrm>
        </p:spPr>
        <p:txBody>
          <a:bodyPr>
            <a:normAutofit/>
          </a:bodyPr>
          <a:lstStyle/>
          <a:p>
            <a:r>
              <a:rPr lang="cs-CZ" dirty="0" smtClean="0">
                <a:solidFill>
                  <a:schemeClr val="tx1"/>
                </a:solidFill>
              </a:rPr>
              <a:t>Proč jsou vybrány právě tyto obrázky?</a:t>
            </a:r>
          </a:p>
          <a:p>
            <a:r>
              <a:rPr lang="cs-CZ" dirty="0" smtClean="0">
                <a:solidFill>
                  <a:schemeClr val="tx1"/>
                </a:solidFill>
              </a:rPr>
              <a:t>Přiřaďte k obrázkům heslo (vlastnost), které se vám ve spojení s globalizací vybaví.</a:t>
            </a:r>
          </a:p>
          <a:p>
            <a:pPr>
              <a:buNone/>
            </a:pPr>
            <a:endParaRPr lang="cs-CZ" dirty="0" smtClean="0"/>
          </a:p>
          <a:p>
            <a:pPr>
              <a:buNone/>
            </a:pPr>
            <a:endParaRPr lang="cs-CZ" dirty="0" smtClean="0"/>
          </a:p>
          <a:p>
            <a:pPr>
              <a:buNone/>
            </a:pPr>
            <a:endParaRPr lang="cs-CZ" dirty="0" smtClean="0"/>
          </a:p>
          <a:p>
            <a:pPr>
              <a:buNone/>
            </a:pPr>
            <a:endParaRPr lang="cs-CZ" dirty="0" smtClean="0"/>
          </a:p>
          <a:p>
            <a:pPr>
              <a:buNone/>
            </a:pPr>
            <a:r>
              <a:rPr lang="cs-CZ" sz="1400" dirty="0" smtClean="0">
                <a:solidFill>
                  <a:schemeClr val="tx1"/>
                </a:solidFill>
              </a:rPr>
              <a:t>	         obr.č.1					obr.č.2</a:t>
            </a:r>
          </a:p>
          <a:p>
            <a:pPr>
              <a:buNone/>
            </a:pPr>
            <a:endParaRPr lang="cs-CZ" sz="1400" dirty="0" smtClean="0">
              <a:solidFill>
                <a:schemeClr val="tx1"/>
              </a:solidFill>
            </a:endParaRPr>
          </a:p>
          <a:p>
            <a:pPr>
              <a:buNone/>
            </a:pPr>
            <a:endParaRPr lang="cs-CZ" dirty="0" smtClean="0"/>
          </a:p>
          <a:p>
            <a:pPr>
              <a:buNone/>
            </a:pPr>
            <a:endParaRPr lang="cs-CZ" dirty="0" smtClean="0"/>
          </a:p>
          <a:p>
            <a:pPr>
              <a:buNone/>
            </a:pPr>
            <a:r>
              <a:rPr lang="cs-CZ" dirty="0"/>
              <a:t>	</a:t>
            </a:r>
            <a:r>
              <a:rPr lang="cs-CZ" dirty="0" smtClean="0"/>
              <a:t>						</a:t>
            </a:r>
            <a:r>
              <a:rPr lang="cs-CZ" sz="1400" dirty="0" smtClean="0">
                <a:solidFill>
                  <a:schemeClr val="tx1"/>
                </a:solidFill>
              </a:rPr>
              <a:t>obr.č.3</a:t>
            </a:r>
            <a:r>
              <a:rPr lang="cs-CZ" dirty="0" smtClean="0"/>
              <a:t>	</a:t>
            </a:r>
          </a:p>
        </p:txBody>
      </p:sp>
      <p:pic>
        <p:nvPicPr>
          <p:cNvPr id="4" name="Picture 2" descr="https://upload.wikimedia.org/wikipedia/commons/thumb/3/3f/McDonald%27s_Meal_Japan.jpg/256px-McDonald%27s_Meal_Japan.jpg?uselang=cs"/>
          <p:cNvPicPr>
            <a:picLocks noChangeAspect="1" noChangeArrowheads="1"/>
          </p:cNvPicPr>
          <p:nvPr/>
        </p:nvPicPr>
        <p:blipFill>
          <a:blip r:embed="rId2" cstate="print"/>
          <a:srcRect/>
          <a:stretch>
            <a:fillRect/>
          </a:stretch>
        </p:blipFill>
        <p:spPr bwMode="auto">
          <a:xfrm>
            <a:off x="1331640" y="2996952"/>
            <a:ext cx="2156029" cy="1440160"/>
          </a:xfrm>
          <a:prstGeom prst="rect">
            <a:avLst/>
          </a:prstGeom>
          <a:noFill/>
        </p:spPr>
      </p:pic>
      <p:pic>
        <p:nvPicPr>
          <p:cNvPr id="5" name="Picture 4" descr="http://upload.wikimedia.org/wikipedia/commons/thumb/7/72/MasterCard_early_1990s_logo.png/256px-MasterCard_early_1990s_logo.png"/>
          <p:cNvPicPr>
            <a:picLocks noChangeAspect="1" noChangeArrowheads="1"/>
          </p:cNvPicPr>
          <p:nvPr/>
        </p:nvPicPr>
        <p:blipFill>
          <a:blip r:embed="rId3" cstate="print"/>
          <a:srcRect/>
          <a:stretch>
            <a:fillRect/>
          </a:stretch>
        </p:blipFill>
        <p:spPr bwMode="auto">
          <a:xfrm>
            <a:off x="4860032" y="2924944"/>
            <a:ext cx="2438400" cy="1485900"/>
          </a:xfrm>
          <a:prstGeom prst="rect">
            <a:avLst/>
          </a:prstGeom>
          <a:noFill/>
        </p:spPr>
      </p:pic>
      <p:pic>
        <p:nvPicPr>
          <p:cNvPr id="6" name="Picture 6" descr="http://upload.wikimedia.org/wikipedia/commons/thumb/f/fd/HTC_One_S.jpg/256px-HTC_One_S.jpg"/>
          <p:cNvPicPr>
            <a:picLocks noChangeAspect="1" noChangeArrowheads="1"/>
          </p:cNvPicPr>
          <p:nvPr/>
        </p:nvPicPr>
        <p:blipFill>
          <a:blip r:embed="rId4" cstate="print"/>
          <a:srcRect/>
          <a:stretch>
            <a:fillRect/>
          </a:stretch>
        </p:blipFill>
        <p:spPr bwMode="auto">
          <a:xfrm>
            <a:off x="3131840" y="4581128"/>
            <a:ext cx="2438400" cy="2016223"/>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Globální svět</a:t>
            </a:r>
            <a:endParaRPr lang="cs-CZ" dirty="0"/>
          </a:p>
        </p:txBody>
      </p:sp>
      <p:sp>
        <p:nvSpPr>
          <p:cNvPr id="3" name="Zástupný symbol pro obsah 2"/>
          <p:cNvSpPr>
            <a:spLocks noGrp="1"/>
          </p:cNvSpPr>
          <p:nvPr>
            <p:ph idx="1"/>
          </p:nvPr>
        </p:nvSpPr>
        <p:spPr/>
        <p:txBody>
          <a:bodyPr/>
          <a:lstStyle/>
          <a:p>
            <a:r>
              <a:rPr lang="cs-CZ" dirty="0" smtClean="0">
                <a:solidFill>
                  <a:schemeClr val="tx1"/>
                </a:solidFill>
              </a:rPr>
              <a:t>Na jaké negativní prvky globalizace tato píseň upozorňuje?</a:t>
            </a:r>
          </a:p>
          <a:p>
            <a:r>
              <a:rPr lang="cs-CZ" dirty="0" smtClean="0">
                <a:solidFill>
                  <a:schemeClr val="tx1"/>
                </a:solidFill>
              </a:rPr>
              <a:t>Jak konkrétně globalizace ovlivňuje váš život?</a:t>
            </a:r>
            <a:endParaRPr lang="cs-CZ" dirty="0">
              <a:solidFill>
                <a:schemeClr val="tx1"/>
              </a:solidFill>
            </a:endParaRPr>
          </a:p>
        </p:txBody>
      </p:sp>
      <p:pic>
        <p:nvPicPr>
          <p:cNvPr id="1026" name="Picture 2" descr="C:\Users\petr\AppData\Local\Microsoft\Windows\Temporary Internet Files\Content.IE5\4TGTBZ9W\MC900389352[1].wmf">
            <a:hlinkClick r:id="rId2"/>
          </p:cNvPr>
          <p:cNvPicPr>
            <a:picLocks noChangeAspect="1" noChangeArrowheads="1"/>
          </p:cNvPicPr>
          <p:nvPr/>
        </p:nvPicPr>
        <p:blipFill>
          <a:blip r:embed="rId3" cstate="print"/>
          <a:srcRect/>
          <a:stretch>
            <a:fillRect/>
          </a:stretch>
        </p:blipFill>
        <p:spPr bwMode="auto">
          <a:xfrm>
            <a:off x="2843808" y="3573016"/>
            <a:ext cx="3291714" cy="3103612"/>
          </a:xfrm>
          <a:prstGeom prst="rect">
            <a:avLst/>
          </a:prstGeom>
          <a:noFill/>
        </p:spPr>
      </p:pic>
      <p:sp>
        <p:nvSpPr>
          <p:cNvPr id="5" name="Rovnoramenný trojúhelník 4">
            <a:hlinkClick r:id="rId2"/>
          </p:cNvPr>
          <p:cNvSpPr/>
          <p:nvPr/>
        </p:nvSpPr>
        <p:spPr>
          <a:xfrm rot="5400000">
            <a:off x="4138808" y="4654280"/>
            <a:ext cx="1060704" cy="914400"/>
          </a:xfrm>
          <a:prstGeom prst="triangle">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5580112" y="6309320"/>
            <a:ext cx="2160240" cy="369332"/>
          </a:xfrm>
          <a:prstGeom prst="rect">
            <a:avLst/>
          </a:prstGeom>
          <a:noFill/>
        </p:spPr>
        <p:txBody>
          <a:bodyPr wrap="square" rtlCol="0">
            <a:spAutoFit/>
          </a:bodyPr>
          <a:lstStyle/>
          <a:p>
            <a:r>
              <a:rPr lang="cs-CZ" dirty="0" smtClean="0"/>
              <a:t>Obr. 4</a:t>
            </a: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908720"/>
          </a:xfrm>
        </p:spPr>
        <p:txBody>
          <a:bodyPr/>
          <a:lstStyle/>
          <a:p>
            <a:r>
              <a:rPr lang="cs-CZ" dirty="0" smtClean="0"/>
              <a:t>Globalizace – co to je?</a:t>
            </a:r>
            <a:endParaRPr lang="cs-CZ" dirty="0"/>
          </a:p>
        </p:txBody>
      </p:sp>
      <p:sp>
        <p:nvSpPr>
          <p:cNvPr id="3" name="Zástupný symbol pro obsah 2"/>
          <p:cNvSpPr>
            <a:spLocks noGrp="1"/>
          </p:cNvSpPr>
          <p:nvPr>
            <p:ph idx="1"/>
          </p:nvPr>
        </p:nvSpPr>
        <p:spPr>
          <a:xfrm>
            <a:off x="457200" y="908720"/>
            <a:ext cx="8435280" cy="5760640"/>
          </a:xfrm>
        </p:spPr>
        <p:txBody>
          <a:bodyPr>
            <a:normAutofit fontScale="92500" lnSpcReduction="20000"/>
          </a:bodyPr>
          <a:lstStyle/>
          <a:p>
            <a:r>
              <a:rPr lang="cs-CZ" i="1" dirty="0" smtClean="0">
                <a:solidFill>
                  <a:schemeClr val="tx1"/>
                </a:solidFill>
              </a:rPr>
              <a:t>„Globalizace je zintenzivnění celosvětových sociálních vztahů, které spojují vzdálené lokality takovým způsobem, že místní události jsou formovány událostmi dějícími se mnoho mil daleko a naopak.“ </a:t>
            </a:r>
            <a:r>
              <a:rPr lang="cs-CZ" sz="1900" dirty="0" smtClean="0">
                <a:solidFill>
                  <a:schemeClr val="tx1"/>
                </a:solidFill>
              </a:rPr>
              <a:t>(citace definice č.1)</a:t>
            </a:r>
          </a:p>
          <a:p>
            <a:pPr>
              <a:buNone/>
            </a:pPr>
            <a:endParaRPr lang="cs-CZ" i="1" dirty="0" smtClean="0">
              <a:solidFill>
                <a:schemeClr val="tx1"/>
              </a:solidFill>
            </a:endParaRPr>
          </a:p>
          <a:p>
            <a:r>
              <a:rPr lang="cs-CZ" i="1" dirty="0" smtClean="0">
                <a:solidFill>
                  <a:schemeClr val="tx1"/>
                </a:solidFill>
              </a:rPr>
              <a:t>„Globalizace je souborem mnoha různorodých procesů, které obsahují ekonomické, technologické, sociální, kulturní a politické aspekty. Tyto procesy jsou vzájemně provázané a navzájem se podmiňují.“ </a:t>
            </a:r>
            <a:r>
              <a:rPr lang="cs-CZ" sz="1900" dirty="0" smtClean="0">
                <a:solidFill>
                  <a:schemeClr val="tx1"/>
                </a:solidFill>
              </a:rPr>
              <a:t>(Citace definice č. 2)</a:t>
            </a:r>
          </a:p>
          <a:p>
            <a:endParaRPr lang="cs-CZ" dirty="0" smtClean="0">
              <a:solidFill>
                <a:schemeClr val="tx1"/>
              </a:solidFill>
            </a:endParaRPr>
          </a:p>
          <a:p>
            <a:r>
              <a:rPr lang="cs-CZ" i="1" dirty="0" smtClean="0">
                <a:solidFill>
                  <a:schemeClr val="tx1"/>
                </a:solidFill>
              </a:rPr>
              <a:t>„Globalizace způsobuje hospodářskou vzájemnou závislost všech zemí díky zvyšujícímu se objemu a druhům mezinárodních transakcí zboží a služeb, volným mezinárodním tokům kapitálu a rychlejšímu rozsáhlejšímu šíření technologií.“ </a:t>
            </a:r>
            <a:r>
              <a:rPr lang="cs-CZ" sz="1900" dirty="0" smtClean="0">
                <a:solidFill>
                  <a:schemeClr val="tx1"/>
                </a:solidFill>
              </a:rPr>
              <a:t>(citace definice č. 3)</a:t>
            </a:r>
          </a:p>
          <a:p>
            <a:pPr>
              <a:buNone/>
            </a:pPr>
            <a:endParaRPr lang="cs-CZ" i="1" dirty="0" smtClean="0">
              <a:solidFill>
                <a:schemeClr val="tx1"/>
              </a:solidFill>
            </a:endParaRPr>
          </a:p>
          <a:p>
            <a:pPr>
              <a:buNone/>
            </a:pPr>
            <a:r>
              <a:rPr lang="cs-CZ" b="1" dirty="0" smtClean="0">
                <a:solidFill>
                  <a:schemeClr val="tx2"/>
                </a:solidFill>
              </a:rPr>
              <a:t>	</a:t>
            </a:r>
            <a:r>
              <a:rPr lang="cs-CZ" b="1" u="sng" dirty="0" smtClean="0">
                <a:solidFill>
                  <a:schemeClr val="tx2"/>
                </a:solidFill>
              </a:rPr>
              <a:t>Otázky</a:t>
            </a:r>
            <a:r>
              <a:rPr lang="cs-CZ" b="1" dirty="0" smtClean="0">
                <a:solidFill>
                  <a:schemeClr val="tx2"/>
                </a:solidFill>
              </a:rPr>
              <a:t>:</a:t>
            </a:r>
          </a:p>
          <a:p>
            <a:r>
              <a:rPr lang="cs-CZ" dirty="0" smtClean="0">
                <a:solidFill>
                  <a:schemeClr val="tx1"/>
                </a:solidFill>
              </a:rPr>
              <a:t>Která definice je vám nejbližší a proč? Čím se liší?</a:t>
            </a:r>
            <a:endParaRPr lang="cs-CZ" dirty="0">
              <a:solidFill>
                <a:schemeClr val="tx1"/>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Rysy globalizace</a:t>
            </a:r>
            <a:endParaRPr lang="cs-CZ" dirty="0"/>
          </a:p>
        </p:txBody>
      </p:sp>
      <p:sp>
        <p:nvSpPr>
          <p:cNvPr id="3" name="Zástupný symbol pro obsah 2"/>
          <p:cNvSpPr>
            <a:spLocks noGrp="1"/>
          </p:cNvSpPr>
          <p:nvPr>
            <p:ph idx="1"/>
          </p:nvPr>
        </p:nvSpPr>
        <p:spPr/>
        <p:txBody>
          <a:bodyPr>
            <a:normAutofit/>
          </a:bodyPr>
          <a:lstStyle/>
          <a:p>
            <a:r>
              <a:rPr lang="cs-CZ" dirty="0" smtClean="0">
                <a:solidFill>
                  <a:schemeClr val="tx1"/>
                </a:solidFill>
              </a:rPr>
              <a:t>rostoucí propojování světa ve všech oblastech života lidí</a:t>
            </a:r>
          </a:p>
          <a:p>
            <a:r>
              <a:rPr lang="cs-CZ" dirty="0" smtClean="0">
                <a:solidFill>
                  <a:schemeClr val="tx1"/>
                </a:solidFill>
              </a:rPr>
              <a:t>zvyšování intenzity a rychlosti sociálních výměn (internet, přímé přenosy prostřednictvím satelitů)</a:t>
            </a:r>
          </a:p>
          <a:p>
            <a:r>
              <a:rPr lang="cs-CZ" dirty="0" smtClean="0">
                <a:solidFill>
                  <a:schemeClr val="tx1"/>
                </a:solidFill>
              </a:rPr>
              <a:t>rozšiřování a zvyšování dosahu sociálních vazeb, činností a vzájemné závislosti</a:t>
            </a:r>
          </a:p>
          <a:p>
            <a:pPr>
              <a:buNone/>
            </a:pPr>
            <a:r>
              <a:rPr lang="cs-CZ" dirty="0" smtClean="0">
                <a:solidFill>
                  <a:schemeClr val="tx1"/>
                </a:solidFill>
              </a:rPr>
              <a:t>	(spotřebitelé mají produkty z celého světa, migrace obyvatel)</a:t>
            </a:r>
          </a:p>
          <a:p>
            <a:r>
              <a:rPr lang="cs-CZ" dirty="0" smtClean="0">
                <a:solidFill>
                  <a:schemeClr val="tx1"/>
                </a:solidFill>
              </a:rPr>
              <a:t>vzájemná propojenost a závislost různých částí světa</a:t>
            </a:r>
          </a:p>
          <a:p>
            <a:endParaRPr lang="cs-CZ" dirty="0" smtClean="0">
              <a:solidFill>
                <a:schemeClr val="tx1"/>
              </a:solidFill>
            </a:endParaRPr>
          </a:p>
          <a:p>
            <a:endParaRPr lang="cs-CZ" b="1" dirty="0" smtClean="0"/>
          </a:p>
          <a:p>
            <a:endParaRPr lang="cs-CZ" b="1" dirty="0" smtClean="0"/>
          </a:p>
          <a:p>
            <a:endParaRPr lang="cs-CZ" b="1" dirty="0" smtClean="0"/>
          </a:p>
          <a:p>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Globální rizika</a:t>
            </a:r>
            <a:endParaRPr lang="cs-CZ" dirty="0"/>
          </a:p>
        </p:txBody>
      </p:sp>
      <p:sp>
        <p:nvSpPr>
          <p:cNvPr id="3" name="Zástupný symbol pro obsah 2"/>
          <p:cNvSpPr>
            <a:spLocks noGrp="1"/>
          </p:cNvSpPr>
          <p:nvPr>
            <p:ph idx="1"/>
          </p:nvPr>
        </p:nvSpPr>
        <p:spPr/>
        <p:txBody>
          <a:bodyPr/>
          <a:lstStyle/>
          <a:p>
            <a:r>
              <a:rPr lang="cs-CZ" dirty="0" smtClean="0">
                <a:solidFill>
                  <a:schemeClr val="tx1"/>
                </a:solidFill>
              </a:rPr>
              <a:t>problémy, které se nevyřeší na místní úrovni</a:t>
            </a:r>
          </a:p>
          <a:p>
            <a:r>
              <a:rPr lang="cs-CZ" dirty="0" smtClean="0">
                <a:solidFill>
                  <a:schemeClr val="tx1"/>
                </a:solidFill>
              </a:rPr>
              <a:t>např. přelidnění planety, šíření epidemií, ekologická krize</a:t>
            </a:r>
          </a:p>
          <a:p>
            <a:r>
              <a:rPr lang="cs-CZ" dirty="0" smtClean="0">
                <a:solidFill>
                  <a:schemeClr val="tx1"/>
                </a:solidFill>
              </a:rPr>
              <a:t>k řešení problémů je nutná globální spolupráce (musí se podílet většina zemí světa)</a:t>
            </a:r>
          </a:p>
          <a:p>
            <a:pPr>
              <a:buNone/>
            </a:pPr>
            <a:endParaRPr lang="cs-CZ" dirty="0" smtClean="0">
              <a:solidFill>
                <a:schemeClr val="tx1"/>
              </a:solidFill>
            </a:endParaRPr>
          </a:p>
          <a:p>
            <a:pPr>
              <a:buNone/>
            </a:pPr>
            <a:r>
              <a:rPr lang="cs-CZ" dirty="0" smtClean="0">
                <a:solidFill>
                  <a:schemeClr val="tx1"/>
                </a:solidFill>
              </a:rPr>
              <a:t>	</a:t>
            </a:r>
            <a:r>
              <a:rPr lang="cs-CZ" b="1" u="sng" dirty="0" smtClean="0">
                <a:solidFill>
                  <a:schemeClr val="tx2"/>
                </a:solidFill>
              </a:rPr>
              <a:t>Otázka:</a:t>
            </a:r>
          </a:p>
          <a:p>
            <a:r>
              <a:rPr lang="cs-CZ" dirty="0" smtClean="0">
                <a:solidFill>
                  <a:schemeClr val="tx1"/>
                </a:solidFill>
              </a:rPr>
              <a:t>Jaké další globální problémy ohrožují náš svět?</a:t>
            </a:r>
          </a:p>
          <a:p>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Různé dimenze globalizace</a:t>
            </a:r>
            <a:endParaRPr lang="cs-CZ" dirty="0"/>
          </a:p>
        </p:txBody>
      </p:sp>
      <p:sp>
        <p:nvSpPr>
          <p:cNvPr id="3" name="Zástupný symbol pro obsah 2"/>
          <p:cNvSpPr>
            <a:spLocks noGrp="1"/>
          </p:cNvSpPr>
          <p:nvPr>
            <p:ph idx="1"/>
          </p:nvPr>
        </p:nvSpPr>
        <p:spPr/>
        <p:txBody>
          <a:bodyPr/>
          <a:lstStyle/>
          <a:p>
            <a:r>
              <a:rPr lang="cs-CZ" dirty="0" smtClean="0">
                <a:solidFill>
                  <a:schemeClr val="tx1"/>
                </a:solidFill>
              </a:rPr>
              <a:t>Znaky globalizace se projevují v různých oblastech života člověka</a:t>
            </a:r>
          </a:p>
          <a:p>
            <a:pPr>
              <a:buNone/>
            </a:pPr>
            <a:endParaRPr lang="cs-CZ" b="1" dirty="0" smtClean="0">
              <a:solidFill>
                <a:schemeClr val="tx1"/>
              </a:solidFill>
            </a:endParaRPr>
          </a:p>
          <a:p>
            <a:r>
              <a:rPr lang="cs-CZ" b="1" dirty="0" smtClean="0">
                <a:solidFill>
                  <a:schemeClr val="tx1"/>
                </a:solidFill>
              </a:rPr>
              <a:t>Ekonomická globalizace </a:t>
            </a:r>
          </a:p>
          <a:p>
            <a:r>
              <a:rPr lang="cs-CZ" b="1" dirty="0" smtClean="0">
                <a:solidFill>
                  <a:schemeClr val="tx1"/>
                </a:solidFill>
              </a:rPr>
              <a:t>Globalizace sociální</a:t>
            </a:r>
          </a:p>
          <a:p>
            <a:r>
              <a:rPr lang="cs-CZ" b="1" dirty="0" smtClean="0">
                <a:solidFill>
                  <a:schemeClr val="tx1"/>
                </a:solidFill>
              </a:rPr>
              <a:t>Globalizace kulturní</a:t>
            </a:r>
          </a:p>
          <a:p>
            <a:r>
              <a:rPr lang="cs-CZ" b="1" dirty="0" smtClean="0">
                <a:solidFill>
                  <a:schemeClr val="tx1"/>
                </a:solidFill>
              </a:rPr>
              <a:t>Globalizace politická</a:t>
            </a:r>
          </a:p>
          <a:p>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404664"/>
            <a:ext cx="8229600" cy="1195536"/>
          </a:xfrm>
        </p:spPr>
        <p:txBody>
          <a:bodyPr/>
          <a:lstStyle/>
          <a:p>
            <a:r>
              <a:rPr lang="cs-CZ" dirty="0" smtClean="0"/>
              <a:t>Ekonomická globalizace </a:t>
            </a:r>
            <a:endParaRPr lang="cs-CZ" dirty="0"/>
          </a:p>
        </p:txBody>
      </p:sp>
      <p:sp>
        <p:nvSpPr>
          <p:cNvPr id="3" name="Zástupný symbol pro obsah 2"/>
          <p:cNvSpPr>
            <a:spLocks noGrp="1"/>
          </p:cNvSpPr>
          <p:nvPr>
            <p:ph idx="1"/>
          </p:nvPr>
        </p:nvSpPr>
        <p:spPr/>
        <p:txBody>
          <a:bodyPr>
            <a:normAutofit/>
          </a:bodyPr>
          <a:lstStyle/>
          <a:p>
            <a:r>
              <a:rPr lang="cs-CZ" dirty="0" smtClean="0">
                <a:solidFill>
                  <a:schemeClr val="tx1"/>
                </a:solidFill>
              </a:rPr>
              <a:t>propojování světových trhů, zapojování všech společností do světových ekonomických vazeb</a:t>
            </a:r>
          </a:p>
          <a:p>
            <a:r>
              <a:rPr lang="cs-CZ" dirty="0" smtClean="0">
                <a:solidFill>
                  <a:schemeClr val="tx1"/>
                </a:solidFill>
              </a:rPr>
              <a:t>aktéři ekonomické globalizace − </a:t>
            </a:r>
            <a:r>
              <a:rPr lang="cs-CZ" b="1" dirty="0" smtClean="0">
                <a:solidFill>
                  <a:schemeClr val="tx1"/>
                </a:solidFill>
              </a:rPr>
              <a:t>nadnárodní korporace (společnosti)</a:t>
            </a:r>
            <a:r>
              <a:rPr lang="cs-CZ" dirty="0" smtClean="0">
                <a:solidFill>
                  <a:schemeClr val="tx1"/>
                </a:solidFill>
              </a:rPr>
              <a:t>, které jsou schopny působit bez prostorového omezení</a:t>
            </a:r>
          </a:p>
          <a:p>
            <a:r>
              <a:rPr lang="cs-CZ" dirty="0" smtClean="0">
                <a:solidFill>
                  <a:schemeClr val="tx1"/>
                </a:solidFill>
              </a:rPr>
              <a:t>dochází k růstu těchto společností a jejich spojování (tzv. fúze) ve větší celky</a:t>
            </a:r>
          </a:p>
          <a:p>
            <a:pPr>
              <a:buNone/>
            </a:pPr>
            <a:r>
              <a:rPr lang="cs-CZ" dirty="0" smtClean="0">
                <a:solidFill>
                  <a:schemeClr val="tx1"/>
                </a:solidFill>
              </a:rPr>
              <a:t>	</a:t>
            </a:r>
          </a:p>
          <a:p>
            <a:pPr>
              <a:buNone/>
            </a:pPr>
            <a:r>
              <a:rPr lang="cs-CZ" dirty="0" smtClean="0">
                <a:solidFill>
                  <a:schemeClr val="tx1"/>
                </a:solidFill>
              </a:rPr>
              <a:t>	</a:t>
            </a:r>
            <a:r>
              <a:rPr lang="cs-CZ" b="1" u="sng" dirty="0" smtClean="0">
                <a:solidFill>
                  <a:schemeClr val="tx2"/>
                </a:solidFill>
              </a:rPr>
              <a:t>Otázka:</a:t>
            </a:r>
          </a:p>
          <a:p>
            <a:r>
              <a:rPr lang="cs-CZ" dirty="0" smtClean="0">
                <a:solidFill>
                  <a:schemeClr val="tx1"/>
                </a:solidFill>
              </a:rPr>
              <a:t>Jmenujte alespoň tři nadnárodní společnosti.</a:t>
            </a:r>
          </a:p>
          <a:p>
            <a:endParaRPr lang="cs-CZ" dirty="0" smtClean="0"/>
          </a:p>
          <a:p>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60648"/>
            <a:ext cx="8229600" cy="1224136"/>
          </a:xfrm>
        </p:spPr>
        <p:txBody>
          <a:bodyPr/>
          <a:lstStyle/>
          <a:p>
            <a:r>
              <a:rPr lang="cs-CZ" dirty="0" smtClean="0"/>
              <a:t>Sociální globalizace</a:t>
            </a:r>
            <a:endParaRPr lang="cs-CZ" dirty="0"/>
          </a:p>
        </p:txBody>
      </p:sp>
      <p:sp>
        <p:nvSpPr>
          <p:cNvPr id="3" name="Zástupný symbol pro obsah 2"/>
          <p:cNvSpPr>
            <a:spLocks noGrp="1"/>
          </p:cNvSpPr>
          <p:nvPr>
            <p:ph idx="1"/>
          </p:nvPr>
        </p:nvSpPr>
        <p:spPr/>
        <p:txBody>
          <a:bodyPr>
            <a:normAutofit/>
          </a:bodyPr>
          <a:lstStyle/>
          <a:p>
            <a:r>
              <a:rPr lang="cs-CZ" dirty="0" smtClean="0">
                <a:solidFill>
                  <a:schemeClr val="tx1"/>
                </a:solidFill>
              </a:rPr>
              <a:t>nárůst propojenosti mezi společnostmi a lidmi navzájem </a:t>
            </a:r>
          </a:p>
          <a:p>
            <a:r>
              <a:rPr lang="cs-CZ" dirty="0" smtClean="0">
                <a:solidFill>
                  <a:schemeClr val="tx1"/>
                </a:solidFill>
              </a:rPr>
              <a:t>rozvoj dopravy → nové možnosti pohybu</a:t>
            </a:r>
          </a:p>
          <a:p>
            <a:r>
              <a:rPr lang="cs-CZ" dirty="0" smtClean="0">
                <a:solidFill>
                  <a:schemeClr val="tx1"/>
                </a:solidFill>
              </a:rPr>
              <a:t>rozvoj komunikačních technologií → okamžitá výměna informací</a:t>
            </a:r>
          </a:p>
          <a:p>
            <a:pPr>
              <a:buNone/>
            </a:pPr>
            <a:r>
              <a:rPr lang="cs-CZ" dirty="0" smtClean="0">
                <a:solidFill>
                  <a:schemeClr val="tx1"/>
                </a:solidFill>
              </a:rPr>
              <a:t>	→ „časoprostorovém zmenšení světa“,                vznik tzv. </a:t>
            </a:r>
            <a:r>
              <a:rPr lang="cs-CZ" b="1" dirty="0" smtClean="0">
                <a:solidFill>
                  <a:schemeClr val="tx1"/>
                </a:solidFill>
              </a:rPr>
              <a:t>„globální vesnice“</a:t>
            </a:r>
          </a:p>
          <a:p>
            <a:r>
              <a:rPr lang="cs-CZ" dirty="0" smtClean="0">
                <a:solidFill>
                  <a:schemeClr val="tx1"/>
                </a:solidFill>
              </a:rPr>
              <a:t>k informacím nemají všichni lidé stejný přístup → narůstá sociální a informační propast mezi bohatou menšinou, koncentrovanou především ve státech rozvinutých, a chudou většinou ve zbytku světa</a:t>
            </a:r>
            <a:endParaRPr lang="cs-CZ" dirty="0">
              <a:solidFill>
                <a:schemeClr val="tx1"/>
              </a:solidFill>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340768"/>
          </a:xfrm>
        </p:spPr>
        <p:txBody>
          <a:bodyPr/>
          <a:lstStyle/>
          <a:p>
            <a:r>
              <a:rPr lang="cs-CZ" dirty="0" smtClean="0"/>
              <a:t>Kulturní globalizace</a:t>
            </a:r>
            <a:endParaRPr lang="cs-CZ" dirty="0"/>
          </a:p>
        </p:txBody>
      </p:sp>
      <p:sp>
        <p:nvSpPr>
          <p:cNvPr id="3" name="Zástupný symbol pro obsah 2"/>
          <p:cNvSpPr>
            <a:spLocks noGrp="1"/>
          </p:cNvSpPr>
          <p:nvPr>
            <p:ph idx="1"/>
          </p:nvPr>
        </p:nvSpPr>
        <p:spPr>
          <a:xfrm>
            <a:off x="457200" y="1340768"/>
            <a:ext cx="8229600" cy="5040560"/>
          </a:xfrm>
        </p:spPr>
        <p:txBody>
          <a:bodyPr>
            <a:normAutofit lnSpcReduction="10000"/>
          </a:bodyPr>
          <a:lstStyle/>
          <a:p>
            <a:r>
              <a:rPr lang="cs-CZ" dirty="0" smtClean="0">
                <a:solidFill>
                  <a:schemeClr val="tx1"/>
                </a:solidFill>
              </a:rPr>
              <a:t>zintenzivnění kontaktu mezi kulturami, šíření kulturních jevů a kulturní výměna</a:t>
            </a:r>
          </a:p>
          <a:p>
            <a:r>
              <a:rPr lang="cs-CZ" dirty="0" smtClean="0">
                <a:solidFill>
                  <a:schemeClr val="tx1"/>
                </a:solidFill>
              </a:rPr>
              <a:t>kulturní kontakt a obchodní směna způsobují změny ve všech kulturách a společnostech světa</a:t>
            </a:r>
          </a:p>
          <a:p>
            <a:r>
              <a:rPr lang="cs-CZ" dirty="0" smtClean="0">
                <a:solidFill>
                  <a:schemeClr val="tx1"/>
                </a:solidFill>
              </a:rPr>
              <a:t>vzájemné ovlivňování kultur vede také k vytváření jejich nových, „hybridních“ forem</a:t>
            </a:r>
          </a:p>
          <a:p>
            <a:r>
              <a:rPr lang="cs-CZ" dirty="0" smtClean="0">
                <a:solidFill>
                  <a:schemeClr val="tx1"/>
                </a:solidFill>
              </a:rPr>
              <a:t>mnoho společností je výrazně ovlivněno západním způsobem života → tento jev je označován jako </a:t>
            </a:r>
            <a:r>
              <a:rPr lang="cs-CZ" b="1" i="1" dirty="0" smtClean="0">
                <a:solidFill>
                  <a:schemeClr val="tx1"/>
                </a:solidFill>
              </a:rPr>
              <a:t>westernizace světa</a:t>
            </a:r>
          </a:p>
          <a:p>
            <a:pPr>
              <a:buNone/>
            </a:pPr>
            <a:endParaRPr lang="cs-CZ" b="1" i="1" dirty="0" smtClean="0">
              <a:solidFill>
                <a:schemeClr val="tx1"/>
              </a:solidFill>
            </a:endParaRPr>
          </a:p>
          <a:p>
            <a:pPr>
              <a:buNone/>
            </a:pPr>
            <a:r>
              <a:rPr lang="cs-CZ" dirty="0" smtClean="0">
                <a:solidFill>
                  <a:schemeClr val="tx1"/>
                </a:solidFill>
              </a:rPr>
              <a:t>	</a:t>
            </a:r>
            <a:r>
              <a:rPr lang="cs-CZ" b="1" u="sng" dirty="0" smtClean="0">
                <a:solidFill>
                  <a:schemeClr val="tx2"/>
                </a:solidFill>
              </a:rPr>
              <a:t>Otázka:</a:t>
            </a:r>
          </a:p>
          <a:p>
            <a:r>
              <a:rPr lang="cs-CZ" dirty="0" smtClean="0">
                <a:solidFill>
                  <a:schemeClr val="tx1"/>
                </a:solidFill>
              </a:rPr>
              <a:t>Projevuje se westernizace světa i v ČR? Uveďte konkrétní jevy.</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Politická globalizace</a:t>
            </a:r>
            <a:endParaRPr lang="cs-CZ" dirty="0"/>
          </a:p>
        </p:txBody>
      </p:sp>
      <p:sp>
        <p:nvSpPr>
          <p:cNvPr id="3" name="Zástupný symbol pro obsah 2"/>
          <p:cNvSpPr>
            <a:spLocks noGrp="1"/>
          </p:cNvSpPr>
          <p:nvPr>
            <p:ph idx="1"/>
          </p:nvPr>
        </p:nvSpPr>
        <p:spPr/>
        <p:txBody>
          <a:bodyPr>
            <a:normAutofit fontScale="92500" lnSpcReduction="20000"/>
          </a:bodyPr>
          <a:lstStyle/>
          <a:p>
            <a:r>
              <a:rPr lang="cs-CZ" dirty="0" smtClean="0">
                <a:solidFill>
                  <a:schemeClr val="tx1"/>
                </a:solidFill>
              </a:rPr>
              <a:t>propojování jednotlivých států, působení mezinárodních subjektů (OSN, EU či NATO)</a:t>
            </a:r>
          </a:p>
          <a:p>
            <a:r>
              <a:rPr lang="cs-CZ" dirty="0" smtClean="0">
                <a:solidFill>
                  <a:schemeClr val="tx1"/>
                </a:solidFill>
              </a:rPr>
              <a:t>rozhodování o mnoha významných věcech je přesunuto na jinou než státní úroveň</a:t>
            </a:r>
          </a:p>
          <a:p>
            <a:r>
              <a:rPr lang="cs-CZ" dirty="0" smtClean="0">
                <a:solidFill>
                  <a:schemeClr val="tx1"/>
                </a:solidFill>
              </a:rPr>
              <a:t>přenos politických práv nad rámec jednotlivých států (například mezinárodní úmluvy o genocidě, mučení, právech dítěte)</a:t>
            </a:r>
          </a:p>
          <a:p>
            <a:r>
              <a:rPr lang="cs-CZ" dirty="0" smtClean="0">
                <a:solidFill>
                  <a:schemeClr val="tx1"/>
                </a:solidFill>
              </a:rPr>
              <a:t>role globálních politických institucí celkově roste</a:t>
            </a:r>
          </a:p>
          <a:p>
            <a:r>
              <a:rPr lang="cs-CZ" dirty="0" smtClean="0">
                <a:solidFill>
                  <a:schemeClr val="tx1"/>
                </a:solidFill>
              </a:rPr>
              <a:t>celosvětové působení nevládních organizací</a:t>
            </a:r>
          </a:p>
          <a:p>
            <a:pPr>
              <a:buNone/>
            </a:pPr>
            <a:endParaRPr lang="cs-CZ" dirty="0" smtClean="0">
              <a:solidFill>
                <a:schemeClr val="tx1"/>
              </a:solidFill>
            </a:endParaRPr>
          </a:p>
          <a:p>
            <a:pPr>
              <a:buNone/>
            </a:pPr>
            <a:r>
              <a:rPr lang="cs-CZ" dirty="0" smtClean="0">
                <a:solidFill>
                  <a:schemeClr val="tx1"/>
                </a:solidFill>
              </a:rPr>
              <a:t>	</a:t>
            </a:r>
            <a:r>
              <a:rPr lang="cs-CZ" b="1" u="sng" dirty="0" smtClean="0">
                <a:solidFill>
                  <a:schemeClr val="tx2"/>
                </a:solidFill>
              </a:rPr>
              <a:t>Otázka</a:t>
            </a:r>
            <a:r>
              <a:rPr lang="cs-CZ" b="1" dirty="0" smtClean="0">
                <a:solidFill>
                  <a:schemeClr val="tx2"/>
                </a:solidFill>
              </a:rPr>
              <a:t>:</a:t>
            </a:r>
            <a:r>
              <a:rPr lang="cs-CZ" dirty="0" smtClean="0">
                <a:solidFill>
                  <a:schemeClr val="tx1"/>
                </a:solidFill>
              </a:rPr>
              <a:t> </a:t>
            </a:r>
          </a:p>
          <a:p>
            <a:r>
              <a:rPr lang="cs-CZ" dirty="0" smtClean="0">
                <a:solidFill>
                  <a:schemeClr val="tx1"/>
                </a:solidFill>
              </a:rPr>
              <a:t>Ztrácejí jednotlivé národní státy v rámci procesu globalizace část vlastní suverenity ve prospěch nadnárodních politických institucí (OSN, EU atd.)?</a:t>
            </a:r>
          </a:p>
          <a:p>
            <a:endParaRPr lang="cs-CZ"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Úkoly</a:t>
            </a:r>
            <a:endParaRPr lang="cs-CZ" dirty="0"/>
          </a:p>
        </p:txBody>
      </p:sp>
      <p:sp>
        <p:nvSpPr>
          <p:cNvPr id="3" name="Zástupný symbol pro obsah 2"/>
          <p:cNvSpPr>
            <a:spLocks noGrp="1"/>
          </p:cNvSpPr>
          <p:nvPr>
            <p:ph idx="1"/>
          </p:nvPr>
        </p:nvSpPr>
        <p:spPr/>
        <p:txBody>
          <a:bodyPr/>
          <a:lstStyle/>
          <a:p>
            <a:r>
              <a:rPr lang="cs-CZ" dirty="0" smtClean="0">
                <a:solidFill>
                  <a:schemeClr val="tx1"/>
                </a:solidFill>
              </a:rPr>
              <a:t>Kam byste zařadili  </a:t>
            </a:r>
            <a:r>
              <a:rPr lang="cs-CZ" u="sng" dirty="0" smtClean="0">
                <a:solidFill>
                  <a:schemeClr val="tx1"/>
                </a:solidFill>
              </a:rPr>
              <a:t>fenomén </a:t>
            </a:r>
            <a:r>
              <a:rPr lang="cs-CZ" u="sng" dirty="0" err="1" smtClean="0">
                <a:solidFill>
                  <a:schemeClr val="tx1"/>
                </a:solidFill>
              </a:rPr>
              <a:t>facebooku</a:t>
            </a:r>
            <a:r>
              <a:rPr lang="cs-CZ" dirty="0" smtClean="0">
                <a:solidFill>
                  <a:schemeClr val="tx1"/>
                </a:solidFill>
              </a:rPr>
              <a:t>? Zkuste vyjmenovat jeho silné a slabé stránky.</a:t>
            </a:r>
          </a:p>
          <a:p>
            <a:pPr>
              <a:buNone/>
            </a:pPr>
            <a:endParaRPr lang="cs-CZ" dirty="0" smtClean="0">
              <a:solidFill>
                <a:schemeClr val="tx1"/>
              </a:solidFill>
            </a:endParaRPr>
          </a:p>
          <a:p>
            <a:r>
              <a:rPr lang="cs-CZ" dirty="0" smtClean="0">
                <a:solidFill>
                  <a:schemeClr val="tx1"/>
                </a:solidFill>
              </a:rPr>
              <a:t>Uveďte konkrétní </a:t>
            </a:r>
            <a:r>
              <a:rPr lang="cs-CZ" u="sng" dirty="0" smtClean="0">
                <a:solidFill>
                  <a:schemeClr val="tx1"/>
                </a:solidFill>
              </a:rPr>
              <a:t>příklad toho, jak je v současném světě propojená ekonomika</a:t>
            </a:r>
            <a:r>
              <a:rPr lang="cs-CZ" dirty="0" smtClean="0">
                <a:solidFill>
                  <a:schemeClr val="tx1"/>
                </a:solidFill>
              </a:rPr>
              <a:t> jednotlivých států.</a:t>
            </a:r>
          </a:p>
          <a:p>
            <a:pPr>
              <a:buNone/>
            </a:pPr>
            <a:endParaRPr lang="cs-CZ" dirty="0" smtClean="0">
              <a:solidFill>
                <a:schemeClr val="tx1"/>
              </a:solidFill>
            </a:endParaRPr>
          </a:p>
          <a:p>
            <a:r>
              <a:rPr lang="cs-CZ" dirty="0" smtClean="0">
                <a:solidFill>
                  <a:schemeClr val="tx1"/>
                </a:solidFill>
              </a:rPr>
              <a:t>O jaké z  </a:t>
            </a:r>
            <a:r>
              <a:rPr lang="cs-CZ" u="sng" dirty="0" smtClean="0">
                <a:solidFill>
                  <a:schemeClr val="tx1"/>
                </a:solidFill>
              </a:rPr>
              <a:t>politických institucí/organizací</a:t>
            </a:r>
            <a:r>
              <a:rPr lang="cs-CZ" dirty="0" smtClean="0">
                <a:solidFill>
                  <a:schemeClr val="tx1"/>
                </a:solidFill>
              </a:rPr>
              <a:t> jste nejvíce v poslední době slyšeli a v jaké souvislosti?</a:t>
            </a:r>
          </a:p>
          <a:p>
            <a:endParaRPr lang="cs-CZ"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836712"/>
          </a:xfrm>
        </p:spPr>
        <p:txBody>
          <a:bodyPr/>
          <a:lstStyle/>
          <a:p>
            <a:r>
              <a:rPr lang="cs-CZ" dirty="0" smtClean="0"/>
              <a:t>Zdroje</a:t>
            </a:r>
            <a:endParaRPr lang="cs-CZ" dirty="0"/>
          </a:p>
        </p:txBody>
      </p:sp>
      <p:sp>
        <p:nvSpPr>
          <p:cNvPr id="3" name="Zástupný symbol pro obsah 2"/>
          <p:cNvSpPr>
            <a:spLocks noGrp="1"/>
          </p:cNvSpPr>
          <p:nvPr>
            <p:ph idx="1"/>
          </p:nvPr>
        </p:nvSpPr>
        <p:spPr>
          <a:xfrm>
            <a:off x="457200" y="836712"/>
            <a:ext cx="8229600" cy="6021288"/>
          </a:xfrm>
        </p:spPr>
        <p:txBody>
          <a:bodyPr>
            <a:normAutofit fontScale="62500" lnSpcReduction="20000"/>
          </a:bodyPr>
          <a:lstStyle/>
          <a:p>
            <a:pPr>
              <a:buNone/>
            </a:pPr>
            <a:r>
              <a:rPr lang="cs-CZ" dirty="0" smtClean="0">
                <a:solidFill>
                  <a:schemeClr val="tx1"/>
                </a:solidFill>
              </a:rPr>
              <a:t>	</a:t>
            </a:r>
            <a:r>
              <a:rPr lang="cs-CZ" u="sng" dirty="0" smtClean="0">
                <a:solidFill>
                  <a:schemeClr val="tx1"/>
                </a:solidFill>
              </a:rPr>
              <a:t>Obrázky:</a:t>
            </a:r>
          </a:p>
          <a:p>
            <a:r>
              <a:rPr lang="cs-CZ" dirty="0" smtClean="0">
                <a:solidFill>
                  <a:schemeClr val="tx1"/>
                </a:solidFill>
              </a:rPr>
              <a:t>Obr. č.1: ISHIMOTO, </a:t>
            </a:r>
            <a:r>
              <a:rPr lang="cs-CZ" dirty="0" err="1" smtClean="0">
                <a:solidFill>
                  <a:schemeClr val="tx1"/>
                </a:solidFill>
              </a:rPr>
              <a:t>Ryut</a:t>
            </a:r>
            <a:r>
              <a:rPr lang="cs-CZ" dirty="0" smtClean="0">
                <a:solidFill>
                  <a:schemeClr val="tx1"/>
                </a:solidFill>
              </a:rPr>
              <a:t>. </a:t>
            </a:r>
            <a:r>
              <a:rPr lang="cs-CZ" i="1" dirty="0" err="1" smtClean="0">
                <a:solidFill>
                  <a:schemeClr val="tx1"/>
                </a:solidFill>
              </a:rPr>
              <a:t>commons.wikimedia.org</a:t>
            </a:r>
            <a:r>
              <a:rPr lang="cs-CZ" dirty="0" smtClean="0">
                <a:solidFill>
                  <a:schemeClr val="tx1"/>
                </a:solidFill>
              </a:rPr>
              <a:t> [online]. [cit. 15.1.2013]. Dostupný na WWW</a:t>
            </a:r>
            <a:r>
              <a:rPr lang="cs-CZ" dirty="0" smtClean="0"/>
              <a:t>: </a:t>
            </a:r>
            <a:r>
              <a:rPr lang="cs-CZ" dirty="0" smtClean="0">
                <a:hlinkClick r:id="rId2"/>
              </a:rPr>
              <a:t>https://commons.wikimedia.org/wiki/File%3AMcDonald's_Meal_Japan.jpg</a:t>
            </a:r>
            <a:endParaRPr lang="cs-CZ" dirty="0" smtClean="0"/>
          </a:p>
          <a:p>
            <a:r>
              <a:rPr lang="cs-CZ" dirty="0" smtClean="0">
                <a:solidFill>
                  <a:schemeClr val="tx1"/>
                </a:solidFill>
              </a:rPr>
              <a:t>Obr.č. 2: MASTERCARD INCORPORATED. </a:t>
            </a:r>
            <a:r>
              <a:rPr lang="cs-CZ" i="1" dirty="0" smtClean="0">
                <a:solidFill>
                  <a:schemeClr val="tx1"/>
                </a:solidFill>
              </a:rPr>
              <a:t>http://commons.wikimedia.org</a:t>
            </a:r>
            <a:r>
              <a:rPr lang="cs-CZ" dirty="0" smtClean="0">
                <a:solidFill>
                  <a:schemeClr val="tx1"/>
                </a:solidFill>
              </a:rPr>
              <a:t> [online]. [cit. 15.1.2013]. Dostupný na WWW</a:t>
            </a:r>
            <a:r>
              <a:rPr lang="cs-CZ" dirty="0" smtClean="0"/>
              <a:t>: </a:t>
            </a:r>
            <a:r>
              <a:rPr lang="cs-CZ" dirty="0" smtClean="0">
                <a:hlinkClick r:id="rId3"/>
              </a:rPr>
              <a:t>http://commons.wikimedia.org/wiki/File%3AMasterCard_early_1990s_logo.png</a:t>
            </a:r>
            <a:endParaRPr lang="cs-CZ" dirty="0" smtClean="0"/>
          </a:p>
          <a:p>
            <a:r>
              <a:rPr lang="cs-CZ" dirty="0" smtClean="0">
                <a:solidFill>
                  <a:schemeClr val="tx1"/>
                </a:solidFill>
              </a:rPr>
              <a:t>Obr. č. 3: APPER. </a:t>
            </a:r>
            <a:r>
              <a:rPr lang="cs-CZ" i="1" dirty="0" smtClean="0">
                <a:solidFill>
                  <a:schemeClr val="tx1"/>
                </a:solidFill>
              </a:rPr>
              <a:t>http://commons.wikimedia.org</a:t>
            </a:r>
            <a:r>
              <a:rPr lang="cs-CZ" dirty="0" smtClean="0">
                <a:solidFill>
                  <a:schemeClr val="tx1"/>
                </a:solidFill>
              </a:rPr>
              <a:t> [online]. [cit. 15.1.2013]. Dostupný na WWW</a:t>
            </a:r>
            <a:r>
              <a:rPr lang="cs-CZ" dirty="0" smtClean="0"/>
              <a:t>: </a:t>
            </a:r>
            <a:r>
              <a:rPr lang="cs-CZ" dirty="0" smtClean="0">
                <a:hlinkClick r:id="rId4"/>
              </a:rPr>
              <a:t>http://commons.wikimedia.org/wiki/File%3AHTC_One_S.jpg</a:t>
            </a:r>
            <a:endParaRPr lang="cs-CZ" dirty="0" smtClean="0"/>
          </a:p>
          <a:p>
            <a:r>
              <a:rPr lang="cs-CZ" dirty="0" smtClean="0">
                <a:solidFill>
                  <a:schemeClr val="tx1"/>
                </a:solidFill>
              </a:rPr>
              <a:t>Obr. č. 4: Klipart sady MS Office</a:t>
            </a:r>
          </a:p>
          <a:p>
            <a:pPr>
              <a:buNone/>
            </a:pPr>
            <a:endParaRPr lang="cs-CZ" dirty="0" smtClean="0"/>
          </a:p>
          <a:p>
            <a:pPr>
              <a:buNone/>
            </a:pPr>
            <a:r>
              <a:rPr lang="cs-CZ" dirty="0" smtClean="0">
                <a:solidFill>
                  <a:schemeClr val="tx1"/>
                </a:solidFill>
              </a:rPr>
              <a:t>	</a:t>
            </a:r>
            <a:r>
              <a:rPr lang="cs-CZ" u="sng" dirty="0" smtClean="0">
                <a:solidFill>
                  <a:schemeClr val="tx1"/>
                </a:solidFill>
              </a:rPr>
              <a:t>Definice:</a:t>
            </a:r>
          </a:p>
          <a:p>
            <a:r>
              <a:rPr lang="cs-CZ" dirty="0" smtClean="0">
                <a:solidFill>
                  <a:schemeClr val="tx1"/>
                </a:solidFill>
              </a:rPr>
              <a:t>Č. 1: GIDDENS, </a:t>
            </a:r>
            <a:r>
              <a:rPr lang="cs-CZ" dirty="0" err="1" smtClean="0">
                <a:solidFill>
                  <a:schemeClr val="tx1"/>
                </a:solidFill>
              </a:rPr>
              <a:t>Anthony</a:t>
            </a:r>
            <a:r>
              <a:rPr lang="cs-CZ" dirty="0" smtClean="0">
                <a:solidFill>
                  <a:schemeClr val="tx1"/>
                </a:solidFill>
              </a:rPr>
              <a:t>. </a:t>
            </a:r>
            <a:r>
              <a:rPr lang="cs-CZ" i="1" dirty="0" smtClean="0">
                <a:solidFill>
                  <a:schemeClr val="tx1"/>
                </a:solidFill>
              </a:rPr>
              <a:t>Sociologie</a:t>
            </a:r>
            <a:r>
              <a:rPr lang="cs-CZ" dirty="0" smtClean="0">
                <a:solidFill>
                  <a:schemeClr val="tx1"/>
                </a:solidFill>
              </a:rPr>
              <a:t>. Praha: </a:t>
            </a:r>
            <a:r>
              <a:rPr lang="cs-CZ" dirty="0" err="1" smtClean="0">
                <a:solidFill>
                  <a:schemeClr val="tx1"/>
                </a:solidFill>
              </a:rPr>
              <a:t>Argo</a:t>
            </a:r>
            <a:r>
              <a:rPr lang="cs-CZ" dirty="0" smtClean="0">
                <a:solidFill>
                  <a:schemeClr val="tx1"/>
                </a:solidFill>
              </a:rPr>
              <a:t>, 1999, ISBN 80-7203-124-4, str. 62.</a:t>
            </a:r>
          </a:p>
          <a:p>
            <a:r>
              <a:rPr lang="cs-CZ" dirty="0" smtClean="0">
                <a:solidFill>
                  <a:schemeClr val="tx1"/>
                </a:solidFill>
              </a:rPr>
              <a:t>Č. 2: CHLEBEČEK, Tomáš; KONEČNÝ, Martin; STOJANOV, Robert a kol. </a:t>
            </a:r>
            <a:r>
              <a:rPr lang="cs-CZ" i="1" dirty="0" smtClean="0">
                <a:solidFill>
                  <a:schemeClr val="tx1"/>
                </a:solidFill>
              </a:rPr>
              <a:t>Globalizace</a:t>
            </a:r>
            <a:r>
              <a:rPr lang="cs-CZ" dirty="0" smtClean="0">
                <a:solidFill>
                  <a:schemeClr val="tx1"/>
                </a:solidFill>
              </a:rPr>
              <a:t> [online]. [cit. 15.1.2013]. Dostupný na WWW: </a:t>
            </a:r>
            <a:r>
              <a:rPr lang="cs-CZ" dirty="0" smtClean="0">
                <a:hlinkClick r:id="rId5"/>
              </a:rPr>
              <a:t>http://www.</a:t>
            </a:r>
            <a:r>
              <a:rPr lang="cs-CZ" dirty="0" err="1" smtClean="0">
                <a:hlinkClick r:id="rId5"/>
              </a:rPr>
              <a:t>rozvojovka.cz</a:t>
            </a:r>
            <a:r>
              <a:rPr lang="cs-CZ" dirty="0" smtClean="0">
                <a:hlinkClick r:id="rId5"/>
              </a:rPr>
              <a:t>/globalizace</a:t>
            </a:r>
            <a:endParaRPr lang="cs-CZ" dirty="0" smtClean="0"/>
          </a:p>
          <a:p>
            <a:r>
              <a:rPr lang="cs-CZ" dirty="0" smtClean="0">
                <a:solidFill>
                  <a:schemeClr val="tx1"/>
                </a:solidFill>
              </a:rPr>
              <a:t>Č. 3: MMF. </a:t>
            </a:r>
            <a:r>
              <a:rPr lang="cs-CZ" i="1" dirty="0" smtClean="0">
                <a:solidFill>
                  <a:schemeClr val="tx1"/>
                </a:solidFill>
              </a:rPr>
              <a:t>Globalizace</a:t>
            </a:r>
            <a:r>
              <a:rPr lang="cs-CZ" dirty="0" smtClean="0">
                <a:solidFill>
                  <a:schemeClr val="tx1"/>
                </a:solidFill>
              </a:rPr>
              <a:t> [online]. [cit. 15.1.2013]. Dostupný na WWW: </a:t>
            </a:r>
            <a:r>
              <a:rPr lang="cs-CZ" dirty="0" smtClean="0">
                <a:solidFill>
                  <a:schemeClr val="tx1"/>
                </a:solidFill>
                <a:hlinkClick r:id="rId6"/>
              </a:rPr>
              <a:t>https://is.vsfs.cz/el/6410/leto2010/EQ_N_STFS/um/TB2_-_Priklad_1.html</a:t>
            </a:r>
            <a:endParaRPr lang="cs-CZ" dirty="0" smtClean="0">
              <a:solidFill>
                <a:schemeClr val="tx1"/>
              </a:solidFill>
            </a:endParaRPr>
          </a:p>
          <a:p>
            <a:pPr>
              <a:buNone/>
            </a:pPr>
            <a:endParaRPr lang="cs-CZ" dirty="0" smtClean="0">
              <a:solidFill>
                <a:schemeClr val="tx1"/>
              </a:solidFill>
            </a:endParaRPr>
          </a:p>
          <a:p>
            <a:r>
              <a:rPr lang="cs-CZ" u="sng" dirty="0" smtClean="0">
                <a:solidFill>
                  <a:schemeClr val="tx1"/>
                </a:solidFill>
              </a:rPr>
              <a:t>Zdroj písně: </a:t>
            </a:r>
          </a:p>
          <a:p>
            <a:r>
              <a:rPr lang="cs-CZ" sz="1900" dirty="0" smtClean="0">
                <a:solidFill>
                  <a:schemeClr val="tx1"/>
                </a:solidFill>
                <a:hlinkClick r:id="rId7"/>
              </a:rPr>
              <a:t>https://www.youtube.com/watch?v=BDV6krG8qWI</a:t>
            </a:r>
            <a:endParaRPr lang="cs-CZ" sz="1900" dirty="0" smtClean="0">
              <a:solidFill>
                <a:schemeClr val="tx1"/>
              </a:solidFill>
            </a:endParaRPr>
          </a:p>
          <a:p>
            <a:pPr>
              <a:buNone/>
            </a:pPr>
            <a:endParaRPr lang="cs-CZ" dirty="0" smtClean="0"/>
          </a:p>
          <a:p>
            <a:r>
              <a:rPr lang="cs-CZ" u="sng" dirty="0" smtClean="0">
                <a:solidFill>
                  <a:schemeClr val="tx1"/>
                </a:solidFill>
              </a:rPr>
              <a:t>Zdroje:</a:t>
            </a:r>
          </a:p>
          <a:p>
            <a:r>
              <a:rPr lang="cs-CZ" dirty="0" smtClean="0">
                <a:solidFill>
                  <a:schemeClr val="tx1"/>
                </a:solidFill>
              </a:rPr>
              <a:t>CHLEBEČEK, Tomáš; KONEČNÝ, Martin; STOJANOV, Robert a kol. </a:t>
            </a:r>
            <a:r>
              <a:rPr lang="cs-CZ" i="1" dirty="0" smtClean="0">
                <a:solidFill>
                  <a:schemeClr val="tx1"/>
                </a:solidFill>
              </a:rPr>
              <a:t>Globalizace</a:t>
            </a:r>
            <a:r>
              <a:rPr lang="cs-CZ" dirty="0" smtClean="0">
                <a:solidFill>
                  <a:schemeClr val="tx1"/>
                </a:solidFill>
              </a:rPr>
              <a:t> [online]. [cit. 15.1.2013]. Dostupný na WWW: </a:t>
            </a:r>
            <a:r>
              <a:rPr lang="cs-CZ" dirty="0" smtClean="0">
                <a:hlinkClick r:id="rId5"/>
              </a:rPr>
              <a:t>http://www.</a:t>
            </a:r>
            <a:r>
              <a:rPr lang="cs-CZ" dirty="0" err="1" smtClean="0">
                <a:hlinkClick r:id="rId5"/>
              </a:rPr>
              <a:t>rozvojovka.cz</a:t>
            </a:r>
            <a:r>
              <a:rPr lang="cs-CZ" dirty="0" smtClean="0">
                <a:hlinkClick r:id="rId5"/>
              </a:rPr>
              <a:t>/globalizace</a:t>
            </a:r>
            <a:endParaRPr lang="cs-CZ" dirty="0" smtClean="0"/>
          </a:p>
          <a:p>
            <a:r>
              <a:rPr lang="cs-CZ" dirty="0" smtClean="0">
                <a:solidFill>
                  <a:schemeClr val="tx1"/>
                </a:solidFill>
              </a:rPr>
              <a:t>SKALICKÁ, Petra a kol. </a:t>
            </a:r>
            <a:r>
              <a:rPr lang="cs-CZ" i="1" dirty="0" err="1" smtClean="0">
                <a:solidFill>
                  <a:schemeClr val="tx1"/>
                </a:solidFill>
              </a:rPr>
              <a:t>Bohouš</a:t>
            </a:r>
            <a:r>
              <a:rPr lang="cs-CZ" i="1" dirty="0" smtClean="0">
                <a:solidFill>
                  <a:schemeClr val="tx1"/>
                </a:solidFill>
              </a:rPr>
              <a:t> a Dáša na tržišti světa</a:t>
            </a:r>
            <a:r>
              <a:rPr lang="cs-CZ" dirty="0" smtClean="0">
                <a:solidFill>
                  <a:schemeClr val="tx1"/>
                </a:solidFill>
              </a:rPr>
              <a:t>. Praha: Člověk v tísni, o.p.s., 2009, ISBN 978-80-86961-63-7</a:t>
            </a:r>
            <a:r>
              <a:rPr lang="cs-CZ" dirty="0" smtClean="0">
                <a:solidFill>
                  <a:schemeClr val="tx1"/>
                </a:solidFill>
              </a:rPr>
              <a:t>.</a:t>
            </a:r>
          </a:p>
          <a:p>
            <a:endParaRPr lang="en-US" dirty="0" smtClean="0">
              <a:solidFill>
                <a:schemeClr val="tx1"/>
              </a:solidFill>
            </a:endParaRPr>
          </a:p>
          <a:p>
            <a:r>
              <a:rPr lang="en-US" dirty="0" err="1" smtClean="0">
                <a:solidFill>
                  <a:schemeClr val="tx1"/>
                </a:solidFill>
              </a:rPr>
              <a:t>Citace</a:t>
            </a:r>
            <a:r>
              <a:rPr lang="cs-CZ" dirty="0">
                <a:solidFill>
                  <a:schemeClr val="tx1"/>
                </a:solidFill>
              </a:rPr>
              <a:t> </a:t>
            </a:r>
            <a:r>
              <a:rPr lang="en-US" dirty="0" smtClean="0">
                <a:solidFill>
                  <a:schemeClr val="tx1"/>
                </a:solidFill>
              </a:rPr>
              <a:t>N. Mandela</a:t>
            </a:r>
            <a:r>
              <a:rPr lang="cs-CZ" dirty="0" smtClean="0">
                <a:solidFill>
                  <a:schemeClr val="tx1"/>
                </a:solidFill>
              </a:rPr>
              <a:t>: Archiv autorky</a:t>
            </a:r>
            <a:endParaRPr lang="cs-CZ" dirty="0" smtClean="0">
              <a:solidFill>
                <a:schemeClr val="tx1"/>
              </a:solidFill>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ŠABLONA DUM">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ŠABLONA DUM</Template>
  <TotalTime>2025</TotalTime>
  <Words>501</Words>
  <Application>Microsoft Office PowerPoint</Application>
  <PresentationFormat>Předvádění na obrazovce (4:3)</PresentationFormat>
  <Paragraphs>124</Paragraphs>
  <Slides>15</Slides>
  <Notes>2</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ŠABLONA DUM</vt:lpstr>
      <vt:lpstr>Prezentace aplikace PowerPoint</vt:lpstr>
      <vt:lpstr>ANOTACE</vt:lpstr>
      <vt:lpstr>Globalizace</vt:lpstr>
      <vt:lpstr>Obrázky symbolizující globalizaci</vt:lpstr>
      <vt:lpstr>Globální svět</vt:lpstr>
      <vt:lpstr>Globalizace – co to je?</vt:lpstr>
      <vt:lpstr>Rysy globalizace</vt:lpstr>
      <vt:lpstr>Globální rizika</vt:lpstr>
      <vt:lpstr>Různé dimenze globalizace</vt:lpstr>
      <vt:lpstr>Ekonomická globalizace </vt:lpstr>
      <vt:lpstr>Sociální globalizace</vt:lpstr>
      <vt:lpstr>Kulturní globalizace</vt:lpstr>
      <vt:lpstr>Politická globalizace</vt:lpstr>
      <vt:lpstr>Úkoly</vt:lpstr>
      <vt:lpstr>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petr</dc:creator>
  <cp:lastModifiedBy>Lucie Imrová</cp:lastModifiedBy>
  <cp:revision>63</cp:revision>
  <dcterms:created xsi:type="dcterms:W3CDTF">2013-07-11T13:31:33Z</dcterms:created>
  <dcterms:modified xsi:type="dcterms:W3CDTF">2013-09-27T12:18:12Z</dcterms:modified>
</cp:coreProperties>
</file>