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80" r:id="rId4"/>
    <p:sldId id="279" r:id="rId5"/>
    <p:sldId id="284" r:id="rId6"/>
    <p:sldId id="282" r:id="rId7"/>
    <p:sldId id="283" r:id="rId8"/>
    <p:sldId id="285" r:id="rId9"/>
    <p:sldId id="278" r:id="rId10"/>
    <p:sldId id="28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1.jpe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95777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Obecné vyjádření čísla, popis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desítkové a dvojkové soustavy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Vyjádření čísla, polynom, soustava desítková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dvojková, základ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váha, řád, koeficient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Desítková a dvojková soustava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VY_32_INOVACE_08_142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Vyjádření čísla v číselné soustavě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Číslo je abstraktní pojem. V praxi jim vyjadřujeme počet, množství nebo velikost. V různých </a:t>
            </a:r>
            <a:r>
              <a:rPr lang="cs-CZ" dirty="0" smtClean="0"/>
              <a:t>technických </a:t>
            </a:r>
            <a:r>
              <a:rPr lang="cs-CZ" dirty="0"/>
              <a:t>zařízeních se pro zpracování nebo pro přenos převede číselný údaj do tzv. unitárního kódu tím, že se číslo vyjádří počtem po sobě jdoucích impulsů.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Každé </a:t>
            </a:r>
            <a:r>
              <a:rPr lang="cs-CZ" dirty="0"/>
              <a:t>přirozené číslo </a:t>
            </a:r>
            <a:r>
              <a:rPr lang="cs-CZ" b="1" i="1" dirty="0"/>
              <a:t>N</a:t>
            </a:r>
            <a:r>
              <a:rPr lang="cs-CZ" dirty="0"/>
              <a:t> lze zapsat pomocí polynomu ve </a:t>
            </a:r>
            <a:r>
              <a:rPr lang="cs-CZ" dirty="0" smtClean="0"/>
              <a:t>tvaru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8709" y="3429000"/>
            <a:ext cx="846000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kde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smtClean="0"/>
              <a:t>N</a:t>
            </a:r>
            <a:r>
              <a:rPr lang="cs-CZ" dirty="0" smtClean="0"/>
              <a:t> je číslo </a:t>
            </a:r>
            <a:r>
              <a:rPr lang="cs-CZ" dirty="0"/>
              <a:t>vyjádřené v číselné soustavě o základu z.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smtClean="0"/>
              <a:t>z</a:t>
            </a:r>
            <a:r>
              <a:rPr lang="cs-CZ" dirty="0" smtClean="0"/>
              <a:t> je základ </a:t>
            </a:r>
            <a:r>
              <a:rPr lang="cs-CZ" dirty="0"/>
              <a:t>číselné soustavy, kladné číslo větší než jedna, mocnina čísla z udává řád 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b="1" dirty="0" err="1" smtClean="0"/>
              <a:t>a</a:t>
            </a:r>
            <a:r>
              <a:rPr lang="cs-CZ" b="1" baseline="-25000" dirty="0" err="1" smtClean="0"/>
              <a:t>i</a:t>
            </a:r>
            <a:r>
              <a:rPr lang="cs-CZ" dirty="0" smtClean="0"/>
              <a:t> číselné </a:t>
            </a:r>
            <a:r>
              <a:rPr lang="cs-CZ" dirty="0"/>
              <a:t>koeficienty pro něž platí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&lt;0, 1, 2,…, z-1&gt;. Nazýváme je číslice neboli cifry, o číslici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říkáme, že je číslicí </a:t>
            </a:r>
            <a:r>
              <a:rPr lang="cs-CZ" b="1" dirty="0"/>
              <a:t>i-</a:t>
            </a:r>
            <a:r>
              <a:rPr lang="cs-CZ" b="1" dirty="0" err="1"/>
              <a:t>tého</a:t>
            </a:r>
            <a:r>
              <a:rPr lang="cs-CZ" dirty="0"/>
              <a:t> řádu</a:t>
            </a:r>
            <a:r>
              <a:rPr lang="cs-CZ" dirty="0" smtClean="0"/>
              <a:t>. Označuje se také jako váha.</a:t>
            </a:r>
            <a:endParaRPr lang="cs-CZ" dirty="0" smtClean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Koeficient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</a:t>
            </a:r>
            <a:r>
              <a:rPr lang="cs-CZ" dirty="0" smtClean="0"/>
              <a:t>udává kolikrát příslušný řád v čísle obsažen.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Nejvyšší koeficient je vždy o 1 menší než základ </a:t>
            </a:r>
            <a:r>
              <a:rPr lang="cs-CZ" b="1" i="1" dirty="0" smtClean="0"/>
              <a:t>z</a:t>
            </a:r>
            <a:r>
              <a:rPr lang="cs-CZ" dirty="0" smtClean="0"/>
              <a:t> (z – 1), </a:t>
            </a:r>
            <a:r>
              <a:rPr lang="cs-CZ" b="1" dirty="0" smtClean="0"/>
              <a:t>n </a:t>
            </a:r>
            <a:r>
              <a:rPr lang="cs-CZ" dirty="0" smtClean="0"/>
              <a:t>je </a:t>
            </a:r>
            <a:r>
              <a:rPr lang="cs-CZ" dirty="0"/>
              <a:t>počet řádových </a:t>
            </a:r>
            <a:r>
              <a:rPr lang="cs-CZ" dirty="0" smtClean="0"/>
              <a:t>míst.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Hodnota </a:t>
            </a:r>
            <a:r>
              <a:rPr lang="cs-CZ" dirty="0"/>
              <a:t>každé číslice </a:t>
            </a:r>
            <a:r>
              <a:rPr lang="cs-CZ" b="1" dirty="0" smtClean="0"/>
              <a:t>je dána </a:t>
            </a:r>
            <a:r>
              <a:rPr lang="cs-CZ" b="1" dirty="0"/>
              <a:t>její pozicí </a:t>
            </a:r>
            <a:r>
              <a:rPr lang="cs-CZ" dirty="0"/>
              <a:t>v sekvenci symbolů. Každá číslice má touto pozicí dánu svou váhu pro výpočet celkové hodnoty </a:t>
            </a:r>
            <a:r>
              <a:rPr lang="cs-CZ" dirty="0" smtClean="0"/>
              <a:t>čísla.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598600"/>
              </p:ext>
            </p:extLst>
          </p:nvPr>
        </p:nvGraphicFramePr>
        <p:xfrm>
          <a:off x="1389601" y="2924944"/>
          <a:ext cx="6364799" cy="46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Rovnice" r:id="rId6" imgW="3238500" imgH="241300" progId="Equation.3">
                  <p:embed/>
                </p:oleObj>
              </mc:Choice>
              <mc:Fallback>
                <p:oleObj name="Rovnice" r:id="rId6" imgW="3238500" imgH="2413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9601" y="2924944"/>
                        <a:ext cx="6364799" cy="46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052736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Tento zápis nazýváme rozvojem čísla </a:t>
            </a:r>
            <a:r>
              <a:rPr lang="cs-CZ" b="1" i="1" dirty="0"/>
              <a:t>N</a:t>
            </a:r>
            <a:r>
              <a:rPr lang="cs-CZ" dirty="0"/>
              <a:t> v soustavě o základu </a:t>
            </a:r>
            <a:r>
              <a:rPr lang="cs-CZ" b="1" i="1" dirty="0" smtClean="0"/>
              <a:t>z</a:t>
            </a:r>
            <a:r>
              <a:rPr lang="cs-CZ" dirty="0" smtClean="0"/>
              <a:t>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Číslo </a:t>
            </a:r>
            <a:r>
              <a:rPr lang="cs-CZ" dirty="0"/>
              <a:t>N běžně píšeme pouze pomocí </a:t>
            </a:r>
            <a:r>
              <a:rPr lang="cs-CZ" dirty="0" err="1"/>
              <a:t>koeficietů</a:t>
            </a:r>
            <a:r>
              <a:rPr lang="cs-CZ" dirty="0"/>
              <a:t> </a:t>
            </a:r>
            <a:r>
              <a:rPr lang="cs-CZ" b="1" dirty="0" err="1"/>
              <a:t>a</a:t>
            </a:r>
            <a:r>
              <a:rPr lang="cs-CZ" b="1" baseline="-25000" dirty="0" err="1"/>
              <a:t>i</a:t>
            </a:r>
            <a:r>
              <a:rPr lang="cs-CZ" dirty="0"/>
              <a:t> seřazených od nejvyššího řádu zleva doprava. Tento zápis nazýváme pozičním zápisem přirozeného čísla </a:t>
            </a:r>
            <a:r>
              <a:rPr lang="cs-CZ" b="1" dirty="0"/>
              <a:t>N</a:t>
            </a:r>
            <a:r>
              <a:rPr lang="cs-CZ" dirty="0"/>
              <a:t> v soustavě o základu </a:t>
            </a:r>
            <a:r>
              <a:rPr lang="cs-CZ" b="1" i="1" dirty="0"/>
              <a:t>z</a:t>
            </a:r>
            <a:r>
              <a:rPr lang="cs-CZ" dirty="0"/>
              <a:t>. Označení poziční znamená, že každá číslice má v zápisu čísla na jiném místě (jiné pozici) odlišný význam. Například 724 se nerovná </a:t>
            </a:r>
            <a:r>
              <a:rPr lang="cs-CZ" dirty="0" smtClean="0"/>
              <a:t>472.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V praxi se běžně používá soustava o základu deset (desítková, decimální). Tehdy v zápisu čísla nepoužíváme ani označení základu </a:t>
            </a:r>
            <a:r>
              <a:rPr lang="cs-CZ" b="1" i="1" dirty="0" smtClean="0"/>
              <a:t>z</a:t>
            </a:r>
            <a:r>
              <a:rPr lang="cs-CZ" dirty="0" smtClean="0"/>
              <a:t>. </a:t>
            </a:r>
            <a:r>
              <a:rPr lang="cs-CZ" dirty="0"/>
              <a:t>Ve výpočetní a číslicové technice, v elektronice apod. používáme ještě soustavy o základu dva (dvojková, binární), šestnáct (šestnáctková, hexadecimální) a někdy i osm (osmičková, </a:t>
            </a:r>
            <a:r>
              <a:rPr lang="cs-CZ" dirty="0" err="1"/>
              <a:t>oktalová</a:t>
            </a:r>
            <a:r>
              <a:rPr lang="cs-CZ" dirty="0" smtClean="0"/>
              <a:t>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Pomocí polynomu lze </a:t>
            </a:r>
            <a:r>
              <a:rPr lang="cs-CZ" dirty="0" smtClean="0"/>
              <a:t>samozřejmě vyjádřit </a:t>
            </a:r>
            <a:r>
              <a:rPr lang="cs-CZ" dirty="0"/>
              <a:t>i číslo reálné, tedy včetně desetinných </a:t>
            </a:r>
            <a:r>
              <a:rPr lang="cs-CZ" dirty="0" smtClean="0"/>
              <a:t>míst.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1006527"/>
              </p:ext>
            </p:extLst>
          </p:nvPr>
        </p:nvGraphicFramePr>
        <p:xfrm>
          <a:off x="866518" y="4221088"/>
          <a:ext cx="7446963" cy="360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Rovnice" r:id="rId5" imgW="4927320" imgH="241200" progId="Equation.3">
                  <p:embed/>
                </p:oleObj>
              </mc:Choice>
              <mc:Fallback>
                <p:oleObj name="Rovnice" r:id="rId5" imgW="4927320" imgH="2412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6518" y="4221088"/>
                        <a:ext cx="7446963" cy="3603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Čárový popisek 2 20"/>
          <p:cNvSpPr/>
          <p:nvPr/>
        </p:nvSpPr>
        <p:spPr>
          <a:xfrm>
            <a:off x="5868144" y="5013176"/>
            <a:ext cx="1224136" cy="216000"/>
          </a:xfrm>
          <a:prstGeom prst="borderCallout2">
            <a:avLst>
              <a:gd name="adj1" fmla="val 49940"/>
              <a:gd name="adj2" fmla="val -2257"/>
              <a:gd name="adj3" fmla="val 43642"/>
              <a:gd name="adj4" fmla="val -19228"/>
              <a:gd name="adj5" fmla="val -222098"/>
              <a:gd name="adj6" fmla="val -19421"/>
            </a:avLst>
          </a:prstGeom>
          <a:solidFill>
            <a:srgbClr val="FFFFCC"/>
          </a:solidFill>
          <a:ln w="6350">
            <a:solidFill>
              <a:schemeClr val="tx1"/>
            </a:solidFill>
            <a:tailEnd type="stealth" w="med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desetinná část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565900" y="5445224"/>
            <a:ext cx="60122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Nejnižší řád kladné části čísla je vždy 1, protože z</a:t>
            </a:r>
            <a:r>
              <a:rPr lang="cs-CZ" sz="2000" baseline="30000" dirty="0" smtClean="0"/>
              <a:t>0</a:t>
            </a:r>
            <a:r>
              <a:rPr lang="cs-CZ" sz="2000" dirty="0" smtClean="0"/>
              <a:t> = 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83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Desítková (dekadická) číselná soustava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4732"/>
            <a:ext cx="8460000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Základ soustavy </a:t>
            </a:r>
            <a:r>
              <a:rPr lang="cs-CZ" b="1" i="1" dirty="0"/>
              <a:t>z</a:t>
            </a:r>
            <a:r>
              <a:rPr lang="cs-CZ" dirty="0"/>
              <a:t> = 10, nejvyšší koeficient: z – 1 = </a:t>
            </a:r>
            <a:r>
              <a:rPr lang="cs-CZ" dirty="0" smtClean="0"/>
              <a:t>9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očet číslic (koeficientů)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/>
              <a:t> = 10 (0, 1, 2, 3, 4, 5, 6, 7, 8, 9)</a:t>
            </a:r>
          </a:p>
          <a:p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Ř</a:t>
            </a:r>
            <a:r>
              <a:rPr lang="cs-CZ" dirty="0" smtClean="0"/>
              <a:t>ády</a:t>
            </a:r>
            <a:endParaRPr lang="cs-CZ" dirty="0"/>
          </a:p>
          <a:p>
            <a:r>
              <a:rPr lang="cs-CZ" dirty="0" smtClean="0"/>
              <a:t>     atd</a:t>
            </a:r>
            <a:r>
              <a:rPr lang="cs-CZ" dirty="0"/>
              <a:t>.	</a:t>
            </a:r>
            <a:r>
              <a:rPr lang="cs-CZ" b="1" dirty="0"/>
              <a:t>100000	10000	1000	100	10	1</a:t>
            </a:r>
            <a:r>
              <a:rPr lang="cs-CZ" dirty="0"/>
              <a:t>	</a:t>
            </a:r>
          </a:p>
          <a:p>
            <a:r>
              <a:rPr lang="cs-CZ" dirty="0"/>
              <a:t>	10</a:t>
            </a:r>
            <a:r>
              <a:rPr lang="cs-CZ" baseline="30000" dirty="0"/>
              <a:t>5</a:t>
            </a:r>
            <a:r>
              <a:rPr lang="cs-CZ" dirty="0"/>
              <a:t>	10</a:t>
            </a:r>
            <a:r>
              <a:rPr lang="cs-CZ" baseline="30000" dirty="0"/>
              <a:t>4</a:t>
            </a:r>
            <a:r>
              <a:rPr lang="cs-CZ" dirty="0"/>
              <a:t>	10</a:t>
            </a:r>
            <a:r>
              <a:rPr lang="cs-CZ" baseline="30000" dirty="0"/>
              <a:t>3</a:t>
            </a:r>
            <a:r>
              <a:rPr lang="cs-CZ" dirty="0"/>
              <a:t>	10</a:t>
            </a:r>
            <a:r>
              <a:rPr lang="cs-CZ" baseline="30000" dirty="0"/>
              <a:t>2</a:t>
            </a:r>
            <a:r>
              <a:rPr lang="cs-CZ" dirty="0"/>
              <a:t>	10</a:t>
            </a:r>
            <a:r>
              <a:rPr lang="cs-CZ" baseline="30000" dirty="0"/>
              <a:t>1</a:t>
            </a:r>
            <a:r>
              <a:rPr lang="cs-CZ" dirty="0"/>
              <a:t>	10</a:t>
            </a:r>
            <a:r>
              <a:rPr lang="cs-CZ" baseline="30000" dirty="0"/>
              <a:t>0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Řády se zapisují od nejnižšího zprava doleva (jednotky, desítky, stovky, tisíce atd.).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Vyšší řád je desetinásobkem řádu předchozího.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Násobky se označují kilo (k = 10</a:t>
            </a:r>
            <a:r>
              <a:rPr lang="cs-CZ" baseline="30000" dirty="0"/>
              <a:t>3</a:t>
            </a:r>
            <a:r>
              <a:rPr lang="cs-CZ" dirty="0"/>
              <a:t>), </a:t>
            </a:r>
            <a:r>
              <a:rPr lang="cs-CZ" dirty="0" err="1"/>
              <a:t>mega</a:t>
            </a:r>
            <a:r>
              <a:rPr lang="cs-CZ" dirty="0"/>
              <a:t> (M = 10</a:t>
            </a:r>
            <a:r>
              <a:rPr lang="cs-CZ" baseline="30000" dirty="0"/>
              <a:t>6</a:t>
            </a:r>
            <a:r>
              <a:rPr lang="cs-CZ" dirty="0"/>
              <a:t>), giga (G = 10</a:t>
            </a:r>
            <a:r>
              <a:rPr lang="cs-CZ" baseline="30000" dirty="0"/>
              <a:t>9</a:t>
            </a:r>
            <a:r>
              <a:rPr lang="cs-CZ" dirty="0"/>
              <a:t>), </a:t>
            </a:r>
            <a:r>
              <a:rPr lang="cs-CZ" dirty="0" err="1"/>
              <a:t>terra</a:t>
            </a:r>
            <a:r>
              <a:rPr lang="cs-CZ" dirty="0"/>
              <a:t> (T = 10</a:t>
            </a:r>
            <a:r>
              <a:rPr lang="cs-CZ" baseline="30000" dirty="0"/>
              <a:t>12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472" y="4365104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Desítková </a:t>
            </a:r>
            <a:r>
              <a:rPr lang="cs-CZ" dirty="0"/>
              <a:t>soustava je nejrozšířenější číselnou soustavou, používanou téměř na celém </a:t>
            </a:r>
            <a:r>
              <a:rPr lang="cs-CZ" dirty="0" smtClean="0"/>
              <a:t>světě.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Byla </a:t>
            </a:r>
            <a:r>
              <a:rPr lang="cs-CZ" dirty="0"/>
              <a:t>pravděpodobně odvozena od počtu prstů na </a:t>
            </a:r>
            <a:r>
              <a:rPr lang="cs-CZ" dirty="0" smtClean="0"/>
              <a:t>rukou.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Prsty byly </a:t>
            </a:r>
            <a:r>
              <a:rPr lang="cs-CZ" dirty="0"/>
              <a:t>velmi často používány jako primitivní počítací stroj, zvláště </a:t>
            </a:r>
            <a:r>
              <a:rPr lang="cs-CZ" dirty="0" smtClean="0"/>
              <a:t>v dávnověku, nyní např. malými </a:t>
            </a:r>
            <a:r>
              <a:rPr lang="cs-CZ" dirty="0"/>
              <a:t>dětmi, pro jednoduché matematické operace sčítání a odčítání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98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43" y="1624732"/>
            <a:ext cx="846000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Číslo </a:t>
            </a:r>
            <a:r>
              <a:rPr lang="cs-CZ" dirty="0"/>
              <a:t>3725</a:t>
            </a:r>
            <a:r>
              <a:rPr lang="cs-CZ" baseline="-25000" dirty="0"/>
              <a:t>10</a:t>
            </a:r>
            <a:r>
              <a:rPr lang="cs-CZ" dirty="0"/>
              <a:t> vyjádřete pomocí polynomu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Jednotlivé koeficienty </a:t>
            </a:r>
            <a:r>
              <a:rPr lang="cs-CZ" b="1" dirty="0" err="1" smtClean="0">
                <a:solidFill>
                  <a:srgbClr val="FF0000"/>
                </a:solidFill>
              </a:rPr>
              <a:t>a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i</a:t>
            </a:r>
            <a:r>
              <a:rPr lang="cs-CZ" dirty="0"/>
              <a:t> </a:t>
            </a:r>
            <a:r>
              <a:rPr lang="cs-CZ" dirty="0" smtClean="0"/>
              <a:t>(zde číslice 3, 7, 2 ,5) vynásobíme příslušnou mocninou základu číselné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 pro každý řád umocňujeme v pořadí zprava.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První mocnitel zprava je vždy </a:t>
            </a:r>
            <a:r>
              <a:rPr lang="cs-CZ" b="1" dirty="0" smtClean="0"/>
              <a:t>nula</a:t>
            </a:r>
            <a:r>
              <a:rPr lang="cs-CZ" dirty="0" smtClean="0"/>
              <a:t>, protože nejnižší řád přirozeného čísla v každé číselné soustavě je vždy </a:t>
            </a:r>
            <a:r>
              <a:rPr lang="cs-CZ" b="1" dirty="0" smtClean="0"/>
              <a:t>1</a:t>
            </a:r>
            <a:r>
              <a:rPr lang="cs-CZ" dirty="0" smtClean="0"/>
              <a:t> (jednotky), protože platí z</a:t>
            </a:r>
            <a:r>
              <a:rPr lang="cs-CZ" baseline="30000" dirty="0" smtClean="0"/>
              <a:t>0</a:t>
            </a:r>
            <a:r>
              <a:rPr lang="cs-CZ" dirty="0" smtClean="0"/>
              <a:t> = 1</a:t>
            </a:r>
            <a:r>
              <a:rPr lang="cs-CZ" dirty="0"/>
              <a:t>, zde 10</a:t>
            </a:r>
            <a:r>
              <a:rPr lang="cs-CZ" baseline="30000" dirty="0"/>
              <a:t>0</a:t>
            </a:r>
            <a:r>
              <a:rPr lang="cs-CZ" dirty="0"/>
              <a:t> = 1.</a:t>
            </a:r>
            <a:endParaRPr lang="cs-CZ" b="1" dirty="0"/>
          </a:p>
          <a:p>
            <a:endParaRPr lang="cs-CZ" dirty="0" smtClean="0"/>
          </a:p>
          <a:p>
            <a:r>
              <a:rPr lang="cs-CZ" dirty="0"/>
              <a:t>3725</a:t>
            </a:r>
            <a:r>
              <a:rPr lang="cs-CZ" baseline="-25000" dirty="0"/>
              <a:t>10</a:t>
            </a:r>
            <a:r>
              <a:rPr lang="cs-CZ" dirty="0"/>
              <a:t> = </a:t>
            </a:r>
            <a:r>
              <a:rPr lang="cs-CZ" b="1" dirty="0">
                <a:solidFill>
                  <a:srgbClr val="FF0000"/>
                </a:solidFill>
              </a:rPr>
              <a:t>3</a:t>
            </a:r>
            <a:r>
              <a:rPr lang="cs-CZ" dirty="0"/>
              <a:t> · 10</a:t>
            </a:r>
            <a:r>
              <a:rPr lang="cs-CZ" baseline="30000" dirty="0"/>
              <a:t>3</a:t>
            </a:r>
            <a:r>
              <a:rPr lang="cs-CZ" dirty="0"/>
              <a:t> + </a:t>
            </a:r>
            <a:r>
              <a:rPr lang="cs-CZ" b="1" dirty="0">
                <a:solidFill>
                  <a:srgbClr val="FF0000"/>
                </a:solidFill>
              </a:rPr>
              <a:t>7</a:t>
            </a:r>
            <a:r>
              <a:rPr lang="cs-CZ" dirty="0"/>
              <a:t> · 10</a:t>
            </a:r>
            <a:r>
              <a:rPr lang="cs-CZ" baseline="30000" dirty="0"/>
              <a:t>2</a:t>
            </a:r>
            <a:r>
              <a:rPr lang="cs-CZ" dirty="0"/>
              <a:t> + </a:t>
            </a:r>
            <a:r>
              <a:rPr lang="cs-CZ" b="1" dirty="0">
                <a:solidFill>
                  <a:srgbClr val="FF0000"/>
                </a:solidFill>
              </a:rPr>
              <a:t>2</a:t>
            </a:r>
            <a:r>
              <a:rPr lang="cs-CZ" dirty="0"/>
              <a:t> · 10</a:t>
            </a:r>
            <a:r>
              <a:rPr lang="cs-CZ" baseline="30000" dirty="0"/>
              <a:t>1</a:t>
            </a:r>
            <a:r>
              <a:rPr lang="cs-CZ" dirty="0"/>
              <a:t> + </a:t>
            </a:r>
            <a:r>
              <a:rPr lang="cs-CZ" b="1" dirty="0">
                <a:solidFill>
                  <a:srgbClr val="FF0000"/>
                </a:solidFill>
              </a:rPr>
              <a:t>5</a:t>
            </a:r>
            <a:r>
              <a:rPr lang="cs-CZ" dirty="0"/>
              <a:t> · 10</a:t>
            </a:r>
            <a:r>
              <a:rPr lang="cs-CZ" baseline="30000" dirty="0"/>
              <a:t>0</a:t>
            </a:r>
            <a:r>
              <a:rPr lang="cs-CZ" dirty="0"/>
              <a:t> = </a:t>
            </a:r>
            <a:r>
              <a:rPr lang="cs-CZ" b="1" dirty="0">
                <a:solidFill>
                  <a:srgbClr val="FF0000"/>
                </a:solidFill>
              </a:rPr>
              <a:t>3</a:t>
            </a:r>
            <a:r>
              <a:rPr lang="cs-CZ" dirty="0"/>
              <a:t> · 1000 + </a:t>
            </a:r>
            <a:r>
              <a:rPr lang="cs-CZ" b="1" dirty="0">
                <a:solidFill>
                  <a:srgbClr val="FF0000"/>
                </a:solidFill>
              </a:rPr>
              <a:t>7</a:t>
            </a:r>
            <a:r>
              <a:rPr lang="cs-CZ" dirty="0"/>
              <a:t> · 100 + </a:t>
            </a:r>
            <a:r>
              <a:rPr lang="cs-CZ" b="1" dirty="0">
                <a:solidFill>
                  <a:srgbClr val="FF0000"/>
                </a:solidFill>
              </a:rPr>
              <a:t>2</a:t>
            </a:r>
            <a:r>
              <a:rPr lang="cs-CZ" dirty="0"/>
              <a:t> · 10 + </a:t>
            </a:r>
            <a:r>
              <a:rPr lang="cs-CZ" b="1" dirty="0">
                <a:solidFill>
                  <a:srgbClr val="FF0000"/>
                </a:solidFill>
              </a:rPr>
              <a:t>5</a:t>
            </a:r>
            <a:r>
              <a:rPr lang="cs-CZ" dirty="0"/>
              <a:t> · 1</a:t>
            </a:r>
          </a:p>
          <a:p>
            <a:endParaRPr lang="cs-CZ" dirty="0" smtClean="0"/>
          </a:p>
          <a:p>
            <a:r>
              <a:rPr lang="cs-CZ" dirty="0" smtClean="0"/>
              <a:t>Slovně vyjádřeno: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tisícovky + </a:t>
            </a:r>
            <a:r>
              <a:rPr lang="cs-CZ" dirty="0">
                <a:solidFill>
                  <a:srgbClr val="FF0000"/>
                </a:solidFill>
              </a:rPr>
              <a:t>7</a:t>
            </a:r>
            <a:r>
              <a:rPr lang="cs-CZ" dirty="0" smtClean="0"/>
              <a:t> stovek +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/>
              <a:t> desítky + </a:t>
            </a:r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/>
              <a:t> jednotek</a:t>
            </a:r>
          </a:p>
          <a:p>
            <a:endParaRPr lang="cs-CZ" dirty="0" smtClean="0"/>
          </a:p>
          <a:p>
            <a:r>
              <a:rPr lang="cs-CZ" dirty="0" smtClean="0"/>
              <a:t>Vidíme, že: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K zápisu čísla používáme koeficienty </a:t>
            </a:r>
            <a:r>
              <a:rPr lang="cs-CZ" b="1" dirty="0" err="1" smtClean="0"/>
              <a:t>a</a:t>
            </a:r>
            <a:r>
              <a:rPr lang="cs-CZ" b="1" baseline="-25000" dirty="0" err="1" smtClean="0"/>
              <a:t>i</a:t>
            </a:r>
            <a:r>
              <a:rPr lang="cs-CZ" dirty="0" smtClean="0"/>
              <a:t> od nejnižšího řádu zprava.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5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Dvojková (binární) číselná soustava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4732"/>
            <a:ext cx="8460000" cy="2031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Základ soustavy </a:t>
            </a:r>
            <a:r>
              <a:rPr lang="cs-CZ" b="1" i="1" dirty="0"/>
              <a:t>z</a:t>
            </a:r>
            <a:r>
              <a:rPr lang="cs-CZ" dirty="0"/>
              <a:t> = 2, nejvyšší koeficient: z – 1 = </a:t>
            </a:r>
            <a:r>
              <a:rPr lang="cs-CZ" dirty="0" smtClean="0"/>
              <a:t>1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očet číslic (koeficientů) </a:t>
            </a:r>
            <a:r>
              <a:rPr lang="cs-CZ" b="1" i="1" dirty="0" err="1"/>
              <a:t>a</a:t>
            </a:r>
            <a:r>
              <a:rPr lang="cs-CZ" b="1" i="1" baseline="-25000" dirty="0" err="1"/>
              <a:t>i</a:t>
            </a:r>
            <a:r>
              <a:rPr lang="cs-CZ" dirty="0"/>
              <a:t> = </a:t>
            </a:r>
            <a:r>
              <a:rPr lang="cs-CZ" dirty="0" smtClean="0"/>
              <a:t>2 </a:t>
            </a:r>
            <a:r>
              <a:rPr lang="cs-CZ" dirty="0"/>
              <a:t>(0, </a:t>
            </a:r>
            <a:r>
              <a:rPr lang="cs-CZ" dirty="0" smtClean="0"/>
              <a:t>1)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Řády</a:t>
            </a:r>
            <a:endParaRPr lang="cs-CZ" dirty="0"/>
          </a:p>
          <a:p>
            <a:r>
              <a:rPr lang="cs-CZ" dirty="0" smtClean="0"/>
              <a:t>     atd</a:t>
            </a:r>
            <a:r>
              <a:rPr lang="cs-CZ" dirty="0"/>
              <a:t>.	</a:t>
            </a:r>
            <a:r>
              <a:rPr lang="cs-CZ" b="1" dirty="0" smtClean="0"/>
              <a:t>32</a:t>
            </a:r>
            <a:r>
              <a:rPr lang="cs-CZ" b="1" dirty="0"/>
              <a:t>	</a:t>
            </a:r>
            <a:r>
              <a:rPr lang="cs-CZ" b="1" dirty="0" smtClean="0"/>
              <a:t>16</a:t>
            </a:r>
            <a:r>
              <a:rPr lang="cs-CZ" b="1" dirty="0"/>
              <a:t>	</a:t>
            </a:r>
            <a:r>
              <a:rPr lang="cs-CZ" b="1" dirty="0" smtClean="0"/>
              <a:t>8</a:t>
            </a:r>
            <a:r>
              <a:rPr lang="cs-CZ" b="1" dirty="0"/>
              <a:t>	</a:t>
            </a:r>
            <a:r>
              <a:rPr lang="cs-CZ" b="1" dirty="0" smtClean="0"/>
              <a:t>4</a:t>
            </a:r>
            <a:r>
              <a:rPr lang="cs-CZ" b="1" dirty="0"/>
              <a:t>	</a:t>
            </a:r>
            <a:r>
              <a:rPr lang="cs-CZ" b="1" dirty="0" smtClean="0"/>
              <a:t>2</a:t>
            </a:r>
            <a:r>
              <a:rPr lang="cs-CZ" b="1" dirty="0"/>
              <a:t>	1</a:t>
            </a:r>
            <a:r>
              <a:rPr lang="cs-CZ" dirty="0"/>
              <a:t>	</a:t>
            </a:r>
          </a:p>
          <a:p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5</a:t>
            </a:r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4</a:t>
            </a:r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3</a:t>
            </a:r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2</a:t>
            </a:r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1</a:t>
            </a:r>
            <a:r>
              <a:rPr lang="cs-CZ" dirty="0"/>
              <a:t>	</a:t>
            </a:r>
            <a:r>
              <a:rPr lang="cs-CZ" dirty="0" smtClean="0"/>
              <a:t>2</a:t>
            </a:r>
            <a:r>
              <a:rPr lang="cs-CZ" baseline="30000" dirty="0" smtClean="0"/>
              <a:t>0</a:t>
            </a:r>
            <a:endParaRPr lang="cs-CZ" dirty="0"/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Řády se zapisují od nejnižšího zprava doleva (jednotky, dvojky, čtyřky, osmičky atd.).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Vyšší řád je dvojnásobkem řádu předchozího.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472" y="3712964"/>
            <a:ext cx="8460000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Započala se rozvíjet koncem 19.století s vývojem logiky. Začátkem 20. století vytvořil </a:t>
            </a:r>
            <a:r>
              <a:rPr lang="cs-CZ" dirty="0" smtClean="0"/>
              <a:t>irský matematik </a:t>
            </a:r>
            <a:r>
              <a:rPr lang="cs-CZ" smtClean="0"/>
              <a:t>a logik George </a:t>
            </a:r>
            <a:r>
              <a:rPr lang="cs-CZ" dirty="0" err="1"/>
              <a:t>Boole</a:t>
            </a:r>
            <a:r>
              <a:rPr lang="cs-CZ" dirty="0"/>
              <a:t> základní poučky pro práci s touto soustavou.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Používat se začala až v moderních technických oblastech (výpočetní a číslicová technika, elektronika atd.) protože </a:t>
            </a:r>
            <a:r>
              <a:rPr lang="cs-CZ" dirty="0"/>
              <a:t>její dva symboly (0 a 1) </a:t>
            </a:r>
            <a:r>
              <a:rPr lang="cs-CZ" dirty="0" smtClean="0"/>
              <a:t>se snadno realizují pomocí dvou stavů </a:t>
            </a:r>
            <a:r>
              <a:rPr lang="cs-CZ" dirty="0"/>
              <a:t>elektrického obvodu (vypnuto a zapnuto</a:t>
            </a:r>
            <a:r>
              <a:rPr lang="cs-CZ" dirty="0" smtClean="0"/>
              <a:t>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Se </a:t>
            </a:r>
            <a:r>
              <a:rPr lang="cs-CZ" dirty="0"/>
              <a:t>zpracováním čísel zapsaných </a:t>
            </a:r>
            <a:r>
              <a:rPr lang="cs-CZ" dirty="0" smtClean="0"/>
              <a:t>v desítkové </a:t>
            </a:r>
            <a:r>
              <a:rPr lang="cs-CZ" dirty="0"/>
              <a:t>soustavě by byly v elektronických obvodech potíže. </a:t>
            </a:r>
            <a:r>
              <a:rPr lang="cs-CZ" dirty="0" smtClean="0"/>
              <a:t>Realizace deseti stavů elektronickými obvody by byla složitá a pro dosažení stejné spolehlivosti jako při realizaci dvou stavů také příliš nákladná.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02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000" y="1052736"/>
            <a:ext cx="8460000" cy="369331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Číslice </a:t>
            </a:r>
            <a:r>
              <a:rPr lang="cs-CZ" dirty="0"/>
              <a:t>musí být zobrazeny tak, aby je bylo možno zpracovávat pomocí dostupných logických obvodů, které rozlišují pouze dva </a:t>
            </a:r>
            <a:r>
              <a:rPr lang="cs-CZ" dirty="0" smtClean="0"/>
              <a:t>stabilní 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Nízká hodnota, označení </a:t>
            </a:r>
            <a:r>
              <a:rPr lang="cs-CZ" dirty="0"/>
              <a:t>L (</a:t>
            </a:r>
            <a:r>
              <a:rPr lang="cs-CZ" dirty="0" err="1"/>
              <a:t>low</a:t>
            </a:r>
            <a:r>
              <a:rPr lang="cs-CZ" dirty="0"/>
              <a:t> – </a:t>
            </a:r>
            <a:r>
              <a:rPr lang="cs-CZ" dirty="0" smtClean="0"/>
              <a:t>nízké), </a:t>
            </a:r>
            <a:r>
              <a:rPr lang="cs-CZ" dirty="0"/>
              <a:t>obvykle odpovídá logické </a:t>
            </a:r>
            <a:r>
              <a:rPr lang="cs-CZ" dirty="0" smtClean="0"/>
              <a:t>0.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Vysoká hodnota, označení H </a:t>
            </a:r>
            <a:r>
              <a:rPr lang="cs-CZ" dirty="0"/>
              <a:t>(</a:t>
            </a:r>
            <a:r>
              <a:rPr lang="cs-CZ" dirty="0" err="1"/>
              <a:t>high</a:t>
            </a:r>
            <a:r>
              <a:rPr lang="cs-CZ" dirty="0"/>
              <a:t> – </a:t>
            </a:r>
            <a:r>
              <a:rPr lang="cs-CZ" dirty="0" smtClean="0"/>
              <a:t>vysoké), </a:t>
            </a:r>
            <a:r>
              <a:rPr lang="cs-CZ" dirty="0"/>
              <a:t>obvykle odpovídá logické </a:t>
            </a:r>
            <a:r>
              <a:rPr lang="cs-CZ" dirty="0" smtClean="0"/>
              <a:t>1.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Číslice </a:t>
            </a:r>
            <a:r>
              <a:rPr lang="cs-CZ" dirty="0"/>
              <a:t>se ve dvojkové soustavě nazývá </a:t>
            </a:r>
            <a:r>
              <a:rPr lang="cs-CZ" b="1" dirty="0"/>
              <a:t>bit</a:t>
            </a:r>
            <a:r>
              <a:rPr lang="cs-CZ" dirty="0"/>
              <a:t> (</a:t>
            </a:r>
            <a:r>
              <a:rPr lang="cs-CZ" b="1" dirty="0" err="1"/>
              <a:t>b</a:t>
            </a:r>
            <a:r>
              <a:rPr lang="cs-CZ" dirty="0" err="1"/>
              <a:t>inary</a:t>
            </a:r>
            <a:r>
              <a:rPr lang="cs-CZ" dirty="0"/>
              <a:t> </a:t>
            </a:r>
            <a:r>
              <a:rPr lang="cs-CZ" dirty="0" err="1"/>
              <a:t>dig</a:t>
            </a:r>
            <a:r>
              <a:rPr lang="cs-CZ" b="1" dirty="0" err="1"/>
              <a:t>it</a:t>
            </a:r>
            <a:r>
              <a:rPr lang="cs-CZ" dirty="0"/>
              <a:t>, dvojková číslice) a může mít hodnotu 0 nebo </a:t>
            </a:r>
            <a:r>
              <a:rPr lang="cs-CZ" dirty="0" smtClean="0"/>
              <a:t>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1 bit </a:t>
            </a:r>
            <a:r>
              <a:rPr lang="cs-CZ" dirty="0"/>
              <a:t>je nejmenší jednotkou informace (nezaměňovat za 1Byte - Bajt), tj. skupina osmi bitů, označuje se </a:t>
            </a:r>
            <a:r>
              <a:rPr lang="cs-CZ" dirty="0" smtClean="0"/>
              <a:t>1 B</a:t>
            </a:r>
            <a:r>
              <a:rPr lang="cs-CZ" dirty="0"/>
              <a:t>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Označení Byte (bajt) je tak běžní, že se v technické literatuře běžně používá ve fonetické podobě, tedy bajt.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Pro rozlišení v označení se bit (1 b) označuje malým písmenem a bajt velkým písmenem (1 B).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/>
              <a:t>Násobky se označují kilo </a:t>
            </a:r>
            <a:r>
              <a:rPr lang="cs-CZ" dirty="0" smtClean="0"/>
              <a:t>(K </a:t>
            </a:r>
            <a:r>
              <a:rPr lang="cs-CZ" dirty="0"/>
              <a:t>= </a:t>
            </a:r>
            <a:r>
              <a:rPr lang="cs-CZ" dirty="0" smtClean="0"/>
              <a:t>2</a:t>
            </a:r>
            <a:r>
              <a:rPr lang="cs-CZ" baseline="30000" dirty="0" smtClean="0"/>
              <a:t>10</a:t>
            </a:r>
            <a:r>
              <a:rPr lang="cs-CZ" dirty="0" smtClean="0"/>
              <a:t>), </a:t>
            </a:r>
            <a:r>
              <a:rPr lang="cs-CZ" dirty="0" err="1"/>
              <a:t>mega</a:t>
            </a:r>
            <a:r>
              <a:rPr lang="cs-CZ" dirty="0"/>
              <a:t> (M = </a:t>
            </a:r>
            <a:r>
              <a:rPr lang="cs-CZ" dirty="0" smtClean="0"/>
              <a:t>2</a:t>
            </a:r>
            <a:r>
              <a:rPr lang="cs-CZ" baseline="30000" dirty="0" smtClean="0"/>
              <a:t>20</a:t>
            </a:r>
            <a:r>
              <a:rPr lang="cs-CZ" dirty="0" smtClean="0"/>
              <a:t>), </a:t>
            </a:r>
            <a:r>
              <a:rPr lang="cs-CZ" dirty="0"/>
              <a:t>giga (G = </a:t>
            </a:r>
            <a:r>
              <a:rPr lang="cs-CZ" dirty="0" smtClean="0"/>
              <a:t>2</a:t>
            </a:r>
            <a:r>
              <a:rPr lang="cs-CZ" baseline="30000" dirty="0" smtClean="0"/>
              <a:t>30</a:t>
            </a:r>
            <a:r>
              <a:rPr lang="cs-CZ" dirty="0" smtClean="0"/>
              <a:t>), </a:t>
            </a:r>
            <a:r>
              <a:rPr lang="cs-CZ" dirty="0" err="1"/>
              <a:t>terra</a:t>
            </a:r>
            <a:r>
              <a:rPr lang="cs-CZ" dirty="0"/>
              <a:t> (T = </a:t>
            </a:r>
            <a:r>
              <a:rPr lang="cs-CZ" dirty="0" smtClean="0"/>
              <a:t>2</a:t>
            </a:r>
            <a:r>
              <a:rPr lang="cs-CZ" baseline="30000" dirty="0" smtClean="0"/>
              <a:t>40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000" y="4933617"/>
            <a:ext cx="846000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Pozor! Hlavně v informatice se pro označení kilo používá velké písmeno K pro odlišení od násobku kilo v běžném životě. Hodnotě </a:t>
            </a:r>
            <a:r>
              <a:rPr lang="cs-CZ" sz="2000" dirty="0"/>
              <a:t>1000 je </a:t>
            </a:r>
            <a:r>
              <a:rPr lang="cs-CZ" sz="2000" dirty="0" smtClean="0"/>
              <a:t>ve dvojkové </a:t>
            </a:r>
            <a:r>
              <a:rPr lang="cs-CZ" sz="2000" dirty="0"/>
              <a:t>soustavě </a:t>
            </a:r>
            <a:r>
              <a:rPr lang="cs-CZ" sz="2000" dirty="0" smtClean="0"/>
              <a:t>nejbližší hodnota 1024 (2</a:t>
            </a:r>
            <a:r>
              <a:rPr lang="cs-CZ" sz="2000" baseline="30000" dirty="0" smtClean="0"/>
              <a:t>10)</a:t>
            </a:r>
            <a:r>
              <a:rPr lang="cs-CZ" sz="2000" dirty="0" smtClean="0"/>
              <a:t>. Tedy 1 K = 1024, 1 M = 1024 x 1024 = 1048576 atd.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988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24732"/>
            <a:ext cx="8460000" cy="424731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Číslo 11010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vyjádřete pomocí polynomu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Jednotlivé koeficienty </a:t>
            </a:r>
            <a:r>
              <a:rPr lang="cs-CZ" b="1" dirty="0" err="1" smtClean="0">
                <a:solidFill>
                  <a:srgbClr val="FF0000"/>
                </a:solidFill>
              </a:rPr>
              <a:t>a</a:t>
            </a:r>
            <a:r>
              <a:rPr lang="cs-CZ" b="1" baseline="-25000" dirty="0" err="1" smtClean="0">
                <a:solidFill>
                  <a:srgbClr val="FF0000"/>
                </a:solidFill>
              </a:rPr>
              <a:t>i</a:t>
            </a:r>
            <a:r>
              <a:rPr lang="cs-CZ" dirty="0"/>
              <a:t> </a:t>
            </a:r>
            <a:r>
              <a:rPr lang="cs-CZ" dirty="0" smtClean="0"/>
              <a:t>(zde číslice 1, 1, 0, 1, 0) vynásobíme příslušnou mocninou základu číselné soustavy.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Základ pro každý řád umocňujeme v pořadí zprava.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První mocnitel zprava je vždy </a:t>
            </a:r>
            <a:r>
              <a:rPr lang="cs-CZ" b="1" dirty="0" smtClean="0"/>
              <a:t>nula</a:t>
            </a:r>
            <a:r>
              <a:rPr lang="cs-CZ" dirty="0" smtClean="0"/>
              <a:t>, protože nejnižší řád přirozeného čísla v každé číselné soustavě je vždy </a:t>
            </a:r>
            <a:r>
              <a:rPr lang="cs-CZ" b="1" dirty="0" smtClean="0"/>
              <a:t>1</a:t>
            </a:r>
            <a:r>
              <a:rPr lang="cs-CZ" dirty="0" smtClean="0"/>
              <a:t> (jednotky), protože platí z</a:t>
            </a:r>
            <a:r>
              <a:rPr lang="cs-CZ" baseline="30000" dirty="0" smtClean="0"/>
              <a:t>0</a:t>
            </a:r>
            <a:r>
              <a:rPr lang="cs-CZ" dirty="0" smtClean="0"/>
              <a:t> = </a:t>
            </a:r>
            <a:r>
              <a:rPr lang="cs-CZ" dirty="0"/>
              <a:t>1, zde 2</a:t>
            </a:r>
            <a:r>
              <a:rPr lang="cs-CZ" baseline="30000" dirty="0"/>
              <a:t>0</a:t>
            </a:r>
            <a:r>
              <a:rPr lang="cs-CZ" dirty="0"/>
              <a:t> = </a:t>
            </a:r>
            <a:r>
              <a:rPr lang="cs-CZ" dirty="0" smtClean="0"/>
              <a:t>1.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11010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</a:t>
            </a:r>
            <a:r>
              <a:rPr lang="cs-CZ" baseline="30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</a:t>
            </a:r>
            <a:r>
              <a:rPr lang="cs-CZ" baseline="30000" dirty="0"/>
              <a:t>3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0</a:t>
            </a:r>
            <a:r>
              <a:rPr lang="cs-CZ" b="1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</a:t>
            </a:r>
            <a:r>
              <a:rPr lang="cs-CZ" baseline="30000" dirty="0" smtClean="0"/>
              <a:t>1</a:t>
            </a:r>
            <a:r>
              <a:rPr lang="cs-CZ" dirty="0" smtClean="0"/>
              <a:t> + </a:t>
            </a:r>
            <a:r>
              <a:rPr lang="cs-CZ" b="1" dirty="0">
                <a:solidFill>
                  <a:srgbClr val="FF0000"/>
                </a:solidFill>
              </a:rPr>
              <a:t>0</a:t>
            </a:r>
            <a:r>
              <a:rPr lang="cs-CZ" dirty="0"/>
              <a:t> · </a:t>
            </a:r>
            <a:r>
              <a:rPr lang="cs-CZ" dirty="0" smtClean="0"/>
              <a:t>2</a:t>
            </a:r>
            <a:r>
              <a:rPr lang="cs-CZ" baseline="30000" dirty="0" smtClean="0"/>
              <a:t>0 </a:t>
            </a:r>
            <a:r>
              <a:rPr lang="cs-CZ" dirty="0" smtClean="0"/>
              <a:t>=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16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8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0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4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dirty="0" smtClean="0"/>
              <a:t> </a:t>
            </a:r>
            <a:r>
              <a:rPr lang="cs-CZ" dirty="0"/>
              <a:t>· </a:t>
            </a:r>
            <a:r>
              <a:rPr lang="cs-CZ" dirty="0" smtClean="0"/>
              <a:t>2 </a:t>
            </a:r>
            <a:r>
              <a:rPr lang="cs-CZ" dirty="0"/>
              <a:t>+ </a:t>
            </a:r>
            <a:r>
              <a:rPr lang="cs-CZ" b="1" dirty="0">
                <a:solidFill>
                  <a:srgbClr val="FF0000"/>
                </a:solidFill>
              </a:rPr>
              <a:t>0</a:t>
            </a:r>
            <a:r>
              <a:rPr lang="cs-CZ" dirty="0"/>
              <a:t> · </a:t>
            </a:r>
            <a:r>
              <a:rPr lang="cs-CZ" dirty="0" smtClean="0"/>
              <a:t>1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Slovně vyjádřeno: 1 šestnáctka + 1 osmička + žádná čtyřka + 1 dvojka + žádná jednotka</a:t>
            </a:r>
          </a:p>
          <a:p>
            <a:r>
              <a:rPr lang="cs-CZ" dirty="0" smtClean="0"/>
              <a:t>Vidíme, že: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K zápisu čísla opět používáme koeficienty 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baseline="-25000" dirty="0" err="1">
                <a:solidFill>
                  <a:srgbClr val="FF0000"/>
                </a:solidFill>
              </a:rPr>
              <a:t>i</a:t>
            </a:r>
            <a:r>
              <a:rPr lang="cs-CZ" dirty="0" smtClean="0"/>
              <a:t> od nejnižšího řádu zprava.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Sečteme-li hodnoty v polynomu, dostaneme, dostaneme číslo v desítkové soustavě.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Stačí jednoduše sečíst hodnoty těch řádů, kde jsou koeficienty </a:t>
            </a:r>
            <a:r>
              <a:rPr lang="cs-CZ" b="1" dirty="0" err="1">
                <a:solidFill>
                  <a:srgbClr val="FF0000"/>
                </a:solidFill>
              </a:rPr>
              <a:t>a</a:t>
            </a:r>
            <a:r>
              <a:rPr lang="cs-CZ" b="1" baseline="-25000" dirty="0" err="1">
                <a:solidFill>
                  <a:srgbClr val="FF0000"/>
                </a:solidFill>
              </a:rPr>
              <a:t>i</a:t>
            </a:r>
            <a:r>
              <a:rPr lang="cs-CZ" dirty="0" smtClean="0"/>
              <a:t> rovny jedné.</a:t>
            </a:r>
          </a:p>
          <a:p>
            <a:pPr marL="266700" indent="-266700">
              <a:buFont typeface="Wingdings" panose="05000000000000000000" pitchFamily="2" charset="2"/>
              <a:buChar char="Ø"/>
            </a:pPr>
            <a:r>
              <a:rPr lang="cs-CZ" dirty="0" smtClean="0"/>
              <a:t>11010 ve dvojkové soustavě je 26 v desítkové soustavě.</a:t>
            </a:r>
            <a:r>
              <a:rPr lang="cs-CZ" dirty="0"/>
              <a:t> </a:t>
            </a:r>
            <a:r>
              <a:rPr lang="cs-CZ" dirty="0" smtClean="0"/>
              <a:t>Zapisuje se 11010</a:t>
            </a:r>
            <a:r>
              <a:rPr lang="cs-CZ" baseline="-25000" dirty="0" smtClean="0"/>
              <a:t>2</a:t>
            </a:r>
            <a:r>
              <a:rPr lang="cs-CZ" dirty="0" smtClean="0"/>
              <a:t> = 26</a:t>
            </a:r>
            <a:r>
              <a:rPr lang="cs-CZ" baseline="-25000" dirty="0" smtClean="0"/>
              <a:t>10</a:t>
            </a:r>
            <a:r>
              <a:rPr lang="cs-CZ" dirty="0" smtClean="0"/>
              <a:t> 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57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 je obecný zápis přirozeného čísla pomocí polynomu?</a:t>
            </a:r>
          </a:p>
          <a:p>
            <a:r>
              <a:rPr lang="cs-CZ" sz="2000" dirty="0"/>
              <a:t>Jaký je obecný zápis </a:t>
            </a:r>
            <a:r>
              <a:rPr lang="cs-CZ" sz="2000" dirty="0" smtClean="0"/>
              <a:t>reálného </a:t>
            </a:r>
            <a:r>
              <a:rPr lang="cs-CZ" sz="2000" dirty="0"/>
              <a:t>čísla pomocí polynomu?</a:t>
            </a:r>
          </a:p>
          <a:p>
            <a:r>
              <a:rPr lang="cs-CZ" sz="2000" dirty="0" smtClean="0"/>
              <a:t>Jaké jsou základní vlastnosti desítkové soustavy?</a:t>
            </a:r>
          </a:p>
          <a:p>
            <a:r>
              <a:rPr lang="cs-CZ" sz="2000" dirty="0" smtClean="0"/>
              <a:t>Jaký základ má desítková soustava?</a:t>
            </a:r>
          </a:p>
          <a:p>
            <a:r>
              <a:rPr lang="cs-CZ" sz="2000" dirty="0" smtClean="0"/>
              <a:t>Kolik čísel (koeficientů) má desítková soustava a jaké?</a:t>
            </a:r>
          </a:p>
          <a:p>
            <a:r>
              <a:rPr lang="cs-CZ" sz="2000" dirty="0" smtClean="0"/>
              <a:t>Kde se desítková soustava používá?</a:t>
            </a:r>
          </a:p>
          <a:p>
            <a:r>
              <a:rPr lang="cs-CZ" sz="2000" dirty="0"/>
              <a:t>Jaké jsou základní vlastnosti </a:t>
            </a:r>
            <a:r>
              <a:rPr lang="cs-CZ" sz="2000" dirty="0" smtClean="0"/>
              <a:t>dvojkové </a:t>
            </a:r>
            <a:r>
              <a:rPr lang="cs-CZ" sz="2000" dirty="0"/>
              <a:t>soustavy?</a:t>
            </a:r>
          </a:p>
          <a:p>
            <a:r>
              <a:rPr lang="cs-CZ" sz="2000" dirty="0"/>
              <a:t>Jaký základ má </a:t>
            </a:r>
            <a:r>
              <a:rPr lang="cs-CZ" sz="2000" dirty="0" smtClean="0"/>
              <a:t>dvojková </a:t>
            </a:r>
            <a:r>
              <a:rPr lang="cs-CZ" sz="2000" dirty="0"/>
              <a:t>soustava?</a:t>
            </a:r>
          </a:p>
          <a:p>
            <a:r>
              <a:rPr lang="cs-CZ" sz="2000" dirty="0"/>
              <a:t>Kolik čísel (koeficientů) má </a:t>
            </a:r>
            <a:r>
              <a:rPr lang="cs-CZ" sz="2000" dirty="0" smtClean="0"/>
              <a:t>dvojková soustava a jaké?</a:t>
            </a:r>
            <a:endParaRPr lang="cs-CZ" sz="2000" dirty="0"/>
          </a:p>
          <a:p>
            <a:r>
              <a:rPr lang="cs-CZ" sz="2000" dirty="0"/>
              <a:t>Kde se </a:t>
            </a:r>
            <a:r>
              <a:rPr lang="cs-CZ" sz="2000" dirty="0" smtClean="0"/>
              <a:t>dvojková </a:t>
            </a:r>
            <a:r>
              <a:rPr lang="cs-CZ" sz="2000" dirty="0"/>
              <a:t>soustava používá?</a:t>
            </a:r>
          </a:p>
          <a:p>
            <a:r>
              <a:rPr lang="cs-CZ" sz="2000" dirty="0" smtClean="0"/>
              <a:t>Jaká je hodnota nejnižšího řádu kladné části každého čísla a proč?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583976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0472" y="206084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0472" y="2924944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0472" y="3748970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60472" y="4305290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WIKIPEDIA. </a:t>
            </a:r>
            <a:r>
              <a:rPr lang="cs-CZ" sz="2000" i="1" dirty="0"/>
              <a:t>Bilion</a:t>
            </a:r>
            <a:r>
              <a:rPr lang="cs-CZ" sz="2000" dirty="0"/>
              <a:t> [online]. [cit. </a:t>
            </a:r>
            <a:r>
              <a:rPr lang="cs-CZ" sz="2000" smtClean="0"/>
              <a:t>4..</a:t>
            </a:r>
            <a:r>
              <a:rPr lang="cs-CZ" sz="2000" dirty="0" smtClean="0"/>
              <a:t>2013]. </a:t>
            </a:r>
            <a:r>
              <a:rPr lang="cs-CZ" sz="2000" dirty="0"/>
              <a:t>Dostupný na WWW: http://cs.wikipedia.org/wiki/Bilion </a:t>
            </a:r>
          </a:p>
        </p:txBody>
      </p:sp>
    </p:spTree>
    <p:extLst>
      <p:ext uri="{BB962C8B-B14F-4D97-AF65-F5344CB8AC3E}">
        <p14:creationId xmlns:p14="http://schemas.microsoft.com/office/powerpoint/2010/main" val="423807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2638</TotalTime>
  <Words>1246</Words>
  <Application>Microsoft Office PowerPoint</Application>
  <PresentationFormat>Předvádění na obrazovce (4:3)</PresentationFormat>
  <Paragraphs>150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161</cp:revision>
  <dcterms:created xsi:type="dcterms:W3CDTF">2010-11-01T23:40:31Z</dcterms:created>
  <dcterms:modified xsi:type="dcterms:W3CDTF">2014-01-13T06:54:07Z</dcterms:modified>
</cp:coreProperties>
</file>