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5" r:id="rId3"/>
    <p:sldId id="279" r:id="rId4"/>
    <p:sldId id="280" r:id="rId5"/>
    <p:sldId id="281" r:id="rId6"/>
    <p:sldId id="282" r:id="rId7"/>
    <p:sldId id="283" r:id="rId8"/>
    <p:sldId id="284" r:id="rId9"/>
    <p:sldId id="278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60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13. 1. 2014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13. 1. 2014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13. 1. 2014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13. 1. 2014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13. 1. 2014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13. 1. 2014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13. 1. 2014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13. 1. 2014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13. 1. 2014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13. 1. 2014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13. 1. 2014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13. 1. 2014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13. 1. 2014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4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1.jpe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4612960"/>
              </p:ext>
            </p:extLst>
          </p:nvPr>
        </p:nvGraphicFramePr>
        <p:xfrm>
          <a:off x="750310" y="2060848"/>
          <a:ext cx="7926145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08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Postupy používané při převodech mezi číselnými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soustavami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Převod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do</a:t>
                      </a: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desítkové, základ,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mocnina, koeficient, váha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Elektronika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Karel </a:t>
                      </a:r>
                      <a:r>
                        <a:rPr lang="cs-CZ" sz="1200" dirty="0" err="1" smtClean="0">
                          <a:effectLst/>
                        </a:rPr>
                        <a:t>Filas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Čeština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Prezentace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PC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dataprojektor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Výklad 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pomocí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prezentace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4. ročník, žáci 18 – 19 let, maturitní obor Mechanik seřizovač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snímek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60258"/>
            <a:ext cx="75608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Převody mezi číselnými soustavami 1</a:t>
            </a:r>
            <a:endParaRPr lang="cs-CZ" sz="2800" b="1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VY_32_INOVACE_08_144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1" name="Zástupný symbol pro číslo snímku 14"/>
          <p:cNvSpPr>
            <a:spLocks noGrp="1"/>
          </p:cNvSpPr>
          <p:nvPr/>
        </p:nvSpPr>
        <p:spPr>
          <a:xfrm>
            <a:off x="7992480" y="6356448"/>
            <a:ext cx="90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0" y="612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65376"/>
            <a:ext cx="3036813" cy="648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360000" y="1008000"/>
            <a:ext cx="8460000" cy="461665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Převody do desítkové číselné soustavy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60000" y="1556792"/>
            <a:ext cx="8460000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cs-CZ" dirty="0"/>
              <a:t>Zopakujeme si obecné vyjádření </a:t>
            </a:r>
            <a:r>
              <a:rPr lang="cs-CZ" dirty="0" smtClean="0"/>
              <a:t>reálného </a:t>
            </a:r>
            <a:r>
              <a:rPr lang="cs-CZ" dirty="0"/>
              <a:t>čísla pomocí </a:t>
            </a:r>
            <a:r>
              <a:rPr lang="cs-CZ" dirty="0" smtClean="0"/>
              <a:t>polynomu.</a:t>
            </a:r>
          </a:p>
        </p:txBody>
      </p:sp>
      <p:sp>
        <p:nvSpPr>
          <p:cNvPr id="11" name="Zástupný symbol pro číslo snímku 14"/>
          <p:cNvSpPr>
            <a:spLocks noGrp="1"/>
          </p:cNvSpPr>
          <p:nvPr/>
        </p:nvSpPr>
        <p:spPr>
          <a:xfrm>
            <a:off x="7992480" y="6356448"/>
            <a:ext cx="90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88709" y="2852936"/>
            <a:ext cx="8460000" cy="313932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marL="266700" indent="-266700">
              <a:buFont typeface="Wingdings" panose="05000000000000000000" pitchFamily="2" charset="2"/>
              <a:buChar char="Ø"/>
            </a:pPr>
            <a:r>
              <a:rPr lang="cs-CZ" b="1" i="1" dirty="0" smtClean="0"/>
              <a:t>R</a:t>
            </a:r>
            <a:r>
              <a:rPr lang="cs-CZ" dirty="0" smtClean="0"/>
              <a:t> je číslo </a:t>
            </a:r>
            <a:r>
              <a:rPr lang="cs-CZ" dirty="0"/>
              <a:t>vyjádřené v číselné soustavě o základu </a:t>
            </a:r>
            <a:r>
              <a:rPr lang="cs-CZ" b="1" i="1" dirty="0"/>
              <a:t>z</a:t>
            </a:r>
            <a:r>
              <a:rPr lang="cs-CZ" dirty="0"/>
              <a:t>.</a:t>
            </a:r>
          </a:p>
          <a:p>
            <a:pPr marL="266700" indent="-266700">
              <a:buFont typeface="Wingdings" panose="05000000000000000000" pitchFamily="2" charset="2"/>
              <a:buChar char="Ø"/>
            </a:pPr>
            <a:r>
              <a:rPr lang="cs-CZ" b="1" i="1" dirty="0" smtClean="0"/>
              <a:t>z</a:t>
            </a:r>
            <a:r>
              <a:rPr lang="cs-CZ" dirty="0" smtClean="0"/>
              <a:t> je základ </a:t>
            </a:r>
            <a:r>
              <a:rPr lang="cs-CZ" dirty="0"/>
              <a:t>číselné soustavy, kladné číslo větší než jedna, mocnina čísla z udává řád </a:t>
            </a:r>
          </a:p>
          <a:p>
            <a:pPr marL="266700" indent="-266700">
              <a:buFont typeface="Wingdings" panose="05000000000000000000" pitchFamily="2" charset="2"/>
              <a:buChar char="Ø"/>
            </a:pPr>
            <a:r>
              <a:rPr lang="cs-CZ" b="1" i="1" dirty="0" err="1" smtClean="0"/>
              <a:t>a</a:t>
            </a:r>
            <a:r>
              <a:rPr lang="cs-CZ" b="1" i="1" baseline="-25000" dirty="0" err="1" smtClean="0"/>
              <a:t>i</a:t>
            </a:r>
            <a:r>
              <a:rPr lang="cs-CZ" dirty="0" smtClean="0"/>
              <a:t> číselné </a:t>
            </a:r>
            <a:r>
              <a:rPr lang="cs-CZ" dirty="0"/>
              <a:t>koeficienty pro něž platí </a:t>
            </a:r>
            <a:r>
              <a:rPr lang="cs-CZ" b="1" i="1" dirty="0" err="1"/>
              <a:t>a</a:t>
            </a:r>
            <a:r>
              <a:rPr lang="cs-CZ" b="1" i="1" baseline="-25000" dirty="0" err="1"/>
              <a:t>i</a:t>
            </a:r>
            <a:r>
              <a:rPr lang="cs-CZ" dirty="0"/>
              <a:t> &lt;0, 1, 2,…, z-1&gt;. Nazýváme je číslice neboli cifry, o číslici </a:t>
            </a:r>
            <a:r>
              <a:rPr lang="cs-CZ" b="1" i="1" dirty="0" err="1"/>
              <a:t>a</a:t>
            </a:r>
            <a:r>
              <a:rPr lang="cs-CZ" b="1" i="1" baseline="-25000" dirty="0" err="1"/>
              <a:t>i</a:t>
            </a:r>
            <a:r>
              <a:rPr lang="cs-CZ" dirty="0"/>
              <a:t> říkáme, že je číslicí </a:t>
            </a:r>
            <a:r>
              <a:rPr lang="cs-CZ" b="1" i="1" dirty="0"/>
              <a:t>i-</a:t>
            </a:r>
            <a:r>
              <a:rPr lang="cs-CZ" b="1" i="1" dirty="0" err="1"/>
              <a:t>tého</a:t>
            </a:r>
            <a:r>
              <a:rPr lang="cs-CZ" dirty="0"/>
              <a:t> řádu</a:t>
            </a:r>
            <a:r>
              <a:rPr lang="cs-CZ" dirty="0" smtClean="0"/>
              <a:t>.</a:t>
            </a:r>
          </a:p>
          <a:p>
            <a:pPr marL="266700" indent="-266700">
              <a:buFont typeface="Wingdings" panose="05000000000000000000" pitchFamily="2" charset="2"/>
              <a:buChar char="Ø"/>
            </a:pPr>
            <a:r>
              <a:rPr lang="cs-CZ" dirty="0" smtClean="0"/>
              <a:t>Koeficient </a:t>
            </a:r>
            <a:r>
              <a:rPr lang="cs-CZ" b="1" i="1" dirty="0" err="1"/>
              <a:t>a</a:t>
            </a:r>
            <a:r>
              <a:rPr lang="cs-CZ" b="1" i="1" baseline="-25000" dirty="0" err="1"/>
              <a:t>i</a:t>
            </a:r>
            <a:r>
              <a:rPr lang="cs-CZ" dirty="0"/>
              <a:t> </a:t>
            </a:r>
            <a:r>
              <a:rPr lang="cs-CZ" dirty="0" smtClean="0"/>
              <a:t>udává kolikrát příslušný řád v čísle obsažen</a:t>
            </a:r>
            <a:r>
              <a:rPr lang="cs-CZ" dirty="0" smtClean="0"/>
              <a:t>. Označuje se také jako váha.</a:t>
            </a:r>
            <a:endParaRPr lang="cs-CZ" dirty="0" smtClean="0"/>
          </a:p>
          <a:p>
            <a:r>
              <a:rPr lang="cs-CZ" b="1" dirty="0" smtClean="0"/>
              <a:t>Obecný postup převodu do desítkové soustavy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Libovolné </a:t>
            </a:r>
            <a:r>
              <a:rPr lang="cs-CZ" dirty="0"/>
              <a:t>číslo (ze soustavy o základu jiném než 10) převedeme do desítkové soustavy tak, že mocniny příslušného základu vynásobíme koeficienty (číslicemi) </a:t>
            </a:r>
            <a:r>
              <a:rPr lang="cs-CZ" b="1" i="1" dirty="0" err="1"/>
              <a:t>a</a:t>
            </a:r>
            <a:r>
              <a:rPr lang="cs-CZ" b="1" i="1" baseline="-25000" dirty="0" err="1"/>
              <a:t>i</a:t>
            </a:r>
            <a:r>
              <a:rPr lang="cs-CZ" dirty="0"/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/>
              <a:t>Vyjádříme číslo pomocí polynomu. Vzniklé součiny sečteme.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/>
              <a:t>Dokončíme tak vlastně výpočet naznačený ve vyjádření čísla pomocí polynomu</a:t>
            </a:r>
            <a:r>
              <a:rPr lang="cs-CZ" dirty="0" smtClean="0"/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Pro jednodušší výklad použijeme v příkladech čísla přirozená.</a:t>
            </a:r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4" name="Objek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70567653"/>
              </p:ext>
            </p:extLst>
          </p:nvPr>
        </p:nvGraphicFramePr>
        <p:xfrm>
          <a:off x="866518" y="2060848"/>
          <a:ext cx="7446963" cy="360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Rovnice" r:id="rId6" imgW="4927320" imgH="241200" progId="Equation.3">
                  <p:embed/>
                </p:oleObj>
              </mc:Choice>
              <mc:Fallback>
                <p:oleObj name="Rovnice" r:id="rId6" imgW="492732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6518" y="2060848"/>
                        <a:ext cx="7446963" cy="3603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Čárový popisek 2 15"/>
          <p:cNvSpPr/>
          <p:nvPr/>
        </p:nvSpPr>
        <p:spPr>
          <a:xfrm>
            <a:off x="5868144" y="2564904"/>
            <a:ext cx="1224136" cy="216000"/>
          </a:xfrm>
          <a:prstGeom prst="borderCallout2">
            <a:avLst>
              <a:gd name="adj1" fmla="val 49940"/>
              <a:gd name="adj2" fmla="val -2257"/>
              <a:gd name="adj3" fmla="val 43642"/>
              <a:gd name="adj4" fmla="val -19228"/>
              <a:gd name="adj5" fmla="val -104053"/>
              <a:gd name="adj6" fmla="val -18703"/>
            </a:avLst>
          </a:prstGeom>
          <a:solidFill>
            <a:srgbClr val="FFFFCC"/>
          </a:solidFill>
          <a:ln w="6350">
            <a:solidFill>
              <a:schemeClr val="tx1"/>
            </a:solidFill>
            <a:tailEnd type="stealth" w="med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desetinná část</a:t>
            </a:r>
            <a:endParaRPr lang="cs-CZ" sz="12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73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2" grpId="0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0" y="612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65376"/>
            <a:ext cx="3036813" cy="648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360000" y="1008000"/>
            <a:ext cx="8460000" cy="461665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Příklad: převeďte do desítkové soustavy číslo 11001</a:t>
            </a:r>
            <a:r>
              <a:rPr lang="cs-CZ" sz="2400" b="1" baseline="-25000" dirty="0" smtClean="0"/>
              <a:t>2</a:t>
            </a:r>
            <a:endParaRPr lang="cs-CZ" sz="2400" b="1" baseline="-25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60000" y="1596856"/>
            <a:ext cx="8460000" cy="369331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cs-CZ" dirty="0"/>
              <a:t>Převádíme číslo z </a:t>
            </a:r>
            <a:r>
              <a:rPr lang="cs-CZ" dirty="0" smtClean="0"/>
              <a:t>dvojkové soustavy.</a:t>
            </a:r>
          </a:p>
          <a:p>
            <a:r>
              <a:rPr lang="cs-CZ" dirty="0" smtClean="0"/>
              <a:t>Číslo vyjádříme </a:t>
            </a:r>
            <a:r>
              <a:rPr lang="cs-CZ" dirty="0"/>
              <a:t>pomocí </a:t>
            </a:r>
            <a:r>
              <a:rPr lang="cs-CZ" dirty="0" smtClean="0"/>
              <a:t>polynomu.</a:t>
            </a:r>
          </a:p>
          <a:p>
            <a:endParaRPr lang="cs-CZ" dirty="0" smtClean="0"/>
          </a:p>
          <a:p>
            <a:r>
              <a:rPr lang="cs-CZ" dirty="0" smtClean="0"/>
              <a:t>11001</a:t>
            </a:r>
            <a:r>
              <a:rPr lang="cs-CZ" baseline="-25000" dirty="0" smtClean="0"/>
              <a:t>2</a:t>
            </a:r>
            <a:r>
              <a:rPr lang="cs-CZ" dirty="0" smtClean="0"/>
              <a:t> </a:t>
            </a:r>
            <a:r>
              <a:rPr lang="cs-CZ" dirty="0"/>
              <a:t>= 1 · 2</a:t>
            </a:r>
            <a:r>
              <a:rPr lang="cs-CZ" baseline="30000" dirty="0"/>
              <a:t>4</a:t>
            </a:r>
            <a:r>
              <a:rPr lang="cs-CZ" dirty="0"/>
              <a:t> + 1 · 2</a:t>
            </a:r>
            <a:r>
              <a:rPr lang="cs-CZ" baseline="30000" dirty="0"/>
              <a:t>3</a:t>
            </a:r>
            <a:r>
              <a:rPr lang="cs-CZ" dirty="0"/>
              <a:t> + 0 · 2</a:t>
            </a:r>
            <a:r>
              <a:rPr lang="cs-CZ" baseline="30000" dirty="0"/>
              <a:t>2</a:t>
            </a:r>
            <a:r>
              <a:rPr lang="cs-CZ" dirty="0"/>
              <a:t> + 0 · 2</a:t>
            </a:r>
            <a:r>
              <a:rPr lang="cs-CZ" baseline="30000" dirty="0"/>
              <a:t>1</a:t>
            </a:r>
            <a:r>
              <a:rPr lang="cs-CZ" dirty="0"/>
              <a:t> + 1 · 2</a:t>
            </a:r>
            <a:r>
              <a:rPr lang="cs-CZ" baseline="30000" dirty="0"/>
              <a:t>0</a:t>
            </a:r>
            <a:r>
              <a:rPr lang="cs-CZ" dirty="0"/>
              <a:t> 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Vypočteme mocniny základu u jednotlivých řádů.</a:t>
            </a:r>
          </a:p>
          <a:p>
            <a:endParaRPr lang="cs-CZ" dirty="0" smtClean="0"/>
          </a:p>
          <a:p>
            <a:r>
              <a:rPr lang="cs-CZ" dirty="0" smtClean="0"/>
              <a:t>11001</a:t>
            </a:r>
            <a:r>
              <a:rPr lang="cs-CZ" baseline="-25000" dirty="0" smtClean="0"/>
              <a:t>2</a:t>
            </a:r>
            <a:r>
              <a:rPr lang="cs-CZ" dirty="0" smtClean="0"/>
              <a:t> </a:t>
            </a:r>
            <a:r>
              <a:rPr lang="cs-CZ" dirty="0"/>
              <a:t>= 1 · 2</a:t>
            </a:r>
            <a:r>
              <a:rPr lang="cs-CZ" baseline="30000" dirty="0"/>
              <a:t>4</a:t>
            </a:r>
            <a:r>
              <a:rPr lang="cs-CZ" dirty="0"/>
              <a:t> + 1 · 2</a:t>
            </a:r>
            <a:r>
              <a:rPr lang="cs-CZ" baseline="30000" dirty="0"/>
              <a:t>3</a:t>
            </a:r>
            <a:r>
              <a:rPr lang="cs-CZ" dirty="0"/>
              <a:t> + 0 · 2</a:t>
            </a:r>
            <a:r>
              <a:rPr lang="cs-CZ" baseline="30000" dirty="0"/>
              <a:t>2</a:t>
            </a:r>
            <a:r>
              <a:rPr lang="cs-CZ" dirty="0"/>
              <a:t> + 0 · 2</a:t>
            </a:r>
            <a:r>
              <a:rPr lang="cs-CZ" baseline="30000" dirty="0"/>
              <a:t>1</a:t>
            </a:r>
            <a:r>
              <a:rPr lang="cs-CZ" dirty="0"/>
              <a:t> + 1 · 2</a:t>
            </a:r>
            <a:r>
              <a:rPr lang="cs-CZ" baseline="30000" dirty="0"/>
              <a:t>0</a:t>
            </a:r>
            <a:r>
              <a:rPr lang="cs-CZ" dirty="0"/>
              <a:t> = 1 · 16 + 1 · 8 + 0 · 4 + 0 · 2 + 1 · 1 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Dokončíme výpočet součtem násobků koeficientů </a:t>
            </a:r>
            <a:r>
              <a:rPr lang="cs-CZ" b="1" i="1" dirty="0" err="1" smtClean="0"/>
              <a:t>a</a:t>
            </a:r>
            <a:r>
              <a:rPr lang="cs-CZ" b="1" i="1" baseline="-25000" dirty="0" err="1" smtClean="0"/>
              <a:t>i</a:t>
            </a:r>
            <a:r>
              <a:rPr lang="cs-CZ" dirty="0" smtClean="0"/>
              <a:t> s příslušným základem.</a:t>
            </a:r>
          </a:p>
          <a:p>
            <a:endParaRPr lang="cs-CZ" dirty="0" smtClean="0"/>
          </a:p>
          <a:p>
            <a:r>
              <a:rPr lang="cs-CZ" dirty="0" smtClean="0"/>
              <a:t>11001</a:t>
            </a:r>
            <a:r>
              <a:rPr lang="cs-CZ" baseline="-25000" dirty="0" smtClean="0"/>
              <a:t>2</a:t>
            </a:r>
            <a:r>
              <a:rPr lang="cs-CZ" dirty="0" smtClean="0"/>
              <a:t> </a:t>
            </a:r>
            <a:r>
              <a:rPr lang="cs-CZ" dirty="0"/>
              <a:t>= 1 · 2</a:t>
            </a:r>
            <a:r>
              <a:rPr lang="cs-CZ" baseline="30000" dirty="0"/>
              <a:t>4</a:t>
            </a:r>
            <a:r>
              <a:rPr lang="cs-CZ" dirty="0"/>
              <a:t> + 1 · 2</a:t>
            </a:r>
            <a:r>
              <a:rPr lang="cs-CZ" baseline="30000" dirty="0"/>
              <a:t>3</a:t>
            </a:r>
            <a:r>
              <a:rPr lang="cs-CZ" dirty="0"/>
              <a:t> + 0 · 2</a:t>
            </a:r>
            <a:r>
              <a:rPr lang="cs-CZ" baseline="30000" dirty="0"/>
              <a:t>2</a:t>
            </a:r>
            <a:r>
              <a:rPr lang="cs-CZ" dirty="0"/>
              <a:t> + 0 · 2</a:t>
            </a:r>
            <a:r>
              <a:rPr lang="cs-CZ" baseline="30000" dirty="0"/>
              <a:t>1</a:t>
            </a:r>
            <a:r>
              <a:rPr lang="cs-CZ" dirty="0"/>
              <a:t> + 1 · 2</a:t>
            </a:r>
            <a:r>
              <a:rPr lang="cs-CZ" baseline="30000" dirty="0"/>
              <a:t>0</a:t>
            </a:r>
            <a:r>
              <a:rPr lang="cs-CZ" dirty="0"/>
              <a:t> = 1 · 16 + 1 · 8 + 0 · 4 + 0 · 2 + 1 · 1 </a:t>
            </a:r>
            <a:r>
              <a:rPr lang="cs-CZ" dirty="0" smtClean="0"/>
              <a:t>=</a:t>
            </a:r>
          </a:p>
          <a:p>
            <a:pPr>
              <a:tabLst>
                <a:tab pos="720725" algn="l"/>
              </a:tabLst>
            </a:pPr>
            <a:r>
              <a:rPr lang="cs-CZ" dirty="0"/>
              <a:t>	</a:t>
            </a:r>
            <a:r>
              <a:rPr lang="cs-CZ" dirty="0" smtClean="0"/>
              <a:t>= 16 + 8 + 1 = 25</a:t>
            </a:r>
            <a:r>
              <a:rPr lang="cs-CZ" baseline="-25000" dirty="0" smtClean="0"/>
              <a:t>10</a:t>
            </a:r>
            <a:endParaRPr lang="cs-CZ" dirty="0" smtClean="0"/>
          </a:p>
        </p:txBody>
      </p:sp>
      <p:sp>
        <p:nvSpPr>
          <p:cNvPr id="11" name="Zástupný symbol pro číslo snímku 14"/>
          <p:cNvSpPr>
            <a:spLocks noGrp="1"/>
          </p:cNvSpPr>
          <p:nvPr/>
        </p:nvSpPr>
        <p:spPr>
          <a:xfrm>
            <a:off x="7992480" y="6356448"/>
            <a:ext cx="90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206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0" y="612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65376"/>
            <a:ext cx="3036813" cy="648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360000" y="1008000"/>
            <a:ext cx="8460000" cy="461665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Jak snadno převádět čísla z dvojkové do desítkové soustavy?</a:t>
            </a:r>
            <a:endParaRPr lang="cs-CZ" sz="2400" b="1" baseline="-25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60000" y="1596856"/>
            <a:ext cx="8460000" cy="424731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>
              <a:tabLst>
                <a:tab pos="720725" algn="l"/>
              </a:tabLst>
            </a:pPr>
            <a:r>
              <a:rPr lang="cs-CZ" dirty="0"/>
              <a:t>Převod z dvojkové soustavy je v technice velmi častý a ve skutečnosti velmi </a:t>
            </a:r>
            <a:r>
              <a:rPr lang="cs-CZ" dirty="0" smtClean="0"/>
              <a:t>jednoduchý</a:t>
            </a:r>
          </a:p>
          <a:p>
            <a:pPr>
              <a:tabLst>
                <a:tab pos="720725" algn="l"/>
              </a:tabLst>
            </a:pPr>
            <a:endParaRPr lang="cs-CZ" dirty="0"/>
          </a:p>
          <a:p>
            <a:pPr marL="285750" indent="-285750">
              <a:buFont typeface="Wingdings" panose="05000000000000000000" pitchFamily="2" charset="2"/>
              <a:buChar char="Ø"/>
              <a:tabLst>
                <a:tab pos="720725" algn="l"/>
              </a:tabLst>
            </a:pPr>
            <a:r>
              <a:rPr lang="cs-CZ" dirty="0"/>
              <a:t>Koeficienty </a:t>
            </a:r>
            <a:r>
              <a:rPr lang="cs-CZ" b="1" i="1" dirty="0" err="1"/>
              <a:t>a</a:t>
            </a:r>
            <a:r>
              <a:rPr lang="cs-CZ" b="1" i="1" baseline="-25000" dirty="0" err="1"/>
              <a:t>i</a:t>
            </a:r>
            <a:r>
              <a:rPr lang="cs-CZ" dirty="0"/>
              <a:t> ve dvojkové soustavě jsou pouze 0 a 1.</a:t>
            </a:r>
          </a:p>
          <a:p>
            <a:pPr marL="285750" indent="-285750">
              <a:buFont typeface="Wingdings" panose="05000000000000000000" pitchFamily="2" charset="2"/>
              <a:buChar char="Ø"/>
              <a:tabLst>
                <a:tab pos="720725" algn="l"/>
              </a:tabLst>
            </a:pPr>
            <a:r>
              <a:rPr lang="cs-CZ" dirty="0"/>
              <a:t>Pamatujeme si řády ve dvojkové soustavě, tj. ... 64 32 16 8 4 2 1 (pro pozice zprava</a:t>
            </a:r>
            <a:r>
              <a:rPr lang="cs-CZ" dirty="0" smtClean="0"/>
              <a:t>).</a:t>
            </a:r>
            <a:endParaRPr lang="cs-CZ" dirty="0"/>
          </a:p>
          <a:p>
            <a:pPr marL="285750" indent="-285750">
              <a:buFont typeface="Wingdings" panose="05000000000000000000" pitchFamily="2" charset="2"/>
              <a:buChar char="Ø"/>
              <a:tabLst>
                <a:tab pos="720725" algn="l"/>
              </a:tabLst>
            </a:pPr>
            <a:r>
              <a:rPr lang="cs-CZ" dirty="0"/>
              <a:t>Násobení nulou nemusíme uvažovat, násobení jedničkou nemění hodnotu.</a:t>
            </a:r>
          </a:p>
          <a:p>
            <a:pPr marL="285750" indent="-285750">
              <a:buFont typeface="Wingdings" panose="05000000000000000000" pitchFamily="2" charset="2"/>
              <a:buChar char="Ø"/>
              <a:tabLst>
                <a:tab pos="720725" algn="l"/>
              </a:tabLst>
            </a:pPr>
            <a:r>
              <a:rPr lang="cs-CZ" dirty="0"/>
              <a:t>Sečteme tedy pouze ty řády, u kterých je koeficient </a:t>
            </a:r>
            <a:r>
              <a:rPr lang="cs-CZ" b="1" i="1" dirty="0" err="1"/>
              <a:t>a</a:t>
            </a:r>
            <a:r>
              <a:rPr lang="cs-CZ" b="1" i="1" baseline="-25000" dirty="0" err="1"/>
              <a:t>i</a:t>
            </a:r>
            <a:r>
              <a:rPr lang="cs-CZ" dirty="0"/>
              <a:t> roven </a:t>
            </a:r>
            <a:r>
              <a:rPr lang="cs-CZ" dirty="0" smtClean="0"/>
              <a:t>jedné.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V našem příkladu převádíme číslo 11001</a:t>
            </a:r>
            <a:r>
              <a:rPr lang="cs-CZ" baseline="-25000" dirty="0" smtClean="0"/>
              <a:t>2</a:t>
            </a:r>
            <a:r>
              <a:rPr lang="cs-CZ" dirty="0" smtClean="0"/>
              <a:t> </a:t>
            </a:r>
          </a:p>
          <a:p>
            <a:r>
              <a:rPr lang="cs-CZ" dirty="0" smtClean="0"/>
              <a:t>Řády dvojkové soustavy jsou</a:t>
            </a:r>
            <a:endParaRPr lang="cs-CZ" dirty="0"/>
          </a:p>
          <a:p>
            <a:r>
              <a:rPr lang="cs-CZ" dirty="0"/>
              <a:t>     </a:t>
            </a:r>
            <a:r>
              <a:rPr lang="cs-CZ" dirty="0" smtClean="0"/>
              <a:t>	atd</a:t>
            </a:r>
            <a:r>
              <a:rPr lang="cs-CZ" dirty="0"/>
              <a:t>.	</a:t>
            </a:r>
            <a:r>
              <a:rPr lang="cs-CZ" b="1" dirty="0"/>
              <a:t>32	16	8	4	2	1</a:t>
            </a:r>
            <a:r>
              <a:rPr lang="cs-CZ" dirty="0"/>
              <a:t>	</a:t>
            </a:r>
          </a:p>
          <a:p>
            <a:r>
              <a:rPr lang="cs-CZ" dirty="0"/>
              <a:t>	</a:t>
            </a:r>
            <a:r>
              <a:rPr lang="cs-CZ" dirty="0" smtClean="0"/>
              <a:t>	2</a:t>
            </a:r>
            <a:r>
              <a:rPr lang="cs-CZ" baseline="30000" dirty="0" smtClean="0"/>
              <a:t>5</a:t>
            </a:r>
            <a:r>
              <a:rPr lang="cs-CZ" dirty="0"/>
              <a:t>	2</a:t>
            </a:r>
            <a:r>
              <a:rPr lang="cs-CZ" baseline="30000" dirty="0"/>
              <a:t>4</a:t>
            </a:r>
            <a:r>
              <a:rPr lang="cs-CZ" dirty="0"/>
              <a:t>	2</a:t>
            </a:r>
            <a:r>
              <a:rPr lang="cs-CZ" baseline="30000" dirty="0"/>
              <a:t>3</a:t>
            </a:r>
            <a:r>
              <a:rPr lang="cs-CZ" dirty="0"/>
              <a:t>	2</a:t>
            </a:r>
            <a:r>
              <a:rPr lang="cs-CZ" baseline="30000" dirty="0"/>
              <a:t>2</a:t>
            </a:r>
            <a:r>
              <a:rPr lang="cs-CZ" dirty="0"/>
              <a:t>	2</a:t>
            </a:r>
            <a:r>
              <a:rPr lang="cs-CZ" baseline="30000" dirty="0"/>
              <a:t>1</a:t>
            </a:r>
            <a:r>
              <a:rPr lang="cs-CZ" dirty="0"/>
              <a:t>	</a:t>
            </a:r>
            <a:r>
              <a:rPr lang="cs-CZ" dirty="0" smtClean="0"/>
              <a:t>2</a:t>
            </a:r>
            <a:r>
              <a:rPr lang="cs-CZ" baseline="30000" dirty="0" smtClean="0"/>
              <a:t>0</a:t>
            </a:r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naše číslo			1	1	0	0	1</a:t>
            </a:r>
            <a:endParaRPr lang="cs-CZ" dirty="0">
              <a:solidFill>
                <a:srgbClr val="FF0000"/>
              </a:solidFill>
            </a:endParaRPr>
          </a:p>
          <a:p>
            <a:endParaRPr lang="cs-CZ" dirty="0"/>
          </a:p>
          <a:p>
            <a:r>
              <a:rPr lang="cs-CZ" dirty="0" smtClean="0"/>
              <a:t>Sečteme pouze ty řády, u kterých je koeficient </a:t>
            </a:r>
            <a:r>
              <a:rPr lang="cs-CZ" b="1" i="1" dirty="0" err="1" smtClean="0"/>
              <a:t>a</a:t>
            </a:r>
            <a:r>
              <a:rPr lang="cs-CZ" b="1" i="1" baseline="-25000" dirty="0" err="1" smtClean="0"/>
              <a:t>i</a:t>
            </a:r>
            <a:r>
              <a:rPr lang="cs-CZ" dirty="0" smtClean="0"/>
              <a:t> roven jedné</a:t>
            </a:r>
          </a:p>
          <a:p>
            <a:r>
              <a:rPr lang="cs-CZ" dirty="0" smtClean="0"/>
              <a:t>11001</a:t>
            </a:r>
            <a:r>
              <a:rPr lang="cs-CZ" baseline="-25000" dirty="0" smtClean="0"/>
              <a:t>2</a:t>
            </a:r>
            <a:r>
              <a:rPr lang="cs-CZ" dirty="0" smtClean="0"/>
              <a:t> </a:t>
            </a:r>
            <a:r>
              <a:rPr lang="cs-CZ" dirty="0"/>
              <a:t>= </a:t>
            </a:r>
            <a:r>
              <a:rPr lang="cs-CZ" dirty="0" smtClean="0"/>
              <a:t>16 + 8 + 1 = 25</a:t>
            </a:r>
            <a:r>
              <a:rPr lang="cs-CZ" baseline="-25000" dirty="0" smtClean="0"/>
              <a:t>10</a:t>
            </a:r>
            <a:endParaRPr lang="cs-CZ" dirty="0" smtClean="0"/>
          </a:p>
        </p:txBody>
      </p:sp>
      <p:sp>
        <p:nvSpPr>
          <p:cNvPr id="11" name="Zástupný symbol pro číslo snímku 14"/>
          <p:cNvSpPr>
            <a:spLocks noGrp="1"/>
          </p:cNvSpPr>
          <p:nvPr/>
        </p:nvSpPr>
        <p:spPr>
          <a:xfrm>
            <a:off x="7992480" y="6356448"/>
            <a:ext cx="90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3502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0" y="612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65376"/>
            <a:ext cx="3036813" cy="648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360000" y="1008000"/>
            <a:ext cx="8460000" cy="461665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Příklad: převeďte do desítkové soustavy číslo </a:t>
            </a:r>
            <a:r>
              <a:rPr lang="cs-CZ" sz="2400" b="1" dirty="0"/>
              <a:t>2AF</a:t>
            </a:r>
            <a:r>
              <a:rPr lang="cs-CZ" sz="2400" b="1" baseline="-25000" dirty="0"/>
              <a:t>16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360000" y="1596856"/>
            <a:ext cx="8460000" cy="424731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cs-CZ" dirty="0"/>
              <a:t>Převádíme číslo </a:t>
            </a:r>
            <a:r>
              <a:rPr lang="cs-CZ" dirty="0" smtClean="0"/>
              <a:t>ze šestnáctkové soustavy. Číslo vyjádříme </a:t>
            </a:r>
            <a:r>
              <a:rPr lang="cs-CZ" dirty="0"/>
              <a:t>pomocí </a:t>
            </a:r>
            <a:r>
              <a:rPr lang="cs-CZ" dirty="0" smtClean="0"/>
              <a:t>polynomu.</a:t>
            </a:r>
          </a:p>
          <a:p>
            <a:endParaRPr lang="cs-CZ" dirty="0" smtClean="0"/>
          </a:p>
          <a:p>
            <a:r>
              <a:rPr lang="cs-CZ" dirty="0"/>
              <a:t>2AF</a:t>
            </a:r>
            <a:r>
              <a:rPr lang="cs-CZ" baseline="-25000" dirty="0"/>
              <a:t>16</a:t>
            </a:r>
            <a:r>
              <a:rPr lang="cs-CZ" dirty="0" smtClean="0"/>
              <a:t> </a:t>
            </a:r>
            <a:r>
              <a:rPr lang="cs-CZ" dirty="0"/>
              <a:t>= </a:t>
            </a:r>
            <a:r>
              <a:rPr lang="cs-CZ" dirty="0" smtClean="0"/>
              <a:t>2 </a:t>
            </a:r>
            <a:r>
              <a:rPr lang="cs-CZ" dirty="0"/>
              <a:t>· </a:t>
            </a:r>
            <a:r>
              <a:rPr lang="cs-CZ" dirty="0" smtClean="0"/>
              <a:t>16</a:t>
            </a:r>
            <a:r>
              <a:rPr lang="cs-CZ" baseline="30000" dirty="0" smtClean="0"/>
              <a:t>2</a:t>
            </a:r>
            <a:r>
              <a:rPr lang="cs-CZ" dirty="0" smtClean="0"/>
              <a:t> </a:t>
            </a:r>
            <a:r>
              <a:rPr lang="cs-CZ" dirty="0"/>
              <a:t>+ </a:t>
            </a:r>
            <a:r>
              <a:rPr lang="cs-CZ" dirty="0" smtClean="0"/>
              <a:t>A </a:t>
            </a:r>
            <a:r>
              <a:rPr lang="cs-CZ" dirty="0"/>
              <a:t>· </a:t>
            </a:r>
            <a:r>
              <a:rPr lang="cs-CZ" dirty="0" smtClean="0"/>
              <a:t>16</a:t>
            </a:r>
            <a:r>
              <a:rPr lang="cs-CZ" baseline="30000" dirty="0" smtClean="0"/>
              <a:t>1</a:t>
            </a:r>
            <a:r>
              <a:rPr lang="cs-CZ" dirty="0" smtClean="0"/>
              <a:t> </a:t>
            </a:r>
            <a:r>
              <a:rPr lang="cs-CZ" dirty="0"/>
              <a:t>+ </a:t>
            </a:r>
            <a:r>
              <a:rPr lang="cs-CZ" dirty="0" smtClean="0"/>
              <a:t>F </a:t>
            </a:r>
            <a:r>
              <a:rPr lang="cs-CZ" dirty="0"/>
              <a:t>· </a:t>
            </a:r>
            <a:r>
              <a:rPr lang="cs-CZ" dirty="0" smtClean="0"/>
              <a:t>16</a:t>
            </a:r>
            <a:r>
              <a:rPr lang="cs-CZ" baseline="30000" dirty="0" smtClean="0"/>
              <a:t>0</a:t>
            </a:r>
            <a:r>
              <a:rPr lang="cs-CZ" dirty="0" smtClean="0"/>
              <a:t> </a:t>
            </a:r>
          </a:p>
          <a:p>
            <a:endParaRPr lang="cs-CZ" dirty="0" smtClean="0"/>
          </a:p>
          <a:p>
            <a:r>
              <a:rPr lang="cs-CZ" dirty="0" smtClean="0"/>
              <a:t>Koeficienty A, F nahradíme jejich hodnotami (A = 10, F = 15).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2AF</a:t>
            </a:r>
            <a:r>
              <a:rPr lang="cs-CZ" baseline="-25000" dirty="0" smtClean="0"/>
              <a:t>16</a:t>
            </a:r>
            <a:r>
              <a:rPr lang="cs-CZ" dirty="0" smtClean="0"/>
              <a:t> </a:t>
            </a:r>
            <a:r>
              <a:rPr lang="cs-CZ" dirty="0"/>
              <a:t>= 2 · 16</a:t>
            </a:r>
            <a:r>
              <a:rPr lang="cs-CZ" baseline="30000" dirty="0"/>
              <a:t>2</a:t>
            </a:r>
            <a:r>
              <a:rPr lang="cs-CZ" dirty="0"/>
              <a:t> + </a:t>
            </a:r>
            <a:r>
              <a:rPr lang="cs-CZ" dirty="0" smtClean="0"/>
              <a:t>10 </a:t>
            </a:r>
            <a:r>
              <a:rPr lang="cs-CZ" dirty="0"/>
              <a:t>· 16</a:t>
            </a:r>
            <a:r>
              <a:rPr lang="cs-CZ" baseline="30000" dirty="0"/>
              <a:t>1</a:t>
            </a:r>
            <a:r>
              <a:rPr lang="cs-CZ" dirty="0"/>
              <a:t> + </a:t>
            </a:r>
            <a:r>
              <a:rPr lang="cs-CZ" dirty="0" smtClean="0"/>
              <a:t>15 </a:t>
            </a:r>
            <a:r>
              <a:rPr lang="cs-CZ" dirty="0"/>
              <a:t>· 16</a:t>
            </a:r>
            <a:r>
              <a:rPr lang="cs-CZ" baseline="30000" dirty="0"/>
              <a:t>0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Vypočteme mocniny základu u jednotlivých řádů.</a:t>
            </a:r>
          </a:p>
          <a:p>
            <a:endParaRPr lang="cs-CZ" dirty="0" smtClean="0"/>
          </a:p>
          <a:p>
            <a:r>
              <a:rPr lang="cs-CZ" dirty="0" smtClean="0"/>
              <a:t>2AF</a:t>
            </a:r>
            <a:r>
              <a:rPr lang="cs-CZ" baseline="-25000" dirty="0" smtClean="0"/>
              <a:t>16</a:t>
            </a:r>
            <a:r>
              <a:rPr lang="cs-CZ" dirty="0" smtClean="0"/>
              <a:t> </a:t>
            </a:r>
            <a:r>
              <a:rPr lang="cs-CZ" dirty="0"/>
              <a:t>= 2 · </a:t>
            </a:r>
            <a:r>
              <a:rPr lang="cs-CZ" dirty="0" smtClean="0"/>
              <a:t>256 </a:t>
            </a:r>
            <a:r>
              <a:rPr lang="cs-CZ" dirty="0"/>
              <a:t>+ </a:t>
            </a:r>
            <a:r>
              <a:rPr lang="cs-CZ" dirty="0" smtClean="0"/>
              <a:t>10 </a:t>
            </a:r>
            <a:r>
              <a:rPr lang="cs-CZ" dirty="0"/>
              <a:t>· </a:t>
            </a:r>
            <a:r>
              <a:rPr lang="cs-CZ" dirty="0" smtClean="0"/>
              <a:t>16 </a:t>
            </a:r>
            <a:r>
              <a:rPr lang="cs-CZ" dirty="0"/>
              <a:t>+ </a:t>
            </a:r>
            <a:r>
              <a:rPr lang="cs-CZ" dirty="0" smtClean="0"/>
              <a:t>15 </a:t>
            </a:r>
            <a:r>
              <a:rPr lang="cs-CZ" dirty="0"/>
              <a:t>· </a:t>
            </a:r>
            <a:r>
              <a:rPr lang="cs-CZ" dirty="0" smtClean="0"/>
              <a:t>1</a:t>
            </a:r>
          </a:p>
          <a:p>
            <a:endParaRPr lang="cs-CZ" dirty="0"/>
          </a:p>
          <a:p>
            <a:r>
              <a:rPr lang="cs-CZ" dirty="0" smtClean="0"/>
              <a:t>Dokončíme výpočet součtem násobků koeficientů </a:t>
            </a:r>
            <a:r>
              <a:rPr lang="cs-CZ" b="1" i="1" dirty="0" err="1" smtClean="0"/>
              <a:t>a</a:t>
            </a:r>
            <a:r>
              <a:rPr lang="cs-CZ" b="1" i="1" baseline="-25000" dirty="0" err="1" smtClean="0"/>
              <a:t>i</a:t>
            </a:r>
            <a:r>
              <a:rPr lang="cs-CZ" dirty="0" smtClean="0"/>
              <a:t> s příslušným základem.</a:t>
            </a:r>
          </a:p>
          <a:p>
            <a:endParaRPr lang="cs-CZ" dirty="0" smtClean="0"/>
          </a:p>
          <a:p>
            <a:r>
              <a:rPr lang="cs-CZ" dirty="0"/>
              <a:t>2AF</a:t>
            </a:r>
            <a:r>
              <a:rPr lang="cs-CZ" baseline="-25000" dirty="0"/>
              <a:t>16</a:t>
            </a:r>
            <a:r>
              <a:rPr lang="cs-CZ" dirty="0"/>
              <a:t> </a:t>
            </a:r>
            <a:r>
              <a:rPr lang="cs-CZ" dirty="0" smtClean="0"/>
              <a:t>= 512 + 160 + 15 = 687</a:t>
            </a:r>
            <a:r>
              <a:rPr lang="cs-CZ" baseline="-25000" dirty="0" smtClean="0"/>
              <a:t>10</a:t>
            </a:r>
            <a:endParaRPr lang="cs-CZ" dirty="0" smtClean="0"/>
          </a:p>
        </p:txBody>
      </p:sp>
      <p:sp>
        <p:nvSpPr>
          <p:cNvPr id="11" name="Zástupný symbol pro číslo snímku 14"/>
          <p:cNvSpPr>
            <a:spLocks noGrp="1"/>
          </p:cNvSpPr>
          <p:nvPr/>
        </p:nvSpPr>
        <p:spPr>
          <a:xfrm>
            <a:off x="7992480" y="6356448"/>
            <a:ext cx="90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9194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0" y="612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65376"/>
            <a:ext cx="3036813" cy="648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360000" y="1008000"/>
            <a:ext cx="8460000" cy="461665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Příklad: převeďte do desítkové soustavy číslo 1205</a:t>
            </a:r>
            <a:r>
              <a:rPr lang="cs-CZ" sz="2400" b="1" baseline="-25000" dirty="0" smtClean="0"/>
              <a:t>8</a:t>
            </a:r>
            <a:r>
              <a:rPr lang="cs-CZ" sz="2400" baseline="-25000" dirty="0" smtClean="0"/>
              <a:t> </a:t>
            </a:r>
            <a:endParaRPr lang="cs-CZ" sz="2400" b="1" baseline="-25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60000" y="1596856"/>
            <a:ext cx="8460000" cy="34163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cs-CZ" dirty="0" smtClean="0"/>
              <a:t>Převádíme číslo z osmičkové soustavy.</a:t>
            </a:r>
          </a:p>
          <a:p>
            <a:r>
              <a:rPr lang="cs-CZ" dirty="0" smtClean="0"/>
              <a:t>Číslo vyjádříme </a:t>
            </a:r>
            <a:r>
              <a:rPr lang="cs-CZ" dirty="0"/>
              <a:t>pomocí </a:t>
            </a:r>
            <a:r>
              <a:rPr lang="cs-CZ" dirty="0" smtClean="0"/>
              <a:t>polynomu.</a:t>
            </a:r>
          </a:p>
          <a:p>
            <a:endParaRPr lang="cs-CZ" dirty="0" smtClean="0"/>
          </a:p>
          <a:p>
            <a:r>
              <a:rPr lang="cs-CZ" dirty="0" smtClean="0"/>
              <a:t>1205</a:t>
            </a:r>
            <a:r>
              <a:rPr lang="cs-CZ" baseline="-25000" dirty="0" smtClean="0"/>
              <a:t>8</a:t>
            </a:r>
            <a:r>
              <a:rPr lang="cs-CZ" dirty="0" smtClean="0"/>
              <a:t> = 1 </a:t>
            </a:r>
            <a:r>
              <a:rPr lang="cs-CZ" dirty="0"/>
              <a:t>· </a:t>
            </a:r>
            <a:r>
              <a:rPr lang="cs-CZ" dirty="0" smtClean="0"/>
              <a:t>8</a:t>
            </a:r>
            <a:r>
              <a:rPr lang="cs-CZ" baseline="30000" dirty="0" smtClean="0"/>
              <a:t>3</a:t>
            </a:r>
            <a:r>
              <a:rPr lang="cs-CZ" dirty="0" smtClean="0"/>
              <a:t> </a:t>
            </a:r>
            <a:r>
              <a:rPr lang="cs-CZ" dirty="0"/>
              <a:t>+ </a:t>
            </a:r>
            <a:r>
              <a:rPr lang="cs-CZ" dirty="0" smtClean="0"/>
              <a:t>2 </a:t>
            </a:r>
            <a:r>
              <a:rPr lang="cs-CZ" dirty="0"/>
              <a:t>· </a:t>
            </a:r>
            <a:r>
              <a:rPr lang="cs-CZ" dirty="0" smtClean="0"/>
              <a:t>8</a:t>
            </a:r>
            <a:r>
              <a:rPr lang="cs-CZ" baseline="30000" dirty="0" smtClean="0"/>
              <a:t>2 </a:t>
            </a:r>
            <a:r>
              <a:rPr lang="cs-CZ" dirty="0" smtClean="0"/>
              <a:t>+0 </a:t>
            </a:r>
            <a:r>
              <a:rPr lang="cs-CZ" dirty="0"/>
              <a:t>· </a:t>
            </a:r>
            <a:r>
              <a:rPr lang="cs-CZ" dirty="0" smtClean="0"/>
              <a:t>8</a:t>
            </a:r>
            <a:r>
              <a:rPr lang="cs-CZ" baseline="30000" dirty="0" smtClean="0"/>
              <a:t>1</a:t>
            </a:r>
            <a:r>
              <a:rPr lang="cs-CZ" dirty="0" smtClean="0"/>
              <a:t> </a:t>
            </a:r>
            <a:r>
              <a:rPr lang="cs-CZ" dirty="0"/>
              <a:t>+ </a:t>
            </a:r>
            <a:r>
              <a:rPr lang="cs-CZ" dirty="0" smtClean="0"/>
              <a:t>5 </a:t>
            </a:r>
            <a:r>
              <a:rPr lang="cs-CZ" dirty="0"/>
              <a:t>· </a:t>
            </a:r>
            <a:r>
              <a:rPr lang="cs-CZ" dirty="0" smtClean="0"/>
              <a:t>8</a:t>
            </a:r>
            <a:r>
              <a:rPr lang="cs-CZ" baseline="30000" dirty="0" smtClean="0"/>
              <a:t>0</a:t>
            </a:r>
            <a:r>
              <a:rPr lang="cs-CZ" dirty="0" smtClean="0"/>
              <a:t> </a:t>
            </a:r>
          </a:p>
          <a:p>
            <a:endParaRPr lang="cs-CZ" dirty="0" smtClean="0"/>
          </a:p>
          <a:p>
            <a:r>
              <a:rPr lang="cs-CZ" dirty="0" smtClean="0"/>
              <a:t>Vypočteme mocniny základu u jednotlivých řádů.</a:t>
            </a:r>
          </a:p>
          <a:p>
            <a:endParaRPr lang="cs-CZ" dirty="0" smtClean="0"/>
          </a:p>
          <a:p>
            <a:r>
              <a:rPr lang="cs-CZ" dirty="0"/>
              <a:t>1305</a:t>
            </a:r>
            <a:r>
              <a:rPr lang="cs-CZ" baseline="-25000" dirty="0"/>
              <a:t>8</a:t>
            </a:r>
            <a:r>
              <a:rPr lang="cs-CZ" dirty="0"/>
              <a:t> </a:t>
            </a:r>
            <a:r>
              <a:rPr lang="cs-CZ" dirty="0" smtClean="0"/>
              <a:t>= 1 · 512 + 2 · 64 </a:t>
            </a:r>
            <a:r>
              <a:rPr lang="cs-CZ" dirty="0"/>
              <a:t>+ </a:t>
            </a:r>
            <a:r>
              <a:rPr lang="cs-CZ" dirty="0" smtClean="0"/>
              <a:t>0 </a:t>
            </a:r>
            <a:r>
              <a:rPr lang="cs-CZ" dirty="0"/>
              <a:t>· </a:t>
            </a:r>
            <a:r>
              <a:rPr lang="cs-CZ" dirty="0" smtClean="0"/>
              <a:t>8 </a:t>
            </a:r>
            <a:r>
              <a:rPr lang="cs-CZ" dirty="0"/>
              <a:t>+ </a:t>
            </a:r>
            <a:r>
              <a:rPr lang="cs-CZ" dirty="0" smtClean="0"/>
              <a:t>5 </a:t>
            </a:r>
            <a:r>
              <a:rPr lang="cs-CZ" dirty="0"/>
              <a:t>· </a:t>
            </a:r>
            <a:r>
              <a:rPr lang="cs-CZ" dirty="0" smtClean="0"/>
              <a:t>1</a:t>
            </a:r>
          </a:p>
          <a:p>
            <a:endParaRPr lang="cs-CZ" dirty="0"/>
          </a:p>
          <a:p>
            <a:r>
              <a:rPr lang="cs-CZ" dirty="0" smtClean="0"/>
              <a:t>Dokončíme výpočet součtem násobků koeficientů </a:t>
            </a:r>
            <a:r>
              <a:rPr lang="cs-CZ" b="1" i="1" dirty="0" err="1" smtClean="0"/>
              <a:t>a</a:t>
            </a:r>
            <a:r>
              <a:rPr lang="cs-CZ" b="1" i="1" baseline="-25000" dirty="0" err="1" smtClean="0"/>
              <a:t>i</a:t>
            </a:r>
            <a:r>
              <a:rPr lang="cs-CZ" dirty="0" smtClean="0"/>
              <a:t> s příslušným základem.</a:t>
            </a:r>
          </a:p>
          <a:p>
            <a:endParaRPr lang="cs-CZ" dirty="0" smtClean="0"/>
          </a:p>
          <a:p>
            <a:r>
              <a:rPr lang="cs-CZ" dirty="0"/>
              <a:t>1305</a:t>
            </a:r>
            <a:r>
              <a:rPr lang="cs-CZ" baseline="-25000" dirty="0"/>
              <a:t>8</a:t>
            </a:r>
            <a:r>
              <a:rPr lang="cs-CZ" dirty="0"/>
              <a:t> </a:t>
            </a:r>
            <a:r>
              <a:rPr lang="cs-CZ" dirty="0" smtClean="0"/>
              <a:t>= 512 + 128 + 0 + 5 = 645</a:t>
            </a:r>
            <a:r>
              <a:rPr lang="cs-CZ" baseline="-25000" dirty="0" smtClean="0"/>
              <a:t>10</a:t>
            </a:r>
            <a:endParaRPr lang="cs-CZ" dirty="0" smtClean="0"/>
          </a:p>
        </p:txBody>
      </p:sp>
      <p:sp>
        <p:nvSpPr>
          <p:cNvPr id="11" name="Zástupný symbol pro číslo snímku 14"/>
          <p:cNvSpPr>
            <a:spLocks noGrp="1"/>
          </p:cNvSpPr>
          <p:nvPr/>
        </p:nvSpPr>
        <p:spPr>
          <a:xfrm>
            <a:off x="7992480" y="6356448"/>
            <a:ext cx="90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9461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0" y="612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65376"/>
            <a:ext cx="3036813" cy="648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360000" y="1008000"/>
            <a:ext cx="8460000" cy="461665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Vytvoření libovolné číselné soustavy</a:t>
            </a:r>
            <a:endParaRPr lang="cs-CZ" sz="2400" b="1" baseline="-25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60000" y="1596856"/>
            <a:ext cx="8460000" cy="369331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cs-CZ" dirty="0" smtClean="0"/>
              <a:t>Na základě získaných znalostí o číselných soustavách můžeme vytvořit libovolnou číselnou soustavu.</a:t>
            </a:r>
          </a:p>
          <a:p>
            <a:r>
              <a:rPr lang="cs-CZ" dirty="0" smtClean="0"/>
              <a:t>Vytvořme libovolné přirozené číslo v např. pětkové číselné soustavě.</a:t>
            </a:r>
          </a:p>
          <a:p>
            <a:endParaRPr lang="cs-CZ" dirty="0" smtClean="0"/>
          </a:p>
          <a:p>
            <a:pPr marL="266700" indent="-266700">
              <a:buFont typeface="Wingdings" panose="05000000000000000000" pitchFamily="2" charset="2"/>
              <a:buChar char="Ø"/>
            </a:pPr>
            <a:r>
              <a:rPr lang="cs-CZ" dirty="0"/>
              <a:t>Základ soustavy </a:t>
            </a:r>
            <a:r>
              <a:rPr lang="cs-CZ" b="1" i="1" dirty="0"/>
              <a:t>z</a:t>
            </a:r>
            <a:r>
              <a:rPr lang="cs-CZ" dirty="0"/>
              <a:t> = </a:t>
            </a:r>
            <a:r>
              <a:rPr lang="cs-CZ" dirty="0" smtClean="0"/>
              <a:t>5, nejvyšší koeficient: z – 1 = 4</a:t>
            </a:r>
            <a:endParaRPr lang="cs-CZ" dirty="0"/>
          </a:p>
          <a:p>
            <a:pPr marL="266700" indent="-266700">
              <a:buFont typeface="Wingdings" panose="05000000000000000000" pitchFamily="2" charset="2"/>
              <a:buChar char="Ø"/>
            </a:pPr>
            <a:r>
              <a:rPr lang="cs-CZ" dirty="0"/>
              <a:t>Počet číslic (koeficientů) </a:t>
            </a:r>
            <a:r>
              <a:rPr lang="cs-CZ" b="1" i="1" dirty="0" err="1"/>
              <a:t>a</a:t>
            </a:r>
            <a:r>
              <a:rPr lang="cs-CZ" b="1" i="1" baseline="-25000" dirty="0" err="1"/>
              <a:t>i</a:t>
            </a:r>
            <a:r>
              <a:rPr lang="cs-CZ" dirty="0"/>
              <a:t> = </a:t>
            </a:r>
            <a:r>
              <a:rPr lang="cs-CZ" dirty="0" smtClean="0"/>
              <a:t>5 </a:t>
            </a:r>
            <a:r>
              <a:rPr lang="cs-CZ" dirty="0"/>
              <a:t>(0, </a:t>
            </a:r>
            <a:r>
              <a:rPr lang="cs-CZ" dirty="0" smtClean="0"/>
              <a:t>1, 2, 3 , 4)</a:t>
            </a:r>
          </a:p>
          <a:p>
            <a:endParaRPr lang="cs-CZ" dirty="0"/>
          </a:p>
          <a:p>
            <a:pPr marL="266700" indent="-266700">
              <a:buFont typeface="Wingdings" panose="05000000000000000000" pitchFamily="2" charset="2"/>
              <a:buChar char="Ø"/>
            </a:pPr>
            <a:r>
              <a:rPr lang="cs-CZ" dirty="0" smtClean="0"/>
              <a:t>Řády</a:t>
            </a:r>
            <a:endParaRPr lang="cs-CZ" dirty="0"/>
          </a:p>
          <a:p>
            <a:r>
              <a:rPr lang="cs-CZ" dirty="0"/>
              <a:t>     atd.	</a:t>
            </a:r>
            <a:r>
              <a:rPr lang="cs-CZ" b="1" dirty="0" smtClean="0"/>
              <a:t>3125</a:t>
            </a:r>
            <a:r>
              <a:rPr lang="cs-CZ" b="1" dirty="0"/>
              <a:t>	</a:t>
            </a:r>
            <a:r>
              <a:rPr lang="cs-CZ" b="1" dirty="0" smtClean="0"/>
              <a:t>625</a:t>
            </a:r>
            <a:r>
              <a:rPr lang="cs-CZ" b="1" dirty="0"/>
              <a:t>	</a:t>
            </a:r>
            <a:r>
              <a:rPr lang="cs-CZ" b="1" dirty="0" smtClean="0"/>
              <a:t>125</a:t>
            </a:r>
            <a:r>
              <a:rPr lang="cs-CZ" b="1" dirty="0"/>
              <a:t>	</a:t>
            </a:r>
            <a:r>
              <a:rPr lang="cs-CZ" b="1" dirty="0" smtClean="0"/>
              <a:t>25</a:t>
            </a:r>
            <a:r>
              <a:rPr lang="cs-CZ" b="1" dirty="0"/>
              <a:t>	</a:t>
            </a:r>
            <a:r>
              <a:rPr lang="cs-CZ" b="1" dirty="0" smtClean="0"/>
              <a:t>5</a:t>
            </a:r>
            <a:r>
              <a:rPr lang="cs-CZ" b="1" dirty="0"/>
              <a:t>	1</a:t>
            </a:r>
            <a:r>
              <a:rPr lang="cs-CZ" dirty="0"/>
              <a:t>	</a:t>
            </a:r>
          </a:p>
          <a:p>
            <a:r>
              <a:rPr lang="cs-CZ" dirty="0"/>
              <a:t>	</a:t>
            </a:r>
            <a:r>
              <a:rPr lang="cs-CZ" dirty="0" smtClean="0"/>
              <a:t>5</a:t>
            </a:r>
            <a:r>
              <a:rPr lang="cs-CZ" baseline="30000" dirty="0" smtClean="0"/>
              <a:t>5</a:t>
            </a:r>
            <a:r>
              <a:rPr lang="cs-CZ" dirty="0"/>
              <a:t>	</a:t>
            </a:r>
            <a:r>
              <a:rPr lang="cs-CZ" dirty="0" smtClean="0"/>
              <a:t>5</a:t>
            </a:r>
            <a:r>
              <a:rPr lang="cs-CZ" baseline="30000" dirty="0" smtClean="0"/>
              <a:t>4</a:t>
            </a:r>
            <a:r>
              <a:rPr lang="cs-CZ" dirty="0"/>
              <a:t>	</a:t>
            </a:r>
            <a:r>
              <a:rPr lang="cs-CZ" dirty="0" smtClean="0"/>
              <a:t>5</a:t>
            </a:r>
            <a:r>
              <a:rPr lang="cs-CZ" baseline="30000" dirty="0" smtClean="0"/>
              <a:t>3</a:t>
            </a:r>
            <a:r>
              <a:rPr lang="cs-CZ" dirty="0"/>
              <a:t>	</a:t>
            </a:r>
            <a:r>
              <a:rPr lang="cs-CZ" dirty="0" smtClean="0"/>
              <a:t>5</a:t>
            </a:r>
            <a:r>
              <a:rPr lang="cs-CZ" baseline="30000" dirty="0" smtClean="0"/>
              <a:t>2</a:t>
            </a:r>
            <a:r>
              <a:rPr lang="cs-CZ" dirty="0"/>
              <a:t>	</a:t>
            </a:r>
            <a:r>
              <a:rPr lang="cs-CZ" dirty="0" smtClean="0"/>
              <a:t>5</a:t>
            </a:r>
            <a:r>
              <a:rPr lang="cs-CZ" baseline="30000" dirty="0" smtClean="0"/>
              <a:t>1</a:t>
            </a:r>
            <a:r>
              <a:rPr lang="cs-CZ" dirty="0"/>
              <a:t>	</a:t>
            </a:r>
            <a:r>
              <a:rPr lang="cs-CZ" dirty="0" smtClean="0"/>
              <a:t>5</a:t>
            </a:r>
            <a:r>
              <a:rPr lang="cs-CZ" baseline="30000" dirty="0" smtClean="0"/>
              <a:t>0</a:t>
            </a:r>
            <a:endParaRPr lang="cs-CZ" dirty="0"/>
          </a:p>
          <a:p>
            <a:pPr marL="266700" indent="-266700">
              <a:buFont typeface="Wingdings" panose="05000000000000000000" pitchFamily="2" charset="2"/>
              <a:buChar char="Ø"/>
            </a:pPr>
            <a:r>
              <a:rPr lang="cs-CZ" dirty="0"/>
              <a:t>Řády se </a:t>
            </a:r>
            <a:r>
              <a:rPr lang="cs-CZ" dirty="0" smtClean="0"/>
              <a:t>opět zapisují </a:t>
            </a:r>
            <a:r>
              <a:rPr lang="cs-CZ" dirty="0"/>
              <a:t>od nejnižšího zprava doleva (jednotky, </a:t>
            </a:r>
            <a:r>
              <a:rPr lang="cs-CZ" dirty="0" smtClean="0"/>
              <a:t>pětky</a:t>
            </a:r>
            <a:r>
              <a:rPr lang="cs-CZ" dirty="0"/>
              <a:t>, </a:t>
            </a:r>
            <a:r>
              <a:rPr lang="cs-CZ" dirty="0" smtClean="0"/>
              <a:t>20pětky, 120pětky, 620pětky atd</a:t>
            </a:r>
            <a:r>
              <a:rPr lang="cs-CZ" dirty="0"/>
              <a:t>.).</a:t>
            </a:r>
          </a:p>
          <a:p>
            <a:pPr marL="266700" indent="-266700">
              <a:buFont typeface="Wingdings" panose="05000000000000000000" pitchFamily="2" charset="2"/>
              <a:buChar char="Ø"/>
            </a:pPr>
            <a:r>
              <a:rPr lang="cs-CZ" dirty="0"/>
              <a:t>Vyšší řád je </a:t>
            </a:r>
            <a:r>
              <a:rPr lang="cs-CZ" b="1" dirty="0" smtClean="0"/>
              <a:t>pěti</a:t>
            </a:r>
            <a:r>
              <a:rPr lang="cs-CZ" dirty="0" smtClean="0"/>
              <a:t>násobkem </a:t>
            </a:r>
            <a:r>
              <a:rPr lang="cs-CZ" dirty="0"/>
              <a:t>řádu předchozího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1" name="Zástupný symbol pro číslo snímku 14"/>
          <p:cNvSpPr>
            <a:spLocks noGrp="1"/>
          </p:cNvSpPr>
          <p:nvPr/>
        </p:nvSpPr>
        <p:spPr>
          <a:xfrm>
            <a:off x="7992480" y="6356448"/>
            <a:ext cx="90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2812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0" y="612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65376"/>
            <a:ext cx="3036813" cy="648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360000" y="1008000"/>
            <a:ext cx="8460000" cy="461665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Příklad: převeďte do desítkové soustavy číslo 1204</a:t>
            </a:r>
            <a:r>
              <a:rPr lang="cs-CZ" sz="2400" b="1" baseline="-25000" dirty="0" smtClean="0"/>
              <a:t>5</a:t>
            </a:r>
            <a:r>
              <a:rPr lang="cs-CZ" sz="2400" baseline="-25000" dirty="0" smtClean="0"/>
              <a:t> </a:t>
            </a:r>
            <a:endParaRPr lang="cs-CZ" sz="2400" b="1" baseline="-25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60000" y="1596856"/>
            <a:ext cx="8460000" cy="34163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cs-CZ" dirty="0" smtClean="0"/>
              <a:t>Převádíme číslo z pětkové soustavy.</a:t>
            </a:r>
          </a:p>
          <a:p>
            <a:r>
              <a:rPr lang="cs-CZ" dirty="0" smtClean="0"/>
              <a:t>Číslo vyjádříme </a:t>
            </a:r>
            <a:r>
              <a:rPr lang="cs-CZ" dirty="0"/>
              <a:t>pomocí </a:t>
            </a:r>
            <a:r>
              <a:rPr lang="cs-CZ" dirty="0" smtClean="0"/>
              <a:t>polynomu.</a:t>
            </a:r>
          </a:p>
          <a:p>
            <a:endParaRPr lang="cs-CZ" dirty="0" smtClean="0"/>
          </a:p>
          <a:p>
            <a:r>
              <a:rPr lang="cs-CZ" dirty="0" smtClean="0"/>
              <a:t>1204</a:t>
            </a:r>
            <a:r>
              <a:rPr lang="cs-CZ" baseline="-25000" dirty="0" smtClean="0"/>
              <a:t>5</a:t>
            </a:r>
            <a:r>
              <a:rPr lang="cs-CZ" dirty="0" smtClean="0"/>
              <a:t> </a:t>
            </a:r>
            <a:r>
              <a:rPr lang="cs-CZ" dirty="0"/>
              <a:t>= 1 · 5</a:t>
            </a:r>
            <a:r>
              <a:rPr lang="cs-CZ" baseline="30000" dirty="0"/>
              <a:t>3</a:t>
            </a:r>
            <a:r>
              <a:rPr lang="cs-CZ" dirty="0"/>
              <a:t> + 2 · 5</a:t>
            </a:r>
            <a:r>
              <a:rPr lang="cs-CZ" baseline="30000" dirty="0"/>
              <a:t>2 </a:t>
            </a:r>
            <a:r>
              <a:rPr lang="cs-CZ" dirty="0"/>
              <a:t>+0 · 5</a:t>
            </a:r>
            <a:r>
              <a:rPr lang="cs-CZ" baseline="30000" dirty="0"/>
              <a:t>1</a:t>
            </a:r>
            <a:r>
              <a:rPr lang="cs-CZ" dirty="0"/>
              <a:t> + 4 · 5</a:t>
            </a:r>
            <a:r>
              <a:rPr lang="cs-CZ" baseline="30000" dirty="0"/>
              <a:t>0</a:t>
            </a:r>
            <a:r>
              <a:rPr lang="cs-CZ" dirty="0"/>
              <a:t> </a:t>
            </a:r>
          </a:p>
          <a:p>
            <a:endParaRPr lang="cs-CZ" dirty="0" smtClean="0"/>
          </a:p>
          <a:p>
            <a:r>
              <a:rPr lang="cs-CZ" dirty="0" smtClean="0"/>
              <a:t>Vypočteme </a:t>
            </a:r>
            <a:r>
              <a:rPr lang="cs-CZ" dirty="0"/>
              <a:t>mocniny základu u jednotlivých řádů.</a:t>
            </a:r>
          </a:p>
          <a:p>
            <a:endParaRPr lang="cs-CZ" dirty="0" smtClean="0"/>
          </a:p>
          <a:p>
            <a:r>
              <a:rPr lang="cs-CZ" dirty="0" smtClean="0"/>
              <a:t>1304</a:t>
            </a:r>
            <a:r>
              <a:rPr lang="cs-CZ" baseline="-25000" dirty="0" smtClean="0"/>
              <a:t>5</a:t>
            </a:r>
            <a:r>
              <a:rPr lang="cs-CZ" dirty="0" smtClean="0"/>
              <a:t> </a:t>
            </a:r>
            <a:r>
              <a:rPr lang="cs-CZ" dirty="0"/>
              <a:t>= 1 · 125 + 2 · 25 + 0 · 5 + 4 · 1</a:t>
            </a:r>
          </a:p>
          <a:p>
            <a:endParaRPr lang="cs-CZ" dirty="0" smtClean="0"/>
          </a:p>
          <a:p>
            <a:r>
              <a:rPr lang="cs-CZ" dirty="0" smtClean="0"/>
              <a:t>Dokončíme </a:t>
            </a:r>
            <a:r>
              <a:rPr lang="cs-CZ" dirty="0"/>
              <a:t>výpočet součtem násobků koeficientů </a:t>
            </a:r>
            <a:r>
              <a:rPr lang="cs-CZ" b="1" i="1" dirty="0" err="1"/>
              <a:t>a</a:t>
            </a:r>
            <a:r>
              <a:rPr lang="cs-CZ" b="1" i="1" baseline="-25000" dirty="0" err="1"/>
              <a:t>i</a:t>
            </a:r>
            <a:r>
              <a:rPr lang="cs-CZ" dirty="0"/>
              <a:t> s příslušným základem.</a:t>
            </a:r>
          </a:p>
          <a:p>
            <a:endParaRPr lang="cs-CZ" dirty="0" smtClean="0"/>
          </a:p>
          <a:p>
            <a:r>
              <a:rPr lang="cs-CZ" dirty="0" smtClean="0"/>
              <a:t>1304</a:t>
            </a:r>
            <a:r>
              <a:rPr lang="cs-CZ" baseline="-25000" dirty="0" smtClean="0"/>
              <a:t>5</a:t>
            </a:r>
            <a:r>
              <a:rPr lang="cs-CZ" dirty="0" smtClean="0"/>
              <a:t> </a:t>
            </a:r>
            <a:r>
              <a:rPr lang="cs-CZ" dirty="0"/>
              <a:t>= 125 + 50 + 0 + 4 = 179</a:t>
            </a:r>
            <a:r>
              <a:rPr lang="cs-CZ" baseline="-25000" dirty="0"/>
              <a:t>10</a:t>
            </a:r>
            <a:endParaRPr lang="cs-CZ" dirty="0"/>
          </a:p>
        </p:txBody>
      </p:sp>
      <p:sp>
        <p:nvSpPr>
          <p:cNvPr id="11" name="Zástupný symbol pro číslo snímku 14"/>
          <p:cNvSpPr>
            <a:spLocks noGrp="1"/>
          </p:cNvSpPr>
          <p:nvPr/>
        </p:nvSpPr>
        <p:spPr>
          <a:xfrm>
            <a:off x="7992480" y="6356448"/>
            <a:ext cx="90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6119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12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65376"/>
            <a:ext cx="3036813" cy="648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360000" y="1800000"/>
            <a:ext cx="8460000" cy="255454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Jaký je obecný zápis přirozeného čísla pomocí polynomu?</a:t>
            </a:r>
          </a:p>
          <a:p>
            <a:r>
              <a:rPr lang="cs-CZ" sz="2000" dirty="0"/>
              <a:t>Jaký je obecný zápis reálného čísla pomocí polynomu?</a:t>
            </a:r>
          </a:p>
          <a:p>
            <a:r>
              <a:rPr lang="cs-CZ" sz="2000" dirty="0" smtClean="0"/>
              <a:t>Jaký je obecný postup pro převod čísel do desítkové soustavy?</a:t>
            </a:r>
          </a:p>
          <a:p>
            <a:r>
              <a:rPr lang="cs-CZ" sz="2000" dirty="0" smtClean="0"/>
              <a:t>Jak můžeme převod čísla z dvojkové do desítkové soustavy zjednodušit?</a:t>
            </a:r>
          </a:p>
          <a:p>
            <a:r>
              <a:rPr lang="cs-CZ" sz="2000" dirty="0" smtClean="0"/>
              <a:t>Jaké jsou hodnoty koeficientů A až F v šestnáctkové soustavě?</a:t>
            </a:r>
          </a:p>
          <a:p>
            <a:r>
              <a:rPr lang="cs-CZ" sz="2000" dirty="0" smtClean="0"/>
              <a:t>Je správný zápis čísla 112001</a:t>
            </a:r>
            <a:r>
              <a:rPr lang="cs-CZ" sz="2000" baseline="-25000" dirty="0" smtClean="0"/>
              <a:t>2</a:t>
            </a:r>
            <a:r>
              <a:rPr lang="cs-CZ" sz="2000" dirty="0" smtClean="0"/>
              <a:t> a proč?</a:t>
            </a:r>
          </a:p>
          <a:p>
            <a:r>
              <a:rPr lang="cs-CZ" sz="2000" dirty="0"/>
              <a:t>Je správný zápis čísla </a:t>
            </a:r>
            <a:r>
              <a:rPr lang="cs-CZ" sz="2000" dirty="0" smtClean="0"/>
              <a:t>1920</a:t>
            </a:r>
            <a:r>
              <a:rPr lang="cs-CZ" sz="2000" baseline="-25000" dirty="0" smtClean="0"/>
              <a:t>8</a:t>
            </a:r>
            <a:r>
              <a:rPr lang="cs-CZ" sz="2000" dirty="0" smtClean="0"/>
              <a:t> </a:t>
            </a:r>
            <a:r>
              <a:rPr lang="cs-CZ" sz="2000" dirty="0"/>
              <a:t>a proč?</a:t>
            </a:r>
          </a:p>
          <a:p>
            <a:r>
              <a:rPr lang="cs-CZ" sz="2000" dirty="0"/>
              <a:t>Je správný zápis čísla </a:t>
            </a:r>
            <a:r>
              <a:rPr lang="cs-CZ" sz="2000" dirty="0" smtClean="0"/>
              <a:t>172</a:t>
            </a:r>
            <a:r>
              <a:rPr lang="cs-CZ" sz="2000" baseline="-25000" dirty="0" smtClean="0"/>
              <a:t>5</a:t>
            </a:r>
            <a:r>
              <a:rPr lang="cs-CZ" sz="2000" dirty="0" smtClean="0"/>
              <a:t> </a:t>
            </a:r>
            <a:r>
              <a:rPr lang="cs-CZ" sz="2000" dirty="0"/>
              <a:t>a proč</a:t>
            </a:r>
            <a:r>
              <a:rPr lang="cs-CZ" sz="2000" dirty="0" smtClean="0"/>
              <a:t>?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60000" y="1008000"/>
            <a:ext cx="8460000" cy="461665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/>
              <a:t>Souhrn učiva, otázky k procvičení</a:t>
            </a:r>
          </a:p>
        </p:txBody>
      </p:sp>
      <p:sp>
        <p:nvSpPr>
          <p:cNvPr id="14" name="Zástupný symbol pro číslo snímku 14"/>
          <p:cNvSpPr>
            <a:spLocks noGrp="1"/>
          </p:cNvSpPr>
          <p:nvPr/>
        </p:nvSpPr>
        <p:spPr>
          <a:xfrm>
            <a:off x="7992480" y="6356448"/>
            <a:ext cx="90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7333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12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65376"/>
            <a:ext cx="3036813" cy="648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360000" y="1008000"/>
            <a:ext cx="8460000" cy="461665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/>
              <a:t>Použité zdroje</a:t>
            </a:r>
          </a:p>
        </p:txBody>
      </p:sp>
      <p:sp>
        <p:nvSpPr>
          <p:cNvPr id="10" name="Zástupný symbol pro číslo snímku 14"/>
          <p:cNvSpPr>
            <a:spLocks noGrp="1"/>
          </p:cNvSpPr>
          <p:nvPr/>
        </p:nvSpPr>
        <p:spPr>
          <a:xfrm>
            <a:off x="7992480" y="6356448"/>
            <a:ext cx="900000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13" name="TextovéPole 11"/>
          <p:cNvSpPr txBox="1"/>
          <p:nvPr/>
        </p:nvSpPr>
        <p:spPr>
          <a:xfrm>
            <a:off x="341764" y="1583976"/>
            <a:ext cx="8460000" cy="36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/>
              <a:t>Vlastní materiály SŠST Ústí nad Labem</a:t>
            </a:r>
          </a:p>
        </p:txBody>
      </p:sp>
      <p:sp>
        <p:nvSpPr>
          <p:cNvPr id="14" name="TextovéPole 14"/>
          <p:cNvSpPr txBox="1"/>
          <p:nvPr/>
        </p:nvSpPr>
        <p:spPr>
          <a:xfrm>
            <a:off x="342236" y="2060848"/>
            <a:ext cx="8460000" cy="707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/>
              <a:t>KESL, Jan. </a:t>
            </a:r>
            <a:r>
              <a:rPr lang="cs-CZ" sz="2000" i="1" dirty="0"/>
              <a:t>Elektronika </a:t>
            </a:r>
            <a:r>
              <a:rPr lang="cs-CZ" sz="2000" i="1" dirty="0" smtClean="0"/>
              <a:t>III, </a:t>
            </a:r>
            <a:r>
              <a:rPr lang="cs-CZ" sz="2000" i="1" dirty="0"/>
              <a:t>číslicová technika</a:t>
            </a:r>
            <a:r>
              <a:rPr lang="cs-CZ" sz="2000" dirty="0"/>
              <a:t>. Praha: BEN - technická literatura, 2006, ISBN 80-7300-182-9. </a:t>
            </a:r>
          </a:p>
        </p:txBody>
      </p:sp>
      <p:sp>
        <p:nvSpPr>
          <p:cNvPr id="15" name="TextovéPole 15"/>
          <p:cNvSpPr txBox="1"/>
          <p:nvPr/>
        </p:nvSpPr>
        <p:spPr>
          <a:xfrm>
            <a:off x="342236" y="2924944"/>
            <a:ext cx="8460000" cy="707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 smtClean="0"/>
              <a:t>ANTOŠOVÁ, Marcela; DAVÍDEK, Vratislav. </a:t>
            </a:r>
            <a:r>
              <a:rPr lang="cs-CZ" sz="2000" i="1" dirty="0" smtClean="0"/>
              <a:t>Číslicová technika</a:t>
            </a:r>
            <a:r>
              <a:rPr lang="cs-CZ" sz="2000" dirty="0" smtClean="0"/>
              <a:t>. České Budějovice: KOPP, 2008, ISBN 978-80-7232-333-3. </a:t>
            </a:r>
            <a:endParaRPr lang="cs-CZ" sz="2000" dirty="0"/>
          </a:p>
        </p:txBody>
      </p:sp>
      <p:sp>
        <p:nvSpPr>
          <p:cNvPr id="16" name="TextovéPole 16"/>
          <p:cNvSpPr txBox="1"/>
          <p:nvPr/>
        </p:nvSpPr>
        <p:spPr>
          <a:xfrm>
            <a:off x="342236" y="3748970"/>
            <a:ext cx="8460000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/>
              <a:t>ARENDÁŠ, Viliam. </a:t>
            </a:r>
            <a:r>
              <a:rPr lang="cs-CZ" sz="2000" i="1" dirty="0"/>
              <a:t>Číslicová technika</a:t>
            </a:r>
            <a:r>
              <a:rPr lang="cs-CZ" sz="2000" dirty="0"/>
              <a:t>. Bohumín: SOU, 2002, ISBN NEMÁ.</a:t>
            </a:r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blipFill>
          <a:blip xmlns:r="http://schemas.openxmlformats.org/officeDocument/2006/relationships" r:embed="rId1"/>
          <a:tile tx="0" ty="0" sx="100000" sy="100000" flip="none" algn="tl"/>
        </a:blipFill>
        <a:scene3d>
          <a:camera prst="orthographicFront"/>
          <a:lightRig rig="threePt" dir="t"/>
        </a:scene3d>
        <a:sp3d>
          <a:bevelT/>
        </a:sp3d>
      </a:spPr>
      <a:bodyPr wrap="square" rtlCol="0" anchor="ctr">
        <a:spAutoFit/>
      </a:bodyPr>
      <a:lstStyle>
        <a:defPPr algn="ctr">
          <a:defRPr sz="2400" b="1"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2663</TotalTime>
  <Words>913</Words>
  <Application>Microsoft Office PowerPoint</Application>
  <PresentationFormat>Předvádění na obrazovce (4:3)</PresentationFormat>
  <Paragraphs>166</Paragraphs>
  <Slides>10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Motiv systému Office</vt:lpstr>
      <vt:lpstr>Rovnice</vt:lpstr>
      <vt:lpstr>STŘEDNÍ ŠKOLA STAVEBNÍ A TECHNICKÁ Ústí nad Labem, Čelakovského 5, příspěvková organizace Páteřní škola Ústeckého kraje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168</cp:revision>
  <dcterms:created xsi:type="dcterms:W3CDTF">2010-11-01T23:40:31Z</dcterms:created>
  <dcterms:modified xsi:type="dcterms:W3CDTF">2014-01-13T06:53:35Z</dcterms:modified>
</cp:coreProperties>
</file>