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79" r:id="rId4"/>
    <p:sldId id="280" r:id="rId5"/>
    <p:sldId id="286" r:id="rId6"/>
    <p:sldId id="282" r:id="rId7"/>
    <p:sldId id="284" r:id="rId8"/>
    <p:sldId id="285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39974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Aritmetické operace v číselných soustavách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Sčítání, odčítání, násobení, dělení, přenos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Aritmetické operace v číselných soustavách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VY_32_INOVACE_08_147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Aritmetické operace v číselných </a:t>
            </a:r>
            <a:r>
              <a:rPr lang="cs-CZ" sz="2400" b="1" dirty="0" smtClean="0"/>
              <a:t>soustavách o základu z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Pravidla aritmetiky jsou samozřejmě ve všech číselných soustavách </a:t>
            </a:r>
            <a:r>
              <a:rPr lang="cs-CZ" dirty="0" smtClean="0"/>
              <a:t>stejná.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Základní </a:t>
            </a:r>
            <a:r>
              <a:rPr lang="cs-CZ" dirty="0"/>
              <a:t>početní operace, tak jak se učí v prvních stupních základních škol, jsou založeny </a:t>
            </a:r>
            <a:r>
              <a:rPr lang="cs-CZ" dirty="0" smtClean="0"/>
              <a:t>na pozičním </a:t>
            </a:r>
            <a:r>
              <a:rPr lang="cs-CZ" dirty="0"/>
              <a:t>zápisu hodnot a lze je tedy analogicky použít i v jiných než desítkových </a:t>
            </a:r>
            <a:r>
              <a:rPr lang="cs-CZ" dirty="0" smtClean="0"/>
              <a:t>soustavách.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</a:t>
            </a:r>
            <a:r>
              <a:rPr lang="cs-CZ" dirty="0"/>
              <a:t>třeba mít na paměti, že základ není </a:t>
            </a:r>
            <a:r>
              <a:rPr lang="cs-CZ" dirty="0" smtClean="0"/>
              <a:t>„naše známá“ hodnota </a:t>
            </a:r>
            <a:r>
              <a:rPr lang="cs-CZ" dirty="0"/>
              <a:t>10, ale hodnota </a:t>
            </a:r>
            <a:r>
              <a:rPr lang="cs-CZ" dirty="0" smtClean="0"/>
              <a:t>jiná.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Nejjednodušší </a:t>
            </a:r>
            <a:r>
              <a:rPr lang="cs-CZ" dirty="0"/>
              <a:t>operací je </a:t>
            </a:r>
            <a:r>
              <a:rPr lang="cs-CZ" dirty="0" smtClean="0"/>
              <a:t>sčítání.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 </a:t>
            </a:r>
            <a:r>
              <a:rPr lang="cs-CZ" dirty="0"/>
              <a:t>sčítání víceciferných </a:t>
            </a:r>
            <a:r>
              <a:rPr lang="cs-CZ" dirty="0" smtClean="0"/>
              <a:t>čísel se použije klasický způsob, </a:t>
            </a:r>
            <a:r>
              <a:rPr lang="cs-CZ" dirty="0"/>
              <a:t>tzv. „</a:t>
            </a:r>
            <a:r>
              <a:rPr lang="cs-CZ" dirty="0" smtClean="0"/>
              <a:t>písemné </a:t>
            </a:r>
            <a:r>
              <a:rPr lang="cs-CZ" dirty="0"/>
              <a:t>sčítání“ (pod </a:t>
            </a:r>
            <a:r>
              <a:rPr lang="cs-CZ" dirty="0" smtClean="0"/>
              <a:t>sebou). Tím se činnost </a:t>
            </a:r>
            <a:r>
              <a:rPr lang="cs-CZ" dirty="0"/>
              <a:t>převede </a:t>
            </a:r>
            <a:r>
              <a:rPr lang="cs-CZ" dirty="0" smtClean="0"/>
              <a:t>na </a:t>
            </a:r>
            <a:r>
              <a:rPr lang="cs-CZ" dirty="0"/>
              <a:t>operace s jednocifernými hodnotami, </a:t>
            </a:r>
            <a:r>
              <a:rPr lang="cs-CZ" dirty="0" smtClean="0"/>
              <a:t>protože </a:t>
            </a:r>
            <a:r>
              <a:rPr lang="cs-CZ" dirty="0"/>
              <a:t>se zpracovává každý řád </a:t>
            </a:r>
            <a:r>
              <a:rPr lang="cs-CZ" dirty="0" smtClean="0"/>
              <a:t>samostatně s </a:t>
            </a:r>
            <a:r>
              <a:rPr lang="cs-CZ" dirty="0"/>
              <a:t>možným přenosem z nižšího do vyššího sousedního </a:t>
            </a:r>
            <a:r>
              <a:rPr lang="cs-CZ" dirty="0" smtClean="0"/>
              <a:t>řádu. Přenos nastane, je-li součet rovný nebo větší než základ soustavy.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Podobně </a:t>
            </a:r>
            <a:r>
              <a:rPr lang="cs-CZ" dirty="0"/>
              <a:t>se provádí </a:t>
            </a:r>
            <a:r>
              <a:rPr lang="cs-CZ" dirty="0" smtClean="0"/>
              <a:t>odčítání, místo přenosu se používá tzv. výpůjčka z vyššího řádu.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Samostatnou </a:t>
            </a:r>
            <a:r>
              <a:rPr lang="cs-CZ" dirty="0"/>
              <a:t>kapitolou je provádění aritmetických operací ve dvojkové </a:t>
            </a:r>
            <a:r>
              <a:rPr lang="cs-CZ" dirty="0" smtClean="0"/>
              <a:t>soustavě, které se používá v informatice, číslicové technice, elektronice atd.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Používá se poziční </a:t>
            </a:r>
            <a:r>
              <a:rPr lang="cs-CZ" dirty="0"/>
              <a:t>zápis, takže operace ve dvojkové soustavě jsou vcelku </a:t>
            </a:r>
            <a:r>
              <a:rPr lang="cs-CZ" dirty="0" smtClean="0"/>
              <a:t>jednoduché.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Princip sčítání v desítkové soustavě s možným přenosem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41088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Operace v desítkové soustavě máme běžně zažité již ze základní školy a nečiní potíže.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Ukázka součtu čísel 5</a:t>
            </a:r>
            <a:r>
              <a:rPr lang="cs-CZ" baseline="-25000" dirty="0" smtClean="0"/>
              <a:t>10</a:t>
            </a:r>
            <a:r>
              <a:rPr lang="cs-CZ" dirty="0" smtClean="0"/>
              <a:t> a 7</a:t>
            </a:r>
            <a:r>
              <a:rPr lang="cs-CZ" baseline="-25000" dirty="0" smtClean="0"/>
              <a:t>10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	přenos do vyššího řádu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	   5</a:t>
            </a:r>
            <a:endParaRPr lang="cs-CZ" dirty="0"/>
          </a:p>
          <a:p>
            <a:pPr>
              <a:spcBef>
                <a:spcPts val="600"/>
              </a:spcBef>
            </a:pPr>
            <a:r>
              <a:rPr lang="cs-CZ" dirty="0" smtClean="0"/>
              <a:t>	  </a:t>
            </a:r>
            <a:r>
              <a:rPr lang="cs-CZ" u="sng" dirty="0"/>
              <a:t> 7</a:t>
            </a:r>
            <a:endParaRPr lang="cs-CZ" dirty="0"/>
          </a:p>
          <a:p>
            <a:pPr>
              <a:spcBef>
                <a:spcPts val="600"/>
              </a:spcBef>
            </a:pPr>
            <a:r>
              <a:rPr lang="cs-CZ" dirty="0" smtClean="0"/>
              <a:t>	1</a:t>
            </a:r>
            <a:r>
              <a:rPr lang="cs-CZ" dirty="0"/>
              <a:t> 2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Výsledek běžně chápeme jako jedno číslo, ale je třeba si uvědomit, že se vlastně jedná o jednu desítku plus dvě jednotky.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Ve skutečnosti sčítáme 5 + 7 = dvanáct, sepíšeme dvojku (základ desítkové soustavy byl překročen o 2) a do dalšího řádu přidáme </a:t>
            </a:r>
            <a:r>
              <a:rPr lang="cs-CZ" dirty="0" smtClean="0">
                <a:solidFill>
                  <a:srgbClr val="FF0000"/>
                </a:solidFill>
              </a:rPr>
              <a:t>jedničku</a:t>
            </a:r>
            <a:r>
              <a:rPr lang="cs-CZ" dirty="0" smtClean="0"/>
              <a:t>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Při větším počtu sčítanců může nastat přenos o více řádů.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Stejný postup se použije i v jiných soustavách.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0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Aritmetické operace ve dvojkové soustavě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Sčítání</a:t>
            </a:r>
            <a:r>
              <a:rPr lang="cs-CZ" dirty="0" smtClean="0"/>
              <a:t> (ve druhém sloupci jsou pro kontrolu čísla vyjádřena desítkově)</a:t>
            </a:r>
            <a:endParaRPr lang="cs-CZ" b="1" dirty="0" smtClean="0"/>
          </a:p>
          <a:p>
            <a:r>
              <a:rPr lang="cs-CZ" dirty="0" smtClean="0"/>
              <a:t>Platí 0 + 0 = 0, 0 + 1 = 1 + 0 = 1, 1 + 1 = 10</a:t>
            </a:r>
          </a:p>
          <a:p>
            <a:r>
              <a:rPr lang="cs-CZ" dirty="0"/>
              <a:t>  1 0 1 </a:t>
            </a:r>
            <a:r>
              <a:rPr lang="cs-CZ" dirty="0" smtClean="0"/>
              <a:t>0		10</a:t>
            </a:r>
            <a:endParaRPr lang="cs-CZ" dirty="0"/>
          </a:p>
          <a:p>
            <a:r>
              <a:rPr lang="cs-CZ" u="sng" dirty="0"/>
              <a:t>     1 0 </a:t>
            </a:r>
            <a:r>
              <a:rPr lang="cs-CZ" u="sng" dirty="0" smtClean="0"/>
              <a:t>1</a:t>
            </a:r>
            <a:r>
              <a:rPr lang="cs-CZ" dirty="0" smtClean="0"/>
              <a:t>		 </a:t>
            </a:r>
            <a:r>
              <a:rPr lang="cs-CZ" u="sng" dirty="0" smtClean="0"/>
              <a:t> 5</a:t>
            </a:r>
            <a:endParaRPr lang="cs-CZ" u="sng" dirty="0"/>
          </a:p>
          <a:p>
            <a:r>
              <a:rPr lang="cs-CZ" dirty="0"/>
              <a:t>  1 1 1 </a:t>
            </a:r>
            <a:r>
              <a:rPr lang="cs-CZ" dirty="0" smtClean="0"/>
              <a:t>1		15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 </a:t>
            </a:r>
            <a:r>
              <a:rPr lang="cs-CZ" dirty="0">
                <a:solidFill>
                  <a:srgbClr val="FF0000"/>
                </a:solidFill>
              </a:rPr>
              <a:t>1	</a:t>
            </a:r>
            <a:r>
              <a:rPr lang="cs-CZ" dirty="0" smtClean="0">
                <a:solidFill>
                  <a:srgbClr val="FF0000"/>
                </a:solidFill>
              </a:rPr>
              <a:t>	1	přenos </a:t>
            </a:r>
            <a:r>
              <a:rPr lang="cs-CZ" dirty="0">
                <a:solidFill>
                  <a:srgbClr val="FF0000"/>
                </a:solidFill>
              </a:rPr>
              <a:t>do vyššího řádu</a:t>
            </a:r>
          </a:p>
          <a:p>
            <a:r>
              <a:rPr lang="cs-CZ" dirty="0"/>
              <a:t>  1 0 0 </a:t>
            </a:r>
            <a:r>
              <a:rPr lang="cs-CZ" dirty="0" smtClean="0"/>
              <a:t>1		  9</a:t>
            </a:r>
            <a:endParaRPr lang="cs-CZ" dirty="0"/>
          </a:p>
          <a:p>
            <a:r>
              <a:rPr lang="cs-CZ" u="sng" dirty="0"/>
              <a:t>     1 0 </a:t>
            </a:r>
            <a:r>
              <a:rPr lang="cs-CZ" u="sng" dirty="0" smtClean="0"/>
              <a:t>1</a:t>
            </a:r>
            <a:r>
              <a:rPr lang="cs-CZ" dirty="0" smtClean="0"/>
              <a:t>		 </a:t>
            </a:r>
            <a:r>
              <a:rPr lang="cs-CZ" u="sng" dirty="0" smtClean="0"/>
              <a:t> 5</a:t>
            </a:r>
            <a:endParaRPr lang="cs-CZ" u="sng" dirty="0"/>
          </a:p>
          <a:p>
            <a:r>
              <a:rPr lang="cs-CZ" dirty="0"/>
              <a:t>  1 1 1 </a:t>
            </a:r>
            <a:r>
              <a:rPr lang="cs-CZ" dirty="0" smtClean="0"/>
              <a:t>0		14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>
                <a:solidFill>
                  <a:srgbClr val="FF0000"/>
                </a:solidFill>
              </a:rPr>
              <a:t>1 1 1 1	</a:t>
            </a:r>
            <a:r>
              <a:rPr lang="cs-CZ" dirty="0" smtClean="0">
                <a:solidFill>
                  <a:srgbClr val="FF0000"/>
                </a:solidFill>
              </a:rPr>
              <a:t>	1	přenos </a:t>
            </a:r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cs-CZ" dirty="0" smtClean="0">
                <a:solidFill>
                  <a:srgbClr val="FF0000"/>
                </a:solidFill>
              </a:rPr>
              <a:t>vyššího řádu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   1 0 0 </a:t>
            </a:r>
            <a:r>
              <a:rPr lang="cs-CZ" dirty="0" smtClean="0"/>
              <a:t>1		  9</a:t>
            </a:r>
            <a:endParaRPr lang="cs-CZ" dirty="0"/>
          </a:p>
          <a:p>
            <a:r>
              <a:rPr lang="cs-CZ" u="sng" dirty="0"/>
              <a:t>      1 1 </a:t>
            </a:r>
            <a:r>
              <a:rPr lang="cs-CZ" u="sng" dirty="0" smtClean="0"/>
              <a:t>1</a:t>
            </a:r>
            <a:r>
              <a:rPr lang="cs-CZ" dirty="0" smtClean="0"/>
              <a:t>		 </a:t>
            </a:r>
            <a:r>
              <a:rPr lang="cs-CZ" u="sng" dirty="0" smtClean="0"/>
              <a:t> 7</a:t>
            </a:r>
            <a:endParaRPr lang="cs-CZ" u="sng" dirty="0"/>
          </a:p>
          <a:p>
            <a:r>
              <a:rPr lang="cs-CZ" dirty="0"/>
              <a:t>1 0 0 0 </a:t>
            </a:r>
            <a:r>
              <a:rPr lang="cs-CZ" dirty="0" smtClean="0"/>
              <a:t>0		16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696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052736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Odečítání</a:t>
            </a:r>
            <a:r>
              <a:rPr lang="cs-CZ" dirty="0"/>
              <a:t> (ve druhém sloupci jsou pro kontrolu čísla vyjádřena desítkově)</a:t>
            </a:r>
            <a:endParaRPr lang="cs-CZ" b="1" dirty="0"/>
          </a:p>
          <a:p>
            <a:r>
              <a:rPr lang="cs-CZ" dirty="0" smtClean="0"/>
              <a:t>Platí 0 - 0 = 0, 1 - 0 = 1, 1 - 1 = 0, 0 </a:t>
            </a:r>
            <a:r>
              <a:rPr lang="cs-CZ" dirty="0"/>
              <a:t>- 1 = </a:t>
            </a:r>
            <a:r>
              <a:rPr lang="cs-CZ" dirty="0" smtClean="0"/>
              <a:t>1 -</a:t>
            </a:r>
            <a:r>
              <a:rPr lang="cs-CZ" dirty="0" smtClean="0">
                <a:solidFill>
                  <a:srgbClr val="FF0000"/>
                </a:solidFill>
              </a:rPr>
              <a:t> přenos (na rozdíl od sčítání se přenos odečítá)</a:t>
            </a:r>
          </a:p>
          <a:p>
            <a:r>
              <a:rPr lang="cs-CZ" dirty="0" smtClean="0"/>
              <a:t>	1</a:t>
            </a:r>
            <a:r>
              <a:rPr lang="cs-CZ" dirty="0"/>
              <a:t> </a:t>
            </a:r>
            <a:r>
              <a:rPr lang="cs-CZ" dirty="0" smtClean="0"/>
              <a:t>1</a:t>
            </a:r>
            <a:r>
              <a:rPr lang="cs-CZ" dirty="0"/>
              <a:t> 1 </a:t>
            </a:r>
            <a:r>
              <a:rPr lang="cs-CZ" dirty="0" smtClean="0"/>
              <a:t>1		15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-</a:t>
            </a:r>
            <a:r>
              <a:rPr lang="cs-CZ" u="sng" dirty="0"/>
              <a:t>  1 0 </a:t>
            </a:r>
            <a:r>
              <a:rPr lang="cs-CZ" u="sng" dirty="0" smtClean="0"/>
              <a:t>1</a:t>
            </a:r>
            <a:r>
              <a:rPr lang="cs-CZ" dirty="0" smtClean="0"/>
              <a:t>		</a:t>
            </a:r>
            <a:r>
              <a:rPr lang="cs-CZ" u="sng" dirty="0" smtClean="0"/>
              <a:t>- 5</a:t>
            </a:r>
            <a:endParaRPr lang="cs-CZ" u="sng" dirty="0"/>
          </a:p>
          <a:p>
            <a:r>
              <a:rPr lang="cs-CZ" dirty="0" smtClean="0"/>
              <a:t>	1</a:t>
            </a:r>
            <a:r>
              <a:rPr lang="cs-CZ" dirty="0"/>
              <a:t> </a:t>
            </a:r>
            <a:r>
              <a:rPr lang="cs-CZ" dirty="0" smtClean="0"/>
              <a:t>0</a:t>
            </a:r>
            <a:r>
              <a:rPr lang="cs-CZ" dirty="0"/>
              <a:t> 1 </a:t>
            </a:r>
            <a:r>
              <a:rPr lang="cs-CZ" dirty="0" smtClean="0"/>
              <a:t>0		10	v tomto případě není žádný přenos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přenos     1</a:t>
            </a:r>
            <a:endParaRPr lang="cs-CZ" dirty="0" smtClean="0"/>
          </a:p>
          <a:p>
            <a:r>
              <a:rPr lang="cs-CZ" dirty="0"/>
              <a:t>  </a:t>
            </a:r>
            <a:r>
              <a:rPr lang="cs-CZ" dirty="0" smtClean="0"/>
              <a:t>	1</a:t>
            </a:r>
            <a:r>
              <a:rPr lang="cs-CZ" dirty="0"/>
              <a:t> 0 0 </a:t>
            </a:r>
            <a:r>
              <a:rPr lang="cs-CZ" dirty="0" smtClean="0"/>
              <a:t>1		  9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-</a:t>
            </a:r>
            <a:r>
              <a:rPr lang="cs-CZ" u="sng" dirty="0"/>
              <a:t>  1 0 </a:t>
            </a:r>
            <a:r>
              <a:rPr lang="cs-CZ" u="sng" dirty="0" smtClean="0"/>
              <a:t>1</a:t>
            </a:r>
            <a:r>
              <a:rPr lang="cs-CZ" dirty="0" smtClean="0"/>
              <a:t>		</a:t>
            </a:r>
            <a:r>
              <a:rPr lang="cs-CZ" u="sng" dirty="0" smtClean="0"/>
              <a:t>- 5</a:t>
            </a:r>
            <a:endParaRPr lang="cs-CZ" u="sng" dirty="0"/>
          </a:p>
          <a:p>
            <a:r>
              <a:rPr lang="cs-CZ" dirty="0" smtClean="0"/>
              <a:t>	0</a:t>
            </a:r>
            <a:r>
              <a:rPr lang="cs-CZ" dirty="0"/>
              <a:t> 1 </a:t>
            </a:r>
            <a:r>
              <a:rPr lang="cs-CZ" dirty="0" smtClean="0"/>
              <a:t>0</a:t>
            </a:r>
            <a:r>
              <a:rPr lang="cs-CZ" dirty="0"/>
              <a:t> </a:t>
            </a:r>
            <a:r>
              <a:rPr lang="cs-CZ" dirty="0" smtClean="0"/>
              <a:t>0		  4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přenos     1 1 1</a:t>
            </a:r>
            <a:endParaRPr lang="cs-CZ" dirty="0"/>
          </a:p>
          <a:p>
            <a:r>
              <a:rPr lang="cs-CZ" dirty="0" smtClean="0"/>
              <a:t>	1</a:t>
            </a:r>
            <a:r>
              <a:rPr lang="cs-CZ" dirty="0"/>
              <a:t> </a:t>
            </a:r>
            <a:r>
              <a:rPr lang="cs-CZ" dirty="0" smtClean="0"/>
              <a:t>1</a:t>
            </a:r>
            <a:r>
              <a:rPr lang="cs-CZ" dirty="0"/>
              <a:t> 0 </a:t>
            </a:r>
            <a:r>
              <a:rPr lang="cs-CZ" dirty="0" smtClean="0"/>
              <a:t>0		12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-</a:t>
            </a:r>
            <a:r>
              <a:rPr lang="cs-CZ" u="sng" dirty="0"/>
              <a:t>  1 1 </a:t>
            </a:r>
            <a:r>
              <a:rPr lang="cs-CZ" u="sng" dirty="0" smtClean="0"/>
              <a:t>1</a:t>
            </a:r>
            <a:r>
              <a:rPr lang="cs-CZ" dirty="0" smtClean="0"/>
              <a:t>		</a:t>
            </a:r>
            <a:r>
              <a:rPr lang="cs-CZ" u="sng" dirty="0" smtClean="0"/>
              <a:t>- 7</a:t>
            </a:r>
            <a:endParaRPr lang="cs-CZ" u="sng" dirty="0"/>
          </a:p>
          <a:p>
            <a:r>
              <a:rPr lang="cs-CZ" dirty="0" smtClean="0"/>
              <a:t>	0</a:t>
            </a:r>
            <a:r>
              <a:rPr lang="cs-CZ" dirty="0"/>
              <a:t> </a:t>
            </a:r>
            <a:r>
              <a:rPr lang="cs-CZ" dirty="0" smtClean="0"/>
              <a:t>1</a:t>
            </a:r>
            <a:r>
              <a:rPr lang="cs-CZ" dirty="0"/>
              <a:t> 0 </a:t>
            </a:r>
            <a:r>
              <a:rPr lang="cs-CZ" dirty="0" smtClean="0"/>
              <a:t>1		  5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0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124744"/>
            <a:ext cx="8460000" cy="480131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Popsaný způsob odečítání </a:t>
            </a:r>
            <a:r>
              <a:rPr lang="cs-CZ" dirty="0"/>
              <a:t>se </a:t>
            </a:r>
            <a:r>
              <a:rPr lang="cs-CZ" dirty="0" smtClean="0"/>
              <a:t>v </a:t>
            </a:r>
            <a:r>
              <a:rPr lang="cs-CZ" dirty="0"/>
              <a:t>elektronických obvodech </a:t>
            </a:r>
            <a:r>
              <a:rPr lang="cs-CZ" dirty="0" smtClean="0"/>
              <a:t>technických zařízení nepoužívá. Odečítání se převádí </a:t>
            </a:r>
            <a:r>
              <a:rPr lang="cs-CZ" dirty="0"/>
              <a:t>na </a:t>
            </a:r>
            <a:r>
              <a:rPr lang="cs-CZ" dirty="0" smtClean="0"/>
              <a:t>sčítání.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Menšitel </a:t>
            </a:r>
            <a:r>
              <a:rPr lang="cs-CZ" dirty="0"/>
              <a:t>se vyjadřuje jako tzv. </a:t>
            </a:r>
            <a:r>
              <a:rPr lang="cs-CZ" dirty="0" smtClean="0"/>
              <a:t>doplněk.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Tímto </a:t>
            </a:r>
            <a:r>
              <a:rPr lang="cs-CZ" dirty="0"/>
              <a:t>způsobem se vyjadřují také záporná </a:t>
            </a:r>
            <a:r>
              <a:rPr lang="cs-CZ" dirty="0" smtClean="0"/>
              <a:t>čísla.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Vytvoření </a:t>
            </a:r>
            <a:r>
              <a:rPr lang="cs-CZ" dirty="0"/>
              <a:t>doplňku </a:t>
            </a:r>
            <a:r>
              <a:rPr lang="cs-CZ" dirty="0" smtClean="0"/>
              <a:t>bude </a:t>
            </a:r>
            <a:r>
              <a:rPr lang="cs-CZ" dirty="0"/>
              <a:t>probráno v samostatné kapitole o vyjádření záporných </a:t>
            </a:r>
            <a:r>
              <a:rPr lang="cs-CZ" dirty="0" smtClean="0"/>
              <a:t>čísel.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Tento </a:t>
            </a:r>
            <a:r>
              <a:rPr lang="cs-CZ" dirty="0"/>
              <a:t>způsob se často používá v realizaci praktických zařízení, protože nevyžaduje konstrukci dalšího obvodu (</a:t>
            </a:r>
            <a:r>
              <a:rPr lang="cs-CZ" dirty="0" err="1"/>
              <a:t>odečítačky</a:t>
            </a:r>
            <a:r>
              <a:rPr lang="cs-CZ" dirty="0"/>
              <a:t>).</a:t>
            </a:r>
          </a:p>
          <a:p>
            <a:endParaRPr lang="cs-CZ" b="1" dirty="0" smtClean="0"/>
          </a:p>
          <a:p>
            <a:r>
              <a:rPr lang="cs-CZ" b="1" dirty="0" smtClean="0"/>
              <a:t>Násobení</a:t>
            </a:r>
            <a:endParaRPr lang="cs-CZ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Násobení je vlastně postupné přičítání jednoho z operandů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Princip: 6 x 4 = 4 + 4</a:t>
            </a:r>
            <a:r>
              <a:rPr lang="cs-CZ" dirty="0"/>
              <a:t> + </a:t>
            </a:r>
            <a:r>
              <a:rPr lang="cs-CZ" dirty="0" smtClean="0"/>
              <a:t>4</a:t>
            </a:r>
            <a:r>
              <a:rPr lang="cs-CZ" dirty="0"/>
              <a:t> + </a:t>
            </a:r>
            <a:r>
              <a:rPr lang="cs-CZ" dirty="0" smtClean="0"/>
              <a:t>4</a:t>
            </a:r>
            <a:r>
              <a:rPr lang="cs-CZ" dirty="0"/>
              <a:t> + </a:t>
            </a:r>
            <a:r>
              <a:rPr lang="cs-CZ" dirty="0" smtClean="0"/>
              <a:t>4</a:t>
            </a:r>
            <a:r>
              <a:rPr lang="cs-CZ" dirty="0"/>
              <a:t> + </a:t>
            </a:r>
            <a:r>
              <a:rPr lang="cs-CZ" dirty="0" smtClean="0"/>
              <a:t>4, výsledek bude stejný jako 4 x 6 = 6 + 6</a:t>
            </a:r>
            <a:r>
              <a:rPr lang="cs-CZ" dirty="0"/>
              <a:t> + </a:t>
            </a:r>
            <a:r>
              <a:rPr lang="cs-CZ" dirty="0" smtClean="0"/>
              <a:t>6</a:t>
            </a:r>
            <a:r>
              <a:rPr lang="cs-CZ" dirty="0"/>
              <a:t> + </a:t>
            </a:r>
            <a:r>
              <a:rPr lang="cs-CZ" dirty="0" smtClean="0"/>
              <a:t>6, ale počet operací je ve druhém případě menší.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Specifické je násobení dvěma, kdy se posune celé číslo o jedno místo vlevo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Dělení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Dělení je vlastně postupné odečítání jednoho z </a:t>
            </a:r>
            <a:r>
              <a:rPr lang="cs-CZ" dirty="0" smtClean="0"/>
              <a:t>operandů.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Specifické </a:t>
            </a:r>
            <a:r>
              <a:rPr lang="cs-CZ" dirty="0"/>
              <a:t>je dělení dvěma, kdy se posune celé číslo o jedno místo vpravo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43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Ukázka sčítání v šestnáctkové soustavě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Ve druhém sloupci jsou pro kontrolu čísla vyjádřena desítkově.</a:t>
            </a:r>
          </a:p>
          <a:p>
            <a:endParaRPr lang="cs-CZ" dirty="0" smtClean="0"/>
          </a:p>
          <a:p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	 přenos do vyššího </a:t>
            </a:r>
            <a:r>
              <a:rPr lang="cs-CZ" dirty="0" smtClean="0">
                <a:solidFill>
                  <a:srgbClr val="FF0000"/>
                </a:solidFill>
              </a:rPr>
              <a:t>řádu nastal jen v desítkové soustavě</a:t>
            </a:r>
          </a:p>
          <a:p>
            <a:r>
              <a:rPr lang="cs-CZ" dirty="0" smtClean="0"/>
              <a:t>	1A	26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23</a:t>
            </a:r>
            <a:r>
              <a:rPr lang="cs-CZ" dirty="0" smtClean="0"/>
              <a:t>	</a:t>
            </a:r>
            <a:r>
              <a:rPr lang="cs-CZ" u="sng" dirty="0" smtClean="0"/>
              <a:t>35</a:t>
            </a:r>
            <a:endParaRPr lang="cs-CZ" u="sng" dirty="0"/>
          </a:p>
          <a:p>
            <a:r>
              <a:rPr lang="cs-CZ" dirty="0" smtClean="0"/>
              <a:t>	3D	61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1	přenos </a:t>
            </a:r>
            <a:r>
              <a:rPr lang="cs-CZ" dirty="0">
                <a:solidFill>
                  <a:srgbClr val="FF0000"/>
                </a:solidFill>
              </a:rPr>
              <a:t>do vyššího řádu</a:t>
            </a:r>
          </a:p>
          <a:p>
            <a:r>
              <a:rPr lang="cs-CZ" dirty="0" smtClean="0"/>
              <a:t>	1A	26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28</a:t>
            </a:r>
            <a:r>
              <a:rPr lang="cs-CZ" dirty="0" smtClean="0"/>
              <a:t>	</a:t>
            </a:r>
            <a:r>
              <a:rPr lang="cs-CZ" u="sng" dirty="0" smtClean="0"/>
              <a:t>40</a:t>
            </a:r>
            <a:endParaRPr lang="cs-CZ" u="sng" dirty="0"/>
          </a:p>
          <a:p>
            <a:r>
              <a:rPr lang="cs-CZ" dirty="0" smtClean="0"/>
              <a:t>	42	66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Součet v nejnižším řádu: A + 8 = 10 + 8 = 18, základ šestnáctkové soustavy byl překročen o 2, proto sepíšeme v nejnižším řádu výsledku dvojku.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Do dalšího řádu přidáme 1. Nastal přenos, protože v nižším řádu byl dosažen nebo překročen základ soustavy.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35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Ukázka sčítání v osmičkové soustavě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Ve druhém sloupci jsou pro kontrolu čísla vyjádřena desítkově.</a:t>
            </a:r>
          </a:p>
          <a:p>
            <a:r>
              <a:rPr lang="cs-CZ" dirty="0" smtClean="0"/>
              <a:t>		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	25	21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20</a:t>
            </a:r>
            <a:r>
              <a:rPr lang="cs-CZ" dirty="0" smtClean="0"/>
              <a:t>	</a:t>
            </a:r>
            <a:r>
              <a:rPr lang="cs-CZ" u="sng" dirty="0" smtClean="0"/>
              <a:t>16</a:t>
            </a:r>
            <a:endParaRPr lang="cs-CZ" u="sng" dirty="0"/>
          </a:p>
          <a:p>
            <a:r>
              <a:rPr lang="cs-CZ" dirty="0" smtClean="0"/>
              <a:t>	3D	61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1	přenos </a:t>
            </a:r>
            <a:r>
              <a:rPr lang="cs-CZ" dirty="0">
                <a:solidFill>
                  <a:srgbClr val="FF0000"/>
                </a:solidFill>
              </a:rPr>
              <a:t>do vyššího řádu</a:t>
            </a:r>
          </a:p>
          <a:p>
            <a:r>
              <a:rPr lang="cs-CZ" dirty="0" smtClean="0"/>
              <a:t>	25	21</a:t>
            </a:r>
            <a:endParaRPr lang="cs-CZ" dirty="0"/>
          </a:p>
          <a:p>
            <a:r>
              <a:rPr lang="cs-CZ" dirty="0" smtClean="0"/>
              <a:t>	</a:t>
            </a:r>
            <a:r>
              <a:rPr lang="cs-CZ" u="sng" dirty="0" smtClean="0"/>
              <a:t>28</a:t>
            </a:r>
            <a:r>
              <a:rPr lang="cs-CZ" dirty="0" smtClean="0"/>
              <a:t>	</a:t>
            </a:r>
            <a:r>
              <a:rPr lang="cs-CZ" u="sng" dirty="0" smtClean="0"/>
              <a:t>24</a:t>
            </a:r>
            <a:endParaRPr lang="cs-CZ" u="sng" dirty="0"/>
          </a:p>
          <a:p>
            <a:r>
              <a:rPr lang="cs-CZ" dirty="0" smtClean="0"/>
              <a:t>	55	45</a:t>
            </a:r>
          </a:p>
          <a:p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Součet v nejnižším řádu: </a:t>
            </a:r>
            <a:r>
              <a:rPr lang="cs-CZ" dirty="0" smtClean="0"/>
              <a:t>5 </a:t>
            </a:r>
            <a:r>
              <a:rPr lang="cs-CZ" dirty="0"/>
              <a:t>+ 8 = </a:t>
            </a:r>
            <a:r>
              <a:rPr lang="cs-CZ" dirty="0" smtClean="0"/>
              <a:t>13 </a:t>
            </a:r>
            <a:r>
              <a:rPr lang="cs-CZ" dirty="0"/>
              <a:t>základ </a:t>
            </a:r>
            <a:r>
              <a:rPr lang="cs-CZ" dirty="0" smtClean="0"/>
              <a:t>osmičkové </a:t>
            </a:r>
            <a:r>
              <a:rPr lang="cs-CZ" dirty="0"/>
              <a:t>soustavy byl překročen o </a:t>
            </a:r>
            <a:r>
              <a:rPr lang="cs-CZ" dirty="0" smtClean="0"/>
              <a:t>5, </a:t>
            </a:r>
            <a:r>
              <a:rPr lang="cs-CZ" dirty="0"/>
              <a:t>proto sepíšeme v nejnižším řádu výsledku </a:t>
            </a:r>
            <a:r>
              <a:rPr lang="cs-CZ" dirty="0" smtClean="0"/>
              <a:t>pětku</a:t>
            </a:r>
            <a:r>
              <a:rPr lang="cs-CZ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Do dalšího řádu přidáme 1. Nastal přenos, protože v nižším řádu byl dosažen nebo překročen základ soustavy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51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1700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 je výsledek sčítání ve dvojkové soustavě 0 + 0?</a:t>
            </a:r>
            <a:endParaRPr lang="cs-CZ" sz="2000" dirty="0"/>
          </a:p>
          <a:p>
            <a:r>
              <a:rPr lang="cs-CZ" sz="2000" dirty="0"/>
              <a:t>Jaký je výsledek sčítání ve dvojkové soustavě 0 + </a:t>
            </a:r>
            <a:r>
              <a:rPr lang="cs-CZ" sz="2000" dirty="0" smtClean="0"/>
              <a:t>1?</a:t>
            </a:r>
          </a:p>
          <a:p>
            <a:r>
              <a:rPr lang="cs-CZ" sz="2000" dirty="0"/>
              <a:t>Jaký je výsledek sčítání ve dvojkové soustavě </a:t>
            </a:r>
            <a:r>
              <a:rPr lang="cs-CZ" sz="2000" dirty="0" smtClean="0"/>
              <a:t>1 </a:t>
            </a:r>
            <a:r>
              <a:rPr lang="cs-CZ" sz="2000" dirty="0"/>
              <a:t>+ 0?</a:t>
            </a:r>
          </a:p>
          <a:p>
            <a:r>
              <a:rPr lang="cs-CZ" sz="2000" dirty="0"/>
              <a:t>Jaký je výsledek sčítání ve dvojkové soustavě </a:t>
            </a:r>
            <a:r>
              <a:rPr lang="cs-CZ" sz="2000" dirty="0" smtClean="0"/>
              <a:t>1 </a:t>
            </a:r>
            <a:r>
              <a:rPr lang="cs-CZ" sz="2000" dirty="0"/>
              <a:t>+ </a:t>
            </a:r>
            <a:r>
              <a:rPr lang="cs-CZ" sz="2000" dirty="0" smtClean="0"/>
              <a:t>1?</a:t>
            </a:r>
            <a:endParaRPr lang="cs-CZ" sz="2000" dirty="0"/>
          </a:p>
          <a:p>
            <a:r>
              <a:rPr lang="cs-CZ" sz="2000" dirty="0" smtClean="0"/>
              <a:t>Kdy nastane při sčítání přenos do vyššího řádu?</a:t>
            </a:r>
          </a:p>
          <a:p>
            <a:r>
              <a:rPr lang="cs-CZ" sz="2000" dirty="0" smtClean="0"/>
              <a:t>Při jaké operaci se přenos přičítá?</a:t>
            </a:r>
          </a:p>
          <a:p>
            <a:r>
              <a:rPr lang="cs-CZ" sz="2000" dirty="0"/>
              <a:t>Při jaké operaci se přenos </a:t>
            </a:r>
            <a:r>
              <a:rPr lang="cs-CZ" sz="2000" dirty="0" smtClean="0"/>
              <a:t>odečítá</a:t>
            </a:r>
            <a:r>
              <a:rPr lang="cs-CZ" sz="2000" dirty="0"/>
              <a:t>?</a:t>
            </a:r>
          </a:p>
          <a:p>
            <a:r>
              <a:rPr lang="cs-CZ" sz="2000" dirty="0" smtClean="0"/>
              <a:t>Jaký je princip násobení, na jakou operaci se násobení převádí?</a:t>
            </a:r>
          </a:p>
          <a:p>
            <a:r>
              <a:rPr lang="cs-CZ" sz="2000" dirty="0" smtClean="0"/>
              <a:t>Co znamená ve dvojkové soustavě násobení dvěma?</a:t>
            </a:r>
          </a:p>
          <a:p>
            <a:r>
              <a:rPr lang="cs-CZ" sz="2000" dirty="0"/>
              <a:t>Co znamená ve dvojkové soustavě </a:t>
            </a:r>
            <a:r>
              <a:rPr lang="cs-CZ" sz="2000" dirty="0" smtClean="0"/>
              <a:t>dělení </a:t>
            </a:r>
            <a:r>
              <a:rPr lang="cs-CZ" sz="2000" dirty="0"/>
              <a:t>dvěma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3364</TotalTime>
  <Words>696</Words>
  <Application>Microsoft Office PowerPoint</Application>
  <PresentationFormat>Předvádění na obrazovce (4:3)</PresentationFormat>
  <Paragraphs>165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213</cp:revision>
  <dcterms:created xsi:type="dcterms:W3CDTF">2010-11-01T23:40:31Z</dcterms:created>
  <dcterms:modified xsi:type="dcterms:W3CDTF">2014-01-10T06:44:33Z</dcterms:modified>
</cp:coreProperties>
</file>