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9"/>
  </p:notesMasterIdLst>
  <p:sldIdLst>
    <p:sldId id="256" r:id="rId2"/>
    <p:sldId id="291" r:id="rId3"/>
    <p:sldId id="265" r:id="rId4"/>
    <p:sldId id="287" r:id="rId5"/>
    <p:sldId id="288" r:id="rId6"/>
    <p:sldId id="289" r:id="rId7"/>
    <p:sldId id="290" r:id="rId8"/>
    <p:sldId id="292" r:id="rId9"/>
    <p:sldId id="293" r:id="rId10"/>
    <p:sldId id="294" r:id="rId11"/>
    <p:sldId id="295" r:id="rId12"/>
    <p:sldId id="296" r:id="rId13"/>
    <p:sldId id="297" r:id="rId14"/>
    <p:sldId id="299" r:id="rId15"/>
    <p:sldId id="298" r:id="rId16"/>
    <p:sldId id="278" r:id="rId17"/>
    <p:sldId id="258" r:id="rId1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FFCC"/>
    <a:srgbClr val="000000"/>
    <a:srgbClr val="02283F"/>
    <a:srgbClr val="EA851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BC89EF96-8CEA-46FF-86C4-4CE0E7609802}" styleName="Světlý styl 3 – zvýraznění 1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616DA210-FB5B-4158-B5E0-FEB733F419BA}" styleName="Styl Světlá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15" d="100"/>
          <a:sy n="115" d="100"/>
        </p:scale>
        <p:origin x="-1428" y="-3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CC77FF6-BE34-4616-A6AC-04790C72BA55}" type="datetimeFigureOut">
              <a:rPr lang="cs-CZ" smtClean="0"/>
              <a:t>13. 1. 2014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A309221-53B4-4C78-8437-2D67F0AF5D8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244913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490689-CF09-4902-8DB1-BE59CDEB0BCF}" type="datetime1">
              <a:rPr lang="cs-CZ" smtClean="0"/>
              <a:t>13. 1. 2014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180756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8829C7-C893-4455-97F9-064253577D9E}" type="datetime1">
              <a:rPr lang="cs-CZ" smtClean="0"/>
              <a:t>13. 1. 2014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4725535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FF5AD-2834-4197-94AC-35D8D0D2F4AA}" type="datetime1">
              <a:rPr lang="cs-CZ" smtClean="0"/>
              <a:t>13. 1. 2014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4016719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C0DC7C-A254-4740-9452-EA9A265CF0B8}" type="datetime1">
              <a:rPr lang="cs-CZ" smtClean="0"/>
              <a:t>13. 1. 2014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035380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AF8617-25EB-4DB5-A6E8-C2EBB6309069}" type="datetime1">
              <a:rPr lang="cs-CZ" smtClean="0"/>
              <a:t>13. 1. 2014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3321601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C44E1F-623C-4116-98A7-9EC4EA9A9B43}" type="datetime1">
              <a:rPr lang="cs-CZ" smtClean="0"/>
              <a:t>13. 1. 2014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7062799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829E47-9658-4065-B1DD-A57D0062FA34}" type="datetime1">
              <a:rPr lang="cs-CZ" smtClean="0"/>
              <a:t>13. 1. 2014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8866865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234B09-2342-433A-9F0F-90F0843D41D5}" type="datetime1">
              <a:rPr lang="cs-CZ" smtClean="0"/>
              <a:t>13. 1. 2014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1395948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55F017-90D5-4FC0-81D9-1400499421AC}" type="datetime1">
              <a:rPr lang="cs-CZ" smtClean="0"/>
              <a:t>13. 1. 2014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370486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33A03-1903-45C3-AC89-579B912B978A}" type="datetime1">
              <a:rPr lang="cs-CZ" smtClean="0"/>
              <a:t>13. 1. 2014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3383991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08615-0C60-48DF-B65E-F29E35342FE3}" type="datetime1">
              <a:rPr lang="cs-CZ" smtClean="0"/>
              <a:t>13. 1. 2014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3098334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8BDAD6-5673-445B-A6CE-60BC8E952B1C}" type="datetime1">
              <a:rPr lang="cs-CZ" smtClean="0"/>
              <a:t>13. 1. 2014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766234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jpe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jpe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jpe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jpe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jpe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87070144"/>
              </p:ext>
            </p:extLst>
          </p:nvPr>
        </p:nvGraphicFramePr>
        <p:xfrm>
          <a:off x="750310" y="2060848"/>
          <a:ext cx="7926145" cy="3672000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093498"/>
                <a:gridCol w="5832647"/>
              </a:tblGrid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Projekt MŠMT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</a:rPr>
                        <a:t>EU peníze středním školám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Název projektu školy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</a:rPr>
                        <a:t>ICT do života školy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Registrační číslo projektu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solidFill>
                            <a:schemeClr val="tx1"/>
                          </a:solidFill>
                          <a:effectLst/>
                        </a:rPr>
                        <a:t>CZ.1.07/1.5.00/34.0771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Šablona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</a:rPr>
                        <a:t>III/2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Sada</a:t>
                      </a:r>
                      <a:endParaRPr lang="cs-CZ" sz="1200" b="1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08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Anotace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Druhy</a:t>
                      </a:r>
                      <a:r>
                        <a:rPr lang="cs-CZ" sz="1200" baseline="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 kódů a vysvětlení jejich principů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Klíčová slova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Přímý</a:t>
                      </a:r>
                      <a:r>
                        <a:rPr lang="cs-CZ" sz="12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, inverzní, dvojkový, </a:t>
                      </a:r>
                      <a:r>
                        <a:rPr lang="cs-CZ" sz="12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BCD,</a:t>
                      </a:r>
                      <a:r>
                        <a:rPr lang="cs-CZ" sz="1200" baseline="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 1 z 10, </a:t>
                      </a:r>
                      <a:r>
                        <a:rPr lang="cs-CZ" sz="1200" baseline="0" dirty="0" err="1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Grayův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1" kern="1200" dirty="0" smtClean="0">
                          <a:effectLst/>
                        </a:rPr>
                        <a:t>Předmět</a:t>
                      </a:r>
                      <a:endParaRPr lang="cs-CZ" sz="1200" b="1" dirty="0" smtClean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Elektronika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Autor, spoluautor  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Ing. Karel </a:t>
                      </a:r>
                      <a:r>
                        <a:rPr lang="cs-CZ" sz="1200" dirty="0" err="1" smtClean="0">
                          <a:effectLst/>
                        </a:rPr>
                        <a:t>Filas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Jazyk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Čeština</a:t>
                      </a: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učebního materiálu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Prezentace</a:t>
                      </a:r>
                      <a:endParaRPr lang="cs-CZ" sz="1200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Potřebné pomůcky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PC</a:t>
                      </a: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, </a:t>
                      </a: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dataprojektor</a:t>
                      </a:r>
                      <a:endParaRPr lang="cs-CZ" sz="1200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interaktivity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Výklad </a:t>
                      </a: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pomocí </a:t>
                      </a: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prezentace</a:t>
                      </a:r>
                      <a:endParaRPr lang="cs-CZ" sz="1200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Stupeň a typ vzdělávání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Střední škola</a:t>
                      </a: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Cílová skupina</a:t>
                      </a:r>
                      <a:endParaRPr lang="cs-CZ" sz="110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4. ročník, žáci 18 – 19 let, maturitní obor Mechanik seřizovač</a:t>
                      </a: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Speciální vzdělávací potřeby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Ne</a:t>
                      </a:r>
                      <a:endParaRPr lang="cs-CZ" sz="1200" kern="1200" dirty="0">
                        <a:solidFill>
                          <a:srgbClr val="000000"/>
                        </a:solidFill>
                        <a:effectLst/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Zdroje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Seznam viz poslední snímek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791580" y="960258"/>
            <a:ext cx="7560840" cy="523220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800" b="1" dirty="0" smtClean="0"/>
              <a:t>Kódy a kódování</a:t>
            </a:r>
            <a:endParaRPr lang="cs-CZ" sz="2800" b="1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787660" y="1452881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/>
              <a:t>VY_32_INOVACE_08_149</a:t>
            </a:r>
            <a:endParaRPr lang="cs-CZ" sz="2400" b="1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1" name="Zástupný symbol pro číslo snímku 14"/>
          <p:cNvSpPr>
            <a:spLocks noGrp="1"/>
          </p:cNvSpPr>
          <p:nvPr/>
        </p:nvSpPr>
        <p:spPr>
          <a:xfrm>
            <a:off x="7992480" y="6356448"/>
            <a:ext cx="900000" cy="2160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cs-CZ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85D957D-D829-4070-AC89-93F188FE283C}" type="slidenum">
              <a:rPr lang="cs-CZ" smtClean="0"/>
              <a:pPr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487562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" name="Přímá spojnice 8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0" y="612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Nadpis 1"/>
          <p:cNvSpPr>
            <a:spLocks noGrp="1"/>
          </p:cNvSpPr>
          <p:nvPr/>
        </p:nvSpPr>
        <p:spPr>
          <a:xfrm>
            <a:off x="3287566" y="165655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19" name="Obrázek 18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4298" y="72301"/>
            <a:ext cx="2710588" cy="792000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37311" y="6165376"/>
            <a:ext cx="3036813" cy="648000"/>
          </a:xfrm>
          <a:prstGeom prst="rect">
            <a:avLst/>
          </a:prstGeom>
        </p:spPr>
      </p:pic>
      <p:sp>
        <p:nvSpPr>
          <p:cNvPr id="8" name="TextovéPole 7"/>
          <p:cNvSpPr txBox="1"/>
          <p:nvPr/>
        </p:nvSpPr>
        <p:spPr>
          <a:xfrm>
            <a:off x="360000" y="1008000"/>
            <a:ext cx="8460000" cy="461665"/>
          </a:xfrm>
          <a:prstGeom prst="rect">
            <a:avLst/>
          </a:prstGeom>
          <a:blipFill>
            <a:blip r:embed="rId4"/>
            <a:tile tx="0" ty="0" sx="100000" sy="100000" flip="none" algn="tl"/>
          </a:blipFill>
          <a:scene3d>
            <a:camera prst="orthographicFront"/>
            <a:lightRig rig="threePt" dir="t"/>
          </a:scene3d>
          <a:sp3d>
            <a:bevelT/>
          </a:sp3d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/>
              <a:t>Kódy a kódování</a:t>
            </a:r>
            <a:endParaRPr lang="cs-CZ" sz="24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60000" y="1542605"/>
            <a:ext cx="8460000" cy="3693319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scene3d>
            <a:camera prst="orthographicFront"/>
            <a:lightRig rig="threePt" dir="t"/>
          </a:scene3d>
          <a:sp3d>
            <a:bevelT/>
          </a:sp3d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dirty="0" smtClean="0"/>
              <a:t>Kódy slouží </a:t>
            </a:r>
            <a:r>
              <a:rPr lang="cs-CZ" dirty="0"/>
              <a:t>k předávání informací mezi různými místy. K tomu se převádí desítková čísla na dvojková a opačně. Zařízení, která to uskutečňují, se nazývají kodéry a dekodéry (zpětný převod) nebo obecně převodníky.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dirty="0"/>
              <a:t>Předávání informací může být např. písemné. Písmena pak vystupují jako </a:t>
            </a:r>
            <a:r>
              <a:rPr lang="cs-CZ" b="1" i="1" dirty="0"/>
              <a:t>symboly</a:t>
            </a:r>
            <a:r>
              <a:rPr lang="cs-CZ" dirty="0"/>
              <a:t> použité pro předání </a:t>
            </a:r>
            <a:r>
              <a:rPr lang="cs-CZ" dirty="0" smtClean="0"/>
              <a:t>zprávy.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dirty="0" smtClean="0"/>
              <a:t>Tím </a:t>
            </a:r>
            <a:r>
              <a:rPr lang="cs-CZ" dirty="0"/>
              <a:t>je stanoven tzv. </a:t>
            </a:r>
            <a:r>
              <a:rPr lang="cs-CZ" b="1" i="1" dirty="0"/>
              <a:t>přiřazovací systém</a:t>
            </a:r>
            <a:r>
              <a:rPr lang="cs-CZ" dirty="0"/>
              <a:t>, neboli </a:t>
            </a:r>
            <a:r>
              <a:rPr lang="cs-CZ" b="1" i="1" dirty="0"/>
              <a:t>kód</a:t>
            </a:r>
            <a:r>
              <a:rPr lang="cs-CZ" b="1" dirty="0"/>
              <a:t>.</a:t>
            </a:r>
            <a:r>
              <a:rPr lang="cs-CZ" dirty="0"/>
              <a:t> </a:t>
            </a:r>
            <a:endParaRPr lang="cs-CZ" dirty="0" smtClean="0"/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dirty="0" smtClean="0"/>
              <a:t>Jeden z nejjednodušších kódů je prostá záměna písmen.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b="1" dirty="0"/>
              <a:t>Morseova abeceda</a:t>
            </a:r>
            <a:r>
              <a:rPr lang="cs-CZ" dirty="0"/>
              <a:t> </a:t>
            </a:r>
            <a:r>
              <a:rPr lang="cs-CZ" dirty="0" smtClean="0"/>
              <a:t>(Samuel Morse, malíř a sochař, 1844) je </a:t>
            </a:r>
            <a:r>
              <a:rPr lang="cs-CZ" dirty="0"/>
              <a:t>skupina symbolů, která je používána v telegrafii. Kóduje znaky latinské abecedy, číslice a speciální znaky do kombinací krátkých a dlouhých signálů. Ty je možné přenášet na dálku jednodušším způsobem, než všechny znaky </a:t>
            </a:r>
            <a:r>
              <a:rPr lang="cs-CZ" dirty="0" smtClean="0"/>
              <a:t>abecedy. </a:t>
            </a:r>
            <a:r>
              <a:rPr lang="cs-CZ" dirty="0"/>
              <a:t>K přenosu morseovky je možné použít </a:t>
            </a:r>
            <a:r>
              <a:rPr lang="cs-CZ" dirty="0" smtClean="0"/>
              <a:t>signál zvukový, </a:t>
            </a:r>
            <a:r>
              <a:rPr lang="cs-CZ" dirty="0"/>
              <a:t>elektrický </a:t>
            </a:r>
            <a:r>
              <a:rPr lang="cs-CZ" dirty="0" smtClean="0"/>
              <a:t>(</a:t>
            </a:r>
            <a:r>
              <a:rPr lang="cs-CZ" dirty="0"/>
              <a:t>telegraf), optický </a:t>
            </a:r>
            <a:r>
              <a:rPr lang="cs-CZ" dirty="0" smtClean="0"/>
              <a:t>(</a:t>
            </a:r>
            <a:r>
              <a:rPr lang="cs-CZ" dirty="0"/>
              <a:t>signalizace vlajkami, záznam na papír pomocí teček a čárek</a:t>
            </a:r>
            <a:r>
              <a:rPr lang="cs-CZ" dirty="0" smtClean="0"/>
              <a:t>).</a:t>
            </a:r>
            <a:endParaRPr lang="cs-CZ" dirty="0"/>
          </a:p>
        </p:txBody>
      </p:sp>
      <p:sp>
        <p:nvSpPr>
          <p:cNvPr id="11" name="Zástupný symbol pro číslo snímku 14"/>
          <p:cNvSpPr>
            <a:spLocks noGrp="1"/>
          </p:cNvSpPr>
          <p:nvPr/>
        </p:nvSpPr>
        <p:spPr>
          <a:xfrm>
            <a:off x="7992480" y="6356448"/>
            <a:ext cx="900000" cy="2160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cs-CZ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85D957D-D829-4070-AC89-93F188FE283C}" type="slidenum">
              <a:rPr lang="cs-CZ" smtClean="0"/>
              <a:pPr/>
              <a:t>2</a:t>
            </a:fld>
            <a:endParaRPr lang="cs-CZ" dirty="0"/>
          </a:p>
        </p:txBody>
      </p:sp>
      <p:sp>
        <p:nvSpPr>
          <p:cNvPr id="2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129275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10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" name="Přímá spojnice 8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0" y="612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Nadpis 1"/>
          <p:cNvSpPr>
            <a:spLocks noGrp="1"/>
          </p:cNvSpPr>
          <p:nvPr/>
        </p:nvSpPr>
        <p:spPr>
          <a:xfrm>
            <a:off x="3287566" y="165655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19" name="Obrázek 18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4298" y="72301"/>
            <a:ext cx="2710588" cy="792000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37311" y="6165376"/>
            <a:ext cx="3036813" cy="648000"/>
          </a:xfrm>
          <a:prstGeom prst="rect">
            <a:avLst/>
          </a:prstGeom>
        </p:spPr>
      </p:pic>
      <p:sp>
        <p:nvSpPr>
          <p:cNvPr id="8" name="TextovéPole 7"/>
          <p:cNvSpPr txBox="1"/>
          <p:nvPr/>
        </p:nvSpPr>
        <p:spPr>
          <a:xfrm>
            <a:off x="360000" y="1008000"/>
            <a:ext cx="8460000" cy="461665"/>
          </a:xfrm>
          <a:prstGeom prst="rect">
            <a:avLst/>
          </a:prstGeom>
          <a:blipFill>
            <a:blip r:embed="rId4"/>
            <a:tile tx="0" ty="0" sx="100000" sy="100000" flip="none" algn="tl"/>
          </a:blipFill>
          <a:scene3d>
            <a:camera prst="orthographicFront"/>
            <a:lightRig rig="threePt" dir="t"/>
          </a:scene3d>
          <a:sp3d>
            <a:bevelT/>
          </a:sp3d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/>
              <a:t>Druhy kódů</a:t>
            </a:r>
            <a:endParaRPr lang="cs-CZ" sz="24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60000" y="1542605"/>
            <a:ext cx="8460000" cy="2031325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scene3d>
            <a:camera prst="orthographicFront"/>
            <a:lightRig rig="threePt" dir="t"/>
          </a:scene3d>
          <a:sp3d>
            <a:bevelT/>
          </a:sp3d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dirty="0" smtClean="0"/>
              <a:t>Inverzní (jedničkový doplněk) , použití pro převod odečítání na sčítání.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dirty="0" smtClean="0"/>
              <a:t>Doplňkový </a:t>
            </a:r>
            <a:r>
              <a:rPr lang="cs-CZ" dirty="0"/>
              <a:t>(dvojkový doplněk) , použití pro převod odečítání na sčítání.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dirty="0" smtClean="0"/>
              <a:t>Dvojkový kód, přímý převod do dvojkové soustavy.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dirty="0"/>
              <a:t>Kód ASCII (</a:t>
            </a:r>
            <a:r>
              <a:rPr lang="cs-CZ" b="1" dirty="0" err="1"/>
              <a:t>A</a:t>
            </a:r>
            <a:r>
              <a:rPr lang="cs-CZ" dirty="0" err="1"/>
              <a:t>merican</a:t>
            </a:r>
            <a:r>
              <a:rPr lang="cs-CZ" dirty="0"/>
              <a:t> </a:t>
            </a:r>
            <a:r>
              <a:rPr lang="cs-CZ" b="1" dirty="0"/>
              <a:t>S</a:t>
            </a:r>
            <a:r>
              <a:rPr lang="cs-CZ" dirty="0"/>
              <a:t>tandard </a:t>
            </a:r>
            <a:r>
              <a:rPr lang="cs-CZ" b="1" dirty="0" err="1"/>
              <a:t>C</a:t>
            </a:r>
            <a:r>
              <a:rPr lang="cs-CZ" dirty="0" err="1"/>
              <a:t>ode</a:t>
            </a:r>
            <a:r>
              <a:rPr lang="cs-CZ" dirty="0"/>
              <a:t> </a:t>
            </a:r>
            <a:r>
              <a:rPr lang="cs-CZ" dirty="0" err="1"/>
              <a:t>fof</a:t>
            </a:r>
            <a:r>
              <a:rPr lang="cs-CZ" dirty="0"/>
              <a:t> </a:t>
            </a:r>
            <a:r>
              <a:rPr lang="cs-CZ" b="1" dirty="0" err="1"/>
              <a:t>I</a:t>
            </a:r>
            <a:r>
              <a:rPr lang="cs-CZ" dirty="0" err="1"/>
              <a:t>nformation</a:t>
            </a:r>
            <a:r>
              <a:rPr lang="cs-CZ" dirty="0"/>
              <a:t> </a:t>
            </a:r>
            <a:r>
              <a:rPr lang="cs-CZ" b="1" dirty="0" err="1"/>
              <a:t>I</a:t>
            </a:r>
            <a:r>
              <a:rPr lang="cs-CZ" dirty="0" err="1"/>
              <a:t>nterchange</a:t>
            </a:r>
            <a:r>
              <a:rPr lang="cs-CZ" dirty="0"/>
              <a:t>), informatika.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dirty="0" smtClean="0"/>
              <a:t>BCD </a:t>
            </a:r>
            <a:r>
              <a:rPr lang="cs-CZ" dirty="0" smtClean="0"/>
              <a:t>(</a:t>
            </a:r>
            <a:r>
              <a:rPr lang="cs-CZ" b="1" dirty="0" smtClean="0"/>
              <a:t>B</a:t>
            </a:r>
            <a:r>
              <a:rPr lang="cs-CZ" dirty="0" smtClean="0"/>
              <a:t>inary </a:t>
            </a:r>
            <a:r>
              <a:rPr lang="cs-CZ" b="1" dirty="0" err="1" smtClean="0"/>
              <a:t>C</a:t>
            </a:r>
            <a:r>
              <a:rPr lang="cs-CZ" dirty="0" err="1" smtClean="0"/>
              <a:t>ode</a:t>
            </a:r>
            <a:r>
              <a:rPr lang="cs-CZ" dirty="0" smtClean="0"/>
              <a:t> </a:t>
            </a:r>
            <a:r>
              <a:rPr lang="cs-CZ" b="1" dirty="0" err="1" smtClean="0"/>
              <a:t>D</a:t>
            </a:r>
            <a:r>
              <a:rPr lang="cs-CZ" dirty="0" err="1" smtClean="0"/>
              <a:t>ecimal</a:t>
            </a:r>
            <a:r>
              <a:rPr lang="cs-CZ" dirty="0" smtClean="0"/>
              <a:t>) kód</a:t>
            </a:r>
            <a:r>
              <a:rPr lang="cs-CZ" dirty="0" smtClean="0"/>
              <a:t>.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dirty="0" smtClean="0"/>
              <a:t>Kód 1 z 10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dirty="0" err="1" smtClean="0"/>
              <a:t>Grayův</a:t>
            </a:r>
            <a:r>
              <a:rPr lang="cs-CZ" dirty="0" smtClean="0"/>
              <a:t> kód</a:t>
            </a:r>
            <a:endParaRPr lang="cs-CZ" dirty="0" smtClean="0"/>
          </a:p>
        </p:txBody>
      </p:sp>
      <p:sp>
        <p:nvSpPr>
          <p:cNvPr id="11" name="Zástupný symbol pro číslo snímku 14"/>
          <p:cNvSpPr>
            <a:spLocks noGrp="1"/>
          </p:cNvSpPr>
          <p:nvPr/>
        </p:nvSpPr>
        <p:spPr>
          <a:xfrm>
            <a:off x="7992480" y="6356448"/>
            <a:ext cx="900000" cy="2160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cs-CZ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85D957D-D829-4070-AC89-93F188FE283C}" type="slidenum">
              <a:rPr lang="cs-CZ" smtClean="0"/>
              <a:pPr/>
              <a:t>3</a:t>
            </a:fld>
            <a:endParaRPr lang="cs-CZ" dirty="0"/>
          </a:p>
        </p:txBody>
      </p:sp>
      <p:sp>
        <p:nvSpPr>
          <p:cNvPr id="2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547359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10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" name="Přímá spojnice 8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0" y="612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Nadpis 1"/>
          <p:cNvSpPr>
            <a:spLocks noGrp="1"/>
          </p:cNvSpPr>
          <p:nvPr/>
        </p:nvSpPr>
        <p:spPr>
          <a:xfrm>
            <a:off x="3287566" y="165655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19" name="Obrázek 18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4298" y="72301"/>
            <a:ext cx="2710588" cy="792000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37311" y="6165376"/>
            <a:ext cx="3036813" cy="648000"/>
          </a:xfrm>
          <a:prstGeom prst="rect">
            <a:avLst/>
          </a:prstGeom>
        </p:spPr>
      </p:pic>
      <p:sp>
        <p:nvSpPr>
          <p:cNvPr id="8" name="TextovéPole 7"/>
          <p:cNvSpPr txBox="1"/>
          <p:nvPr/>
        </p:nvSpPr>
        <p:spPr>
          <a:xfrm>
            <a:off x="360000" y="1008000"/>
            <a:ext cx="8460000" cy="461665"/>
          </a:xfrm>
          <a:prstGeom prst="rect">
            <a:avLst/>
          </a:prstGeom>
          <a:blipFill>
            <a:blip r:embed="rId4"/>
            <a:tile tx="0" ty="0" sx="100000" sy="100000" flip="none" algn="tl"/>
          </a:blipFill>
          <a:scene3d>
            <a:camera prst="orthographicFront"/>
            <a:lightRig rig="threePt" dir="t"/>
          </a:scene3d>
          <a:sp3d>
            <a:bevelT/>
          </a:sp3d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/>
              <a:t>Inverzní kód (jedničkový doplněk)</a:t>
            </a:r>
            <a:endParaRPr lang="cs-CZ" sz="24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60000" y="1569566"/>
            <a:ext cx="8460000" cy="2462213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scene3d>
            <a:camera prst="orthographicFront"/>
            <a:lightRig rig="threePt" dir="t"/>
          </a:scene3d>
          <a:sp3d>
            <a:bevelT/>
          </a:sp3d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dirty="0"/>
              <a:t>Do znaménkového bitu napíšeme 1 a v čísle zaměníme 0 a </a:t>
            </a:r>
            <a:r>
              <a:rPr lang="cs-CZ" dirty="0" smtClean="0"/>
              <a:t>1.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dirty="0" smtClean="0"/>
              <a:t>Inverzní kód se také nazývá jedničkový doplněk.</a:t>
            </a:r>
          </a:p>
          <a:p>
            <a:pPr>
              <a:spcBef>
                <a:spcPts val="600"/>
              </a:spcBef>
            </a:pPr>
            <a:endParaRPr lang="cs-CZ" dirty="0" smtClean="0"/>
          </a:p>
          <a:p>
            <a:pPr>
              <a:spcBef>
                <a:spcPts val="600"/>
              </a:spcBef>
            </a:pPr>
            <a:r>
              <a:rPr lang="cs-CZ" dirty="0" smtClean="0"/>
              <a:t>Příklad</a:t>
            </a:r>
            <a:r>
              <a:rPr lang="cs-CZ" dirty="0"/>
              <a:t>: vyjádřete číslo -21</a:t>
            </a:r>
            <a:r>
              <a:rPr lang="cs-CZ" baseline="-25000" dirty="0"/>
              <a:t>10</a:t>
            </a:r>
            <a:r>
              <a:rPr lang="cs-CZ" dirty="0"/>
              <a:t> ve dvojkové soustavě pomocí inverzního kódu.</a:t>
            </a:r>
          </a:p>
          <a:p>
            <a:r>
              <a:rPr lang="cs-CZ" dirty="0" smtClean="0"/>
              <a:t>V minulém příkladu: </a:t>
            </a:r>
            <a:r>
              <a:rPr lang="cs-CZ" dirty="0"/>
              <a:t>21</a:t>
            </a:r>
            <a:r>
              <a:rPr lang="cs-CZ" baseline="-25000" dirty="0"/>
              <a:t>10</a:t>
            </a:r>
            <a:r>
              <a:rPr lang="cs-CZ" dirty="0"/>
              <a:t> = </a:t>
            </a:r>
            <a:r>
              <a:rPr lang="cs-CZ" dirty="0" smtClean="0"/>
              <a:t>10101</a:t>
            </a:r>
            <a:r>
              <a:rPr lang="cs-CZ" baseline="-25000" dirty="0" smtClean="0"/>
              <a:t>2</a:t>
            </a:r>
            <a:r>
              <a:rPr lang="cs-CZ" dirty="0" smtClean="0"/>
              <a:t>, se znaménkovým bitem:	0</a:t>
            </a:r>
            <a:r>
              <a:rPr lang="en-US" dirty="0" smtClean="0">
                <a:solidFill>
                  <a:srgbClr val="FF0000"/>
                </a:solidFill>
              </a:rPr>
              <a:t>|</a:t>
            </a:r>
            <a:r>
              <a:rPr lang="cs-CZ" dirty="0" smtClean="0"/>
              <a:t>10101</a:t>
            </a:r>
            <a:r>
              <a:rPr lang="cs-CZ" baseline="-25000" dirty="0" smtClean="0"/>
              <a:t>2</a:t>
            </a:r>
            <a:r>
              <a:rPr lang="cs-CZ" dirty="0" smtClean="0"/>
              <a:t> </a:t>
            </a:r>
            <a:endParaRPr lang="cs-CZ" dirty="0"/>
          </a:p>
          <a:p>
            <a:r>
              <a:rPr lang="cs-CZ" dirty="0"/>
              <a:t>Do znaménkového bitu napíšeme 1 a v čísle zaměníme 0 a </a:t>
            </a:r>
            <a:r>
              <a:rPr lang="cs-CZ" dirty="0" smtClean="0"/>
              <a:t>1:	1</a:t>
            </a:r>
            <a:r>
              <a:rPr lang="en-US" dirty="0" smtClean="0">
                <a:solidFill>
                  <a:srgbClr val="FF0000"/>
                </a:solidFill>
              </a:rPr>
              <a:t>|</a:t>
            </a:r>
            <a:r>
              <a:rPr lang="cs-CZ" dirty="0" smtClean="0"/>
              <a:t>01010</a:t>
            </a:r>
            <a:r>
              <a:rPr lang="cs-CZ" baseline="-25000" dirty="0" smtClean="0"/>
              <a:t>2</a:t>
            </a:r>
            <a:r>
              <a:rPr lang="cs-CZ" dirty="0" smtClean="0"/>
              <a:t> </a:t>
            </a:r>
          </a:p>
          <a:p>
            <a:endParaRPr lang="cs-CZ" dirty="0"/>
          </a:p>
          <a:p>
            <a:r>
              <a:rPr lang="cs-CZ" dirty="0" smtClean="0"/>
              <a:t>Jedničkový doplněk je </a:t>
            </a:r>
            <a:r>
              <a:rPr lang="cs-CZ" dirty="0"/>
              <a:t>01010</a:t>
            </a:r>
            <a:r>
              <a:rPr lang="cs-CZ" baseline="-25000" dirty="0"/>
              <a:t>2</a:t>
            </a:r>
            <a:r>
              <a:rPr lang="cs-CZ" dirty="0"/>
              <a:t> </a:t>
            </a:r>
          </a:p>
        </p:txBody>
      </p:sp>
      <p:sp>
        <p:nvSpPr>
          <p:cNvPr id="11" name="Zástupný symbol pro číslo snímku 14"/>
          <p:cNvSpPr>
            <a:spLocks noGrp="1"/>
          </p:cNvSpPr>
          <p:nvPr/>
        </p:nvSpPr>
        <p:spPr>
          <a:xfrm>
            <a:off x="7992480" y="6356448"/>
            <a:ext cx="900000" cy="2160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cs-CZ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85D957D-D829-4070-AC89-93F188FE283C}" type="slidenum">
              <a:rPr lang="cs-CZ" smtClean="0"/>
              <a:pPr/>
              <a:t>4</a:t>
            </a:fld>
            <a:endParaRPr lang="cs-CZ" dirty="0"/>
          </a:p>
        </p:txBody>
      </p:sp>
      <p:sp>
        <p:nvSpPr>
          <p:cNvPr id="2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564587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10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" name="Přímá spojnice 8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0" y="612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Nadpis 1"/>
          <p:cNvSpPr>
            <a:spLocks noGrp="1"/>
          </p:cNvSpPr>
          <p:nvPr/>
        </p:nvSpPr>
        <p:spPr>
          <a:xfrm>
            <a:off x="3287566" y="165655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19" name="Obrázek 18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4298" y="72301"/>
            <a:ext cx="2710588" cy="792000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37311" y="6165376"/>
            <a:ext cx="3036813" cy="648000"/>
          </a:xfrm>
          <a:prstGeom prst="rect">
            <a:avLst/>
          </a:prstGeom>
        </p:spPr>
      </p:pic>
      <p:sp>
        <p:nvSpPr>
          <p:cNvPr id="8" name="TextovéPole 7"/>
          <p:cNvSpPr txBox="1"/>
          <p:nvPr/>
        </p:nvSpPr>
        <p:spPr>
          <a:xfrm>
            <a:off x="360000" y="1008000"/>
            <a:ext cx="8460000" cy="461665"/>
          </a:xfrm>
          <a:prstGeom prst="rect">
            <a:avLst/>
          </a:prstGeom>
          <a:blipFill>
            <a:blip r:embed="rId4"/>
            <a:tile tx="0" ty="0" sx="100000" sy="100000" flip="none" algn="tl"/>
          </a:blipFill>
          <a:scene3d>
            <a:camera prst="orthographicFront"/>
            <a:lightRig rig="threePt" dir="t"/>
          </a:scene3d>
          <a:sp3d>
            <a:bevelT/>
          </a:sp3d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/>
              <a:t>Převod odečítání na sčítání pomocí inverzního kódu</a:t>
            </a:r>
            <a:endParaRPr lang="cs-CZ" sz="24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60000" y="1556792"/>
            <a:ext cx="8460000" cy="4524315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scene3d>
            <a:camera prst="orthographicFront"/>
            <a:lightRig rig="threePt" dir="t"/>
          </a:scene3d>
          <a:sp3d>
            <a:bevelT/>
          </a:sp3d>
        </p:spPr>
        <p:txBody>
          <a:bodyPr wrap="square" rtlCol="0">
            <a:spAutoFit/>
          </a:bodyPr>
          <a:lstStyle/>
          <a:p>
            <a:r>
              <a:rPr lang="cs-CZ" dirty="0" smtClean="0"/>
              <a:t>Pomocí inverzního kódu lze změnit odečítání na sčítání podle a + b = a + (-b).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dirty="0" smtClean="0"/>
              <a:t>Přičítáme záporné číslo vyjádřené jedničkovým doplňkem.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dirty="0" smtClean="0"/>
              <a:t>Nastane-li </a:t>
            </a:r>
            <a:r>
              <a:rPr lang="cs-CZ" dirty="0"/>
              <a:t>přenos do znaménkového bitu, přičteme 1 k nejnižšímu řádu čísla. Vzniklý přenos se nazývá kruhový</a:t>
            </a:r>
            <a:r>
              <a:rPr lang="cs-CZ" dirty="0" smtClean="0"/>
              <a:t>.</a:t>
            </a:r>
          </a:p>
          <a:p>
            <a:r>
              <a:rPr lang="cs-CZ" dirty="0" smtClean="0"/>
              <a:t>Příklad</a:t>
            </a:r>
            <a:r>
              <a:rPr lang="cs-CZ" dirty="0"/>
              <a:t>: vypočtěte 26 – 21 v N</a:t>
            </a:r>
            <a:r>
              <a:rPr lang="cs-CZ" baseline="-25000" dirty="0"/>
              <a:t>2</a:t>
            </a:r>
            <a:r>
              <a:rPr lang="cs-CZ" dirty="0"/>
              <a:t> pomocí inverzního kódu</a:t>
            </a:r>
          </a:p>
          <a:p>
            <a:r>
              <a:rPr lang="cs-CZ" dirty="0" smtClean="0"/>
              <a:t>Čísla </a:t>
            </a:r>
            <a:r>
              <a:rPr lang="cs-CZ" dirty="0"/>
              <a:t>26</a:t>
            </a:r>
            <a:r>
              <a:rPr lang="cs-CZ" baseline="-25000" dirty="0"/>
              <a:t>10 </a:t>
            </a:r>
            <a:r>
              <a:rPr lang="cs-CZ" dirty="0" smtClean="0"/>
              <a:t>a 21</a:t>
            </a:r>
            <a:r>
              <a:rPr lang="cs-CZ" baseline="-25000" dirty="0" smtClean="0"/>
              <a:t>10 </a:t>
            </a:r>
            <a:r>
              <a:rPr lang="cs-CZ" dirty="0" smtClean="0"/>
              <a:t>vyjádříme ve dvojkové soustavě:</a:t>
            </a:r>
          </a:p>
          <a:p>
            <a:r>
              <a:rPr lang="cs-CZ" dirty="0" smtClean="0"/>
              <a:t>		26</a:t>
            </a:r>
            <a:r>
              <a:rPr lang="cs-CZ" baseline="-25000" dirty="0" smtClean="0"/>
              <a:t>10 </a:t>
            </a:r>
            <a:r>
              <a:rPr lang="cs-CZ" dirty="0"/>
              <a:t>=  0</a:t>
            </a:r>
            <a:r>
              <a:rPr lang="en-US" dirty="0" smtClean="0">
                <a:solidFill>
                  <a:srgbClr val="FF0000"/>
                </a:solidFill>
              </a:rPr>
              <a:t>|</a:t>
            </a:r>
            <a:r>
              <a:rPr lang="cs-CZ" dirty="0" smtClean="0"/>
              <a:t>11010</a:t>
            </a:r>
            <a:r>
              <a:rPr lang="cs-CZ" baseline="-25000" dirty="0" smtClean="0"/>
              <a:t>2</a:t>
            </a:r>
          </a:p>
          <a:p>
            <a:r>
              <a:rPr lang="cs-CZ" baseline="-25000" dirty="0"/>
              <a:t>	</a:t>
            </a:r>
            <a:r>
              <a:rPr lang="cs-CZ" baseline="-25000" dirty="0" smtClean="0"/>
              <a:t>	</a:t>
            </a:r>
            <a:r>
              <a:rPr lang="cs-CZ" dirty="0" smtClean="0"/>
              <a:t>21</a:t>
            </a:r>
            <a:r>
              <a:rPr lang="cs-CZ" baseline="-25000" dirty="0" smtClean="0"/>
              <a:t>10</a:t>
            </a:r>
            <a:r>
              <a:rPr lang="cs-CZ" dirty="0"/>
              <a:t> =  0</a:t>
            </a:r>
            <a:r>
              <a:rPr lang="en-US" dirty="0" smtClean="0">
                <a:solidFill>
                  <a:srgbClr val="FF0000"/>
                </a:solidFill>
              </a:rPr>
              <a:t>|</a:t>
            </a:r>
            <a:r>
              <a:rPr lang="cs-CZ" dirty="0" smtClean="0"/>
              <a:t>10101</a:t>
            </a:r>
            <a:r>
              <a:rPr lang="cs-CZ" baseline="-25000" dirty="0" smtClean="0"/>
              <a:t>2</a:t>
            </a:r>
          </a:p>
          <a:p>
            <a:r>
              <a:rPr lang="cs-CZ" dirty="0" smtClean="0"/>
              <a:t>Doplněk (z minulého příkladu) je 01010, přičteme ho k prvnímu sčítanci.</a:t>
            </a:r>
          </a:p>
          <a:p>
            <a:endParaRPr lang="cs-CZ" dirty="0" smtClean="0"/>
          </a:p>
          <a:p>
            <a:r>
              <a:rPr lang="cs-CZ" dirty="0"/>
              <a:t> 		</a:t>
            </a:r>
            <a:r>
              <a:rPr lang="cs-CZ" dirty="0" smtClean="0"/>
              <a:t>  </a:t>
            </a:r>
            <a:r>
              <a:rPr lang="cs-CZ" dirty="0" smtClean="0">
                <a:solidFill>
                  <a:srgbClr val="FF0000"/>
                </a:solidFill>
              </a:rPr>
              <a:t>1</a:t>
            </a:r>
            <a:r>
              <a:rPr lang="cs-CZ" dirty="0">
                <a:solidFill>
                  <a:srgbClr val="FF0000"/>
                </a:solidFill>
              </a:rPr>
              <a:t>  </a:t>
            </a:r>
            <a:r>
              <a:rPr lang="cs-CZ" dirty="0" smtClean="0">
                <a:solidFill>
                  <a:srgbClr val="FF0000"/>
                </a:solidFill>
              </a:rPr>
              <a:t>1  1		přenosy do vyšších řádů a do znaménkového bitu</a:t>
            </a:r>
            <a:endParaRPr lang="cs-CZ" dirty="0">
              <a:solidFill>
                <a:srgbClr val="FF0000"/>
              </a:solidFill>
            </a:endParaRPr>
          </a:p>
          <a:p>
            <a:r>
              <a:rPr lang="cs-CZ" dirty="0"/>
              <a:t>		</a:t>
            </a:r>
            <a:r>
              <a:rPr lang="cs-CZ" dirty="0" smtClean="0"/>
              <a:t>  0</a:t>
            </a:r>
            <a:r>
              <a:rPr lang="en-US" dirty="0" smtClean="0">
                <a:solidFill>
                  <a:srgbClr val="FF0000"/>
                </a:solidFill>
              </a:rPr>
              <a:t>|</a:t>
            </a:r>
            <a:r>
              <a:rPr lang="cs-CZ" dirty="0" smtClean="0"/>
              <a:t>11010</a:t>
            </a:r>
            <a:endParaRPr lang="cs-CZ" dirty="0"/>
          </a:p>
          <a:p>
            <a:r>
              <a:rPr lang="cs-CZ" dirty="0"/>
              <a:t>		</a:t>
            </a:r>
            <a:r>
              <a:rPr lang="cs-CZ" dirty="0" smtClean="0"/>
              <a:t>  </a:t>
            </a:r>
            <a:r>
              <a:rPr lang="cs-CZ" u="sng" dirty="0" smtClean="0"/>
              <a:t>0</a:t>
            </a:r>
            <a:r>
              <a:rPr lang="en-US" u="sng" dirty="0" smtClean="0">
                <a:solidFill>
                  <a:srgbClr val="FF0000"/>
                </a:solidFill>
              </a:rPr>
              <a:t>|</a:t>
            </a:r>
            <a:r>
              <a:rPr lang="cs-CZ" u="sng" dirty="0" smtClean="0"/>
              <a:t>01010</a:t>
            </a:r>
            <a:endParaRPr lang="cs-CZ" dirty="0"/>
          </a:p>
          <a:p>
            <a:r>
              <a:rPr lang="cs-CZ" dirty="0"/>
              <a:t>		</a:t>
            </a:r>
            <a:r>
              <a:rPr lang="cs-CZ" dirty="0" smtClean="0"/>
              <a:t>      00100</a:t>
            </a:r>
            <a:endParaRPr lang="cs-CZ" dirty="0"/>
          </a:p>
          <a:p>
            <a:r>
              <a:rPr lang="cs-CZ" dirty="0" smtClean="0"/>
              <a:t>		</a:t>
            </a:r>
            <a:r>
              <a:rPr lang="cs-CZ" u="sng" dirty="0" smtClean="0"/>
              <a:t>               </a:t>
            </a:r>
            <a:r>
              <a:rPr lang="cs-CZ" u="sng" dirty="0" smtClean="0">
                <a:solidFill>
                  <a:srgbClr val="FF0000"/>
                </a:solidFill>
              </a:rPr>
              <a:t>1</a:t>
            </a:r>
            <a:r>
              <a:rPr lang="cs-CZ" dirty="0"/>
              <a:t>	</a:t>
            </a:r>
            <a:r>
              <a:rPr lang="cs-CZ" dirty="0" smtClean="0"/>
              <a:t>	</a:t>
            </a:r>
            <a:r>
              <a:rPr lang="cs-CZ" dirty="0" smtClean="0">
                <a:solidFill>
                  <a:srgbClr val="FF0000"/>
                </a:solidFill>
              </a:rPr>
              <a:t>přenos </a:t>
            </a:r>
            <a:r>
              <a:rPr lang="cs-CZ" dirty="0">
                <a:solidFill>
                  <a:srgbClr val="FF0000"/>
                </a:solidFill>
              </a:rPr>
              <a:t>do znaménkového bitu se přičte</a:t>
            </a:r>
          </a:p>
          <a:p>
            <a:r>
              <a:rPr lang="cs-CZ" dirty="0"/>
              <a:t>	 výsledek 	</a:t>
            </a:r>
            <a:r>
              <a:rPr lang="cs-CZ" dirty="0" smtClean="0"/>
              <a:t>    000101		v desítkové soustavě 26</a:t>
            </a:r>
            <a:r>
              <a:rPr lang="cs-CZ" baseline="-25000" dirty="0"/>
              <a:t>10</a:t>
            </a:r>
            <a:r>
              <a:rPr lang="cs-CZ" dirty="0" smtClean="0"/>
              <a:t> – 21</a:t>
            </a:r>
            <a:r>
              <a:rPr lang="cs-CZ" baseline="-25000" dirty="0"/>
              <a:t>10</a:t>
            </a:r>
            <a:r>
              <a:rPr lang="cs-CZ" dirty="0" smtClean="0"/>
              <a:t> = 5</a:t>
            </a:r>
            <a:r>
              <a:rPr lang="cs-CZ" baseline="-25000" dirty="0" smtClean="0"/>
              <a:t>10</a:t>
            </a:r>
            <a:endParaRPr lang="cs-CZ" dirty="0"/>
          </a:p>
        </p:txBody>
      </p:sp>
      <p:sp>
        <p:nvSpPr>
          <p:cNvPr id="11" name="Zástupný symbol pro číslo snímku 14"/>
          <p:cNvSpPr>
            <a:spLocks noGrp="1"/>
          </p:cNvSpPr>
          <p:nvPr/>
        </p:nvSpPr>
        <p:spPr>
          <a:xfrm>
            <a:off x="7992480" y="6356448"/>
            <a:ext cx="900000" cy="2160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cs-CZ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85D957D-D829-4070-AC89-93F188FE283C}" type="slidenum">
              <a:rPr lang="cs-CZ" smtClean="0"/>
              <a:pPr/>
              <a:t>5</a:t>
            </a:fld>
            <a:endParaRPr lang="cs-CZ" dirty="0"/>
          </a:p>
        </p:txBody>
      </p:sp>
      <p:sp>
        <p:nvSpPr>
          <p:cNvPr id="2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grpSp>
        <p:nvGrpSpPr>
          <p:cNvPr id="3" name="Skupina 2"/>
          <p:cNvGrpSpPr/>
          <p:nvPr/>
        </p:nvGrpSpPr>
        <p:grpSpPr>
          <a:xfrm>
            <a:off x="2085216" y="4498656"/>
            <a:ext cx="972000" cy="1088912"/>
            <a:chOff x="2076424" y="4310680"/>
            <a:chExt cx="972000" cy="1088912"/>
          </a:xfrm>
        </p:grpSpPr>
        <p:cxnSp>
          <p:nvCxnSpPr>
            <p:cNvPr id="4" name="Pravoúhlá spojnice 3"/>
            <p:cNvCxnSpPr/>
            <p:nvPr/>
          </p:nvCxnSpPr>
          <p:spPr>
            <a:xfrm rot="5400000">
              <a:off x="1680456" y="4706680"/>
              <a:ext cx="1080000" cy="288000"/>
            </a:xfrm>
            <a:prstGeom prst="bentConnector3">
              <a:avLst>
                <a:gd name="adj1" fmla="val 220"/>
              </a:avLst>
            </a:prstGeom>
            <a:ln w="1270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" name="Přímá spojnice se šipkou 6"/>
            <p:cNvCxnSpPr/>
            <p:nvPr/>
          </p:nvCxnSpPr>
          <p:spPr>
            <a:xfrm>
              <a:off x="2076424" y="5399592"/>
              <a:ext cx="972000" cy="0"/>
            </a:xfrm>
            <a:prstGeom prst="straightConnector1">
              <a:avLst/>
            </a:prstGeom>
            <a:ln w="12700">
              <a:solidFill>
                <a:srgbClr val="FF0000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42482481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10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" name="Přímá spojnice 8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0" y="612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Nadpis 1"/>
          <p:cNvSpPr>
            <a:spLocks noGrp="1"/>
          </p:cNvSpPr>
          <p:nvPr/>
        </p:nvSpPr>
        <p:spPr>
          <a:xfrm>
            <a:off x="3287566" y="165655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19" name="Obrázek 18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4298" y="72301"/>
            <a:ext cx="2710588" cy="792000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37311" y="6165376"/>
            <a:ext cx="3036813" cy="648000"/>
          </a:xfrm>
          <a:prstGeom prst="rect">
            <a:avLst/>
          </a:prstGeom>
        </p:spPr>
      </p:pic>
      <p:sp>
        <p:nvSpPr>
          <p:cNvPr id="8" name="TextovéPole 7"/>
          <p:cNvSpPr txBox="1"/>
          <p:nvPr/>
        </p:nvSpPr>
        <p:spPr>
          <a:xfrm>
            <a:off x="360000" y="1008000"/>
            <a:ext cx="8460000" cy="461665"/>
          </a:xfrm>
          <a:prstGeom prst="rect">
            <a:avLst/>
          </a:prstGeom>
          <a:blipFill>
            <a:blip r:embed="rId4"/>
            <a:tile tx="0" ty="0" sx="100000" sy="100000" flip="none" algn="tl"/>
          </a:blipFill>
          <a:scene3d>
            <a:camera prst="orthographicFront"/>
            <a:lightRig rig="threePt" dir="t"/>
          </a:scene3d>
          <a:sp3d>
            <a:bevelT/>
          </a:sp3d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/>
              <a:t>Doplňkový kód (dvojkový doplněk)</a:t>
            </a:r>
            <a:endParaRPr lang="cs-CZ" sz="24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60000" y="1569566"/>
            <a:ext cx="8460000" cy="3139321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scene3d>
            <a:camera prst="orthographicFront"/>
            <a:lightRig rig="threePt" dir="t"/>
          </a:scene3d>
          <a:sp3d>
            <a:bevelT/>
          </a:sp3d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dirty="0"/>
              <a:t>Do znaménkového bitu napíšeme 1 a v čísle zaměníme 0 a </a:t>
            </a:r>
            <a:r>
              <a:rPr lang="cs-CZ" dirty="0" smtClean="0"/>
              <a:t>1.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dirty="0" smtClean="0"/>
              <a:t>Přičteme 1.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dirty="0" smtClean="0"/>
              <a:t>Číslo v doplňkovém kód se nazývá dvojkový doplněk.</a:t>
            </a:r>
          </a:p>
          <a:p>
            <a:endParaRPr lang="cs-CZ" dirty="0" smtClean="0"/>
          </a:p>
          <a:p>
            <a:r>
              <a:rPr lang="cs-CZ" dirty="0" smtClean="0"/>
              <a:t>Příklad</a:t>
            </a:r>
            <a:r>
              <a:rPr lang="cs-CZ" dirty="0"/>
              <a:t>: vyjádřete číslo -21</a:t>
            </a:r>
            <a:r>
              <a:rPr lang="cs-CZ" baseline="-25000" dirty="0"/>
              <a:t>10</a:t>
            </a:r>
            <a:r>
              <a:rPr lang="cs-CZ" dirty="0"/>
              <a:t> ve dvojkové soustavě pomocí </a:t>
            </a:r>
            <a:r>
              <a:rPr lang="cs-CZ" dirty="0" smtClean="0"/>
              <a:t>doplňkového </a:t>
            </a:r>
            <a:r>
              <a:rPr lang="cs-CZ" dirty="0"/>
              <a:t>kódu.</a:t>
            </a:r>
          </a:p>
          <a:p>
            <a:endParaRPr lang="cs-CZ" dirty="0" smtClean="0"/>
          </a:p>
          <a:p>
            <a:r>
              <a:rPr lang="cs-CZ" dirty="0" smtClean="0"/>
              <a:t>V minulém příkladu: </a:t>
            </a:r>
            <a:r>
              <a:rPr lang="cs-CZ" dirty="0"/>
              <a:t>21</a:t>
            </a:r>
            <a:r>
              <a:rPr lang="cs-CZ" baseline="-25000" dirty="0"/>
              <a:t>10</a:t>
            </a:r>
            <a:r>
              <a:rPr lang="cs-CZ" dirty="0"/>
              <a:t> = </a:t>
            </a:r>
            <a:r>
              <a:rPr lang="cs-CZ" dirty="0" smtClean="0"/>
              <a:t>10101</a:t>
            </a:r>
            <a:r>
              <a:rPr lang="cs-CZ" baseline="-25000" dirty="0" smtClean="0"/>
              <a:t>2</a:t>
            </a:r>
            <a:r>
              <a:rPr lang="cs-CZ" dirty="0" smtClean="0"/>
              <a:t>, se znaménkovým bitem:	0</a:t>
            </a:r>
            <a:r>
              <a:rPr lang="en-US" dirty="0" smtClean="0">
                <a:solidFill>
                  <a:srgbClr val="FF0000"/>
                </a:solidFill>
              </a:rPr>
              <a:t>|</a:t>
            </a:r>
            <a:r>
              <a:rPr lang="cs-CZ" dirty="0" smtClean="0"/>
              <a:t>10101</a:t>
            </a:r>
            <a:r>
              <a:rPr lang="cs-CZ" baseline="-25000" dirty="0" smtClean="0"/>
              <a:t>2</a:t>
            </a:r>
            <a:r>
              <a:rPr lang="cs-CZ" dirty="0" smtClean="0"/>
              <a:t> </a:t>
            </a:r>
            <a:endParaRPr lang="cs-CZ" dirty="0"/>
          </a:p>
          <a:p>
            <a:r>
              <a:rPr lang="cs-CZ" dirty="0"/>
              <a:t>Do znaménkového bitu napíšeme 1 a v čísle zaměníme 0 a </a:t>
            </a:r>
            <a:r>
              <a:rPr lang="cs-CZ" dirty="0" smtClean="0"/>
              <a:t>1:	1</a:t>
            </a:r>
            <a:r>
              <a:rPr lang="en-US" dirty="0" smtClean="0">
                <a:solidFill>
                  <a:srgbClr val="FF0000"/>
                </a:solidFill>
              </a:rPr>
              <a:t>|</a:t>
            </a:r>
            <a:r>
              <a:rPr lang="cs-CZ" dirty="0" smtClean="0"/>
              <a:t>01010</a:t>
            </a:r>
            <a:r>
              <a:rPr lang="cs-CZ" baseline="-25000" dirty="0" smtClean="0"/>
              <a:t>2</a:t>
            </a:r>
            <a:r>
              <a:rPr lang="cs-CZ" dirty="0" smtClean="0"/>
              <a:t> </a:t>
            </a:r>
          </a:p>
          <a:p>
            <a:r>
              <a:rPr lang="cs-CZ" dirty="0" smtClean="0"/>
              <a:t>Přičteme 1:	1</a:t>
            </a:r>
            <a:r>
              <a:rPr lang="en-US" dirty="0">
                <a:solidFill>
                  <a:srgbClr val="FF0000"/>
                </a:solidFill>
              </a:rPr>
              <a:t>|</a:t>
            </a:r>
            <a:r>
              <a:rPr lang="cs-CZ" dirty="0" smtClean="0"/>
              <a:t>01010</a:t>
            </a:r>
          </a:p>
          <a:p>
            <a:r>
              <a:rPr lang="cs-CZ" dirty="0"/>
              <a:t>	</a:t>
            </a:r>
            <a:r>
              <a:rPr lang="cs-CZ" dirty="0" smtClean="0"/>
              <a:t>	</a:t>
            </a:r>
            <a:r>
              <a:rPr lang="cs-CZ" u="sng" dirty="0" smtClean="0"/>
              <a:t>           +1</a:t>
            </a:r>
          </a:p>
          <a:p>
            <a:r>
              <a:rPr lang="cs-CZ" dirty="0" smtClean="0"/>
              <a:t>		1</a:t>
            </a:r>
            <a:r>
              <a:rPr lang="en-US" dirty="0" smtClean="0">
                <a:solidFill>
                  <a:srgbClr val="FF0000"/>
                </a:solidFill>
              </a:rPr>
              <a:t>|</a:t>
            </a:r>
            <a:r>
              <a:rPr lang="cs-CZ" dirty="0" smtClean="0"/>
              <a:t>01011</a:t>
            </a:r>
          </a:p>
        </p:txBody>
      </p:sp>
      <p:sp>
        <p:nvSpPr>
          <p:cNvPr id="11" name="Zástupný symbol pro číslo snímku 14"/>
          <p:cNvSpPr>
            <a:spLocks noGrp="1"/>
          </p:cNvSpPr>
          <p:nvPr/>
        </p:nvSpPr>
        <p:spPr>
          <a:xfrm>
            <a:off x="7992480" y="6356448"/>
            <a:ext cx="900000" cy="2160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cs-CZ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85D957D-D829-4070-AC89-93F188FE283C}" type="slidenum">
              <a:rPr lang="cs-CZ" smtClean="0"/>
              <a:pPr/>
              <a:t>6</a:t>
            </a:fld>
            <a:endParaRPr lang="cs-CZ" dirty="0"/>
          </a:p>
        </p:txBody>
      </p:sp>
      <p:sp>
        <p:nvSpPr>
          <p:cNvPr id="2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398542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10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" name="Přímá spojnice 8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0" y="612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Nadpis 1"/>
          <p:cNvSpPr>
            <a:spLocks noGrp="1"/>
          </p:cNvSpPr>
          <p:nvPr/>
        </p:nvSpPr>
        <p:spPr>
          <a:xfrm>
            <a:off x="3287566" y="165655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19" name="Obrázek 18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4298" y="72301"/>
            <a:ext cx="2710588" cy="792000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37311" y="6165376"/>
            <a:ext cx="3036813" cy="648000"/>
          </a:xfrm>
          <a:prstGeom prst="rect">
            <a:avLst/>
          </a:prstGeom>
        </p:spPr>
      </p:pic>
      <p:sp>
        <p:nvSpPr>
          <p:cNvPr id="8" name="TextovéPole 7"/>
          <p:cNvSpPr txBox="1"/>
          <p:nvPr/>
        </p:nvSpPr>
        <p:spPr>
          <a:xfrm>
            <a:off x="360000" y="1008000"/>
            <a:ext cx="8460000" cy="461665"/>
          </a:xfrm>
          <a:prstGeom prst="rect">
            <a:avLst/>
          </a:prstGeom>
          <a:blipFill>
            <a:blip r:embed="rId4"/>
            <a:tile tx="0" ty="0" sx="100000" sy="100000" flip="none" algn="tl"/>
          </a:blipFill>
          <a:scene3d>
            <a:camera prst="orthographicFront"/>
            <a:lightRig rig="threePt" dir="t"/>
          </a:scene3d>
          <a:sp3d>
            <a:bevelT/>
          </a:sp3d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/>
              <a:t>Převod odečítání na sčítání pomocí doplňkového kódu</a:t>
            </a:r>
            <a:endParaRPr lang="cs-CZ" sz="24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60000" y="1569566"/>
            <a:ext cx="8460000" cy="4401205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scene3d>
            <a:camera prst="orthographicFront"/>
            <a:lightRig rig="threePt" dir="t"/>
          </a:scene3d>
          <a:sp3d>
            <a:bevelT/>
          </a:sp3d>
        </p:spPr>
        <p:txBody>
          <a:bodyPr wrap="square" rtlCol="0">
            <a:spAutoFit/>
          </a:bodyPr>
          <a:lstStyle/>
          <a:p>
            <a:r>
              <a:rPr lang="cs-CZ" dirty="0"/>
              <a:t>Pomocí </a:t>
            </a:r>
            <a:r>
              <a:rPr lang="cs-CZ" dirty="0" smtClean="0"/>
              <a:t>doplňkového </a:t>
            </a:r>
            <a:r>
              <a:rPr lang="cs-CZ" dirty="0"/>
              <a:t>kódu lze změnit odečítání na sčítání podle a + b = a + (-b).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dirty="0"/>
              <a:t>Přičítáme záporné číslo vyjádřené </a:t>
            </a:r>
            <a:r>
              <a:rPr lang="cs-CZ" dirty="0" smtClean="0"/>
              <a:t>dvojkovým </a:t>
            </a:r>
            <a:r>
              <a:rPr lang="cs-CZ" dirty="0"/>
              <a:t>doplňkem.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dirty="0"/>
              <a:t>Nastane-li přenos do znaménkového bitu, počítáme s ním jako s dvojkovým číslem. 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dirty="0"/>
              <a:t>Případný přenos do dalšího řádu ve znaménkovém bitu již neuvažujeme (ztrácí se).</a:t>
            </a:r>
          </a:p>
          <a:p>
            <a:pPr>
              <a:spcBef>
                <a:spcPts val="600"/>
              </a:spcBef>
            </a:pPr>
            <a:r>
              <a:rPr lang="cs-CZ" dirty="0" smtClean="0"/>
              <a:t>Příklad</a:t>
            </a:r>
            <a:r>
              <a:rPr lang="cs-CZ" dirty="0"/>
              <a:t>: vypočtěte 26 – 21 v N</a:t>
            </a:r>
            <a:r>
              <a:rPr lang="cs-CZ" baseline="-25000" dirty="0"/>
              <a:t>2</a:t>
            </a:r>
            <a:r>
              <a:rPr lang="cs-CZ" dirty="0"/>
              <a:t> pomocí </a:t>
            </a:r>
            <a:r>
              <a:rPr lang="cs-CZ" dirty="0" smtClean="0"/>
              <a:t>doplňkového </a:t>
            </a:r>
            <a:r>
              <a:rPr lang="cs-CZ" dirty="0"/>
              <a:t>kódu</a:t>
            </a:r>
          </a:p>
          <a:p>
            <a:r>
              <a:rPr lang="cs-CZ" dirty="0" smtClean="0"/>
              <a:t>Čísla </a:t>
            </a:r>
            <a:r>
              <a:rPr lang="cs-CZ" dirty="0"/>
              <a:t>26</a:t>
            </a:r>
            <a:r>
              <a:rPr lang="cs-CZ" baseline="-25000" dirty="0"/>
              <a:t>10 </a:t>
            </a:r>
            <a:r>
              <a:rPr lang="cs-CZ" dirty="0" smtClean="0"/>
              <a:t>a 21</a:t>
            </a:r>
            <a:r>
              <a:rPr lang="cs-CZ" baseline="-25000" dirty="0" smtClean="0"/>
              <a:t>10 </a:t>
            </a:r>
            <a:r>
              <a:rPr lang="cs-CZ" dirty="0" smtClean="0"/>
              <a:t>vyjádříme ve dvojkové soustavě:</a:t>
            </a:r>
          </a:p>
          <a:p>
            <a:r>
              <a:rPr lang="cs-CZ" dirty="0" smtClean="0"/>
              <a:t>		26</a:t>
            </a:r>
            <a:r>
              <a:rPr lang="cs-CZ" baseline="-25000" dirty="0" smtClean="0"/>
              <a:t>10 </a:t>
            </a:r>
            <a:r>
              <a:rPr lang="cs-CZ" dirty="0"/>
              <a:t>=  0</a:t>
            </a:r>
            <a:r>
              <a:rPr lang="en-US" dirty="0" smtClean="0">
                <a:solidFill>
                  <a:srgbClr val="FF0000"/>
                </a:solidFill>
              </a:rPr>
              <a:t>|</a:t>
            </a:r>
            <a:r>
              <a:rPr lang="cs-CZ" dirty="0" smtClean="0"/>
              <a:t>11010</a:t>
            </a:r>
            <a:r>
              <a:rPr lang="cs-CZ" baseline="-25000" dirty="0" smtClean="0"/>
              <a:t>2</a:t>
            </a:r>
          </a:p>
          <a:p>
            <a:r>
              <a:rPr lang="cs-CZ" dirty="0" smtClean="0"/>
              <a:t>		21</a:t>
            </a:r>
            <a:r>
              <a:rPr lang="cs-CZ" baseline="-25000" dirty="0" smtClean="0"/>
              <a:t>10</a:t>
            </a:r>
            <a:r>
              <a:rPr lang="cs-CZ" dirty="0"/>
              <a:t> =  0</a:t>
            </a:r>
            <a:r>
              <a:rPr lang="en-US" dirty="0" smtClean="0">
                <a:solidFill>
                  <a:srgbClr val="FF0000"/>
                </a:solidFill>
              </a:rPr>
              <a:t>|</a:t>
            </a:r>
            <a:r>
              <a:rPr lang="cs-CZ" dirty="0" smtClean="0"/>
              <a:t>10101</a:t>
            </a:r>
            <a:r>
              <a:rPr lang="cs-CZ" baseline="-25000" dirty="0" smtClean="0"/>
              <a:t>2</a:t>
            </a:r>
          </a:p>
          <a:p>
            <a:r>
              <a:rPr lang="cs-CZ" dirty="0" smtClean="0"/>
              <a:t>Doplněk (z minulého příkladu) je 1</a:t>
            </a:r>
            <a:r>
              <a:rPr lang="en-US" dirty="0" smtClean="0">
                <a:solidFill>
                  <a:srgbClr val="FF0000"/>
                </a:solidFill>
              </a:rPr>
              <a:t>|</a:t>
            </a:r>
            <a:r>
              <a:rPr lang="cs-CZ" dirty="0" smtClean="0"/>
              <a:t>01011, přičteme ho k prvnímu sčítanci.</a:t>
            </a:r>
          </a:p>
          <a:p>
            <a:endParaRPr lang="cs-CZ" dirty="0" smtClean="0"/>
          </a:p>
          <a:p>
            <a:r>
              <a:rPr lang="cs-CZ" dirty="0" smtClean="0"/>
              <a:t>	</a:t>
            </a:r>
            <a:r>
              <a:rPr lang="cs-CZ" dirty="0"/>
              <a:t>	</a:t>
            </a:r>
            <a:r>
              <a:rPr lang="cs-CZ" strike="sngStrike" dirty="0" smtClean="0">
                <a:solidFill>
                  <a:srgbClr val="FF0000"/>
                </a:solidFill>
              </a:rPr>
              <a:t>1</a:t>
            </a:r>
            <a:r>
              <a:rPr lang="cs-CZ" dirty="0" smtClean="0"/>
              <a:t> </a:t>
            </a:r>
            <a:r>
              <a:rPr lang="cs-CZ" dirty="0" smtClean="0">
                <a:solidFill>
                  <a:srgbClr val="FF0000"/>
                </a:solidFill>
              </a:rPr>
              <a:t>1</a:t>
            </a:r>
            <a:r>
              <a:rPr lang="cs-CZ" dirty="0">
                <a:solidFill>
                  <a:srgbClr val="FF0000"/>
                </a:solidFill>
              </a:rPr>
              <a:t>  </a:t>
            </a:r>
            <a:r>
              <a:rPr lang="cs-CZ" dirty="0" smtClean="0">
                <a:solidFill>
                  <a:srgbClr val="FF0000"/>
                </a:solidFill>
              </a:rPr>
              <a:t>1  1		přenosy do vyšších řádů a do znaménkového bitu</a:t>
            </a:r>
            <a:endParaRPr lang="cs-CZ" dirty="0">
              <a:solidFill>
                <a:srgbClr val="FF0000"/>
              </a:solidFill>
            </a:endParaRPr>
          </a:p>
          <a:p>
            <a:r>
              <a:rPr lang="cs-CZ" dirty="0" smtClean="0"/>
              <a:t>		   0</a:t>
            </a:r>
            <a:r>
              <a:rPr lang="en-US" dirty="0" smtClean="0">
                <a:solidFill>
                  <a:srgbClr val="FF0000"/>
                </a:solidFill>
              </a:rPr>
              <a:t>|</a:t>
            </a:r>
            <a:r>
              <a:rPr lang="cs-CZ" dirty="0" smtClean="0"/>
              <a:t>11010</a:t>
            </a:r>
            <a:endParaRPr lang="cs-CZ" dirty="0"/>
          </a:p>
          <a:p>
            <a:r>
              <a:rPr lang="cs-CZ" dirty="0"/>
              <a:t>	</a:t>
            </a:r>
            <a:r>
              <a:rPr lang="cs-CZ" dirty="0" smtClean="0"/>
              <a:t>	   </a:t>
            </a:r>
            <a:r>
              <a:rPr lang="cs-CZ" u="sng" dirty="0" smtClean="0"/>
              <a:t>1</a:t>
            </a:r>
            <a:r>
              <a:rPr lang="en-US" u="sng" dirty="0" smtClean="0">
                <a:solidFill>
                  <a:srgbClr val="FF0000"/>
                </a:solidFill>
              </a:rPr>
              <a:t>|</a:t>
            </a:r>
            <a:r>
              <a:rPr lang="cs-CZ" u="sng" dirty="0" smtClean="0"/>
              <a:t>01011</a:t>
            </a:r>
            <a:endParaRPr lang="cs-CZ" dirty="0"/>
          </a:p>
          <a:p>
            <a:r>
              <a:rPr lang="cs-CZ" dirty="0" smtClean="0"/>
              <a:t>	výsledek </a:t>
            </a:r>
            <a:r>
              <a:rPr lang="cs-CZ" dirty="0"/>
              <a:t>	   </a:t>
            </a:r>
            <a:r>
              <a:rPr lang="cs-CZ" dirty="0" smtClean="0"/>
              <a:t>0</a:t>
            </a:r>
            <a:r>
              <a:rPr lang="en-US" dirty="0" smtClean="0">
                <a:solidFill>
                  <a:srgbClr val="FF0000"/>
                </a:solidFill>
              </a:rPr>
              <a:t>|</a:t>
            </a:r>
            <a:r>
              <a:rPr lang="cs-CZ" dirty="0" smtClean="0"/>
              <a:t>00101</a:t>
            </a:r>
            <a:r>
              <a:rPr lang="cs-CZ" dirty="0"/>
              <a:t>	</a:t>
            </a:r>
            <a:r>
              <a:rPr lang="cs-CZ" dirty="0" smtClean="0"/>
              <a:t>v </a:t>
            </a:r>
            <a:r>
              <a:rPr lang="cs-CZ" dirty="0"/>
              <a:t>desítkové soustavě 26</a:t>
            </a:r>
            <a:r>
              <a:rPr lang="cs-CZ" baseline="-25000" dirty="0"/>
              <a:t>10</a:t>
            </a:r>
            <a:r>
              <a:rPr lang="cs-CZ" dirty="0"/>
              <a:t> – 21</a:t>
            </a:r>
            <a:r>
              <a:rPr lang="cs-CZ" baseline="-25000" dirty="0"/>
              <a:t>10</a:t>
            </a:r>
            <a:r>
              <a:rPr lang="cs-CZ" dirty="0"/>
              <a:t> = 5</a:t>
            </a:r>
            <a:r>
              <a:rPr lang="cs-CZ" baseline="-25000" dirty="0"/>
              <a:t>10</a:t>
            </a:r>
            <a:endParaRPr lang="cs-CZ" dirty="0" smtClean="0"/>
          </a:p>
          <a:p>
            <a:pPr>
              <a:spcBef>
                <a:spcPts val="600"/>
              </a:spcBef>
            </a:pPr>
            <a:r>
              <a:rPr lang="cs-CZ" dirty="0" smtClean="0"/>
              <a:t>Přenos do dalšího řádu ve znaménkovém bitu se ztrácí.</a:t>
            </a:r>
            <a:endParaRPr lang="cs-CZ" dirty="0"/>
          </a:p>
        </p:txBody>
      </p:sp>
      <p:sp>
        <p:nvSpPr>
          <p:cNvPr id="11" name="Zástupný symbol pro číslo snímku 14"/>
          <p:cNvSpPr>
            <a:spLocks noGrp="1"/>
          </p:cNvSpPr>
          <p:nvPr/>
        </p:nvSpPr>
        <p:spPr>
          <a:xfrm>
            <a:off x="7992480" y="6356448"/>
            <a:ext cx="900000" cy="2160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cs-CZ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85D957D-D829-4070-AC89-93F188FE283C}" type="slidenum">
              <a:rPr lang="cs-CZ" smtClean="0"/>
              <a:pPr/>
              <a:t>7</a:t>
            </a:fld>
            <a:endParaRPr lang="cs-CZ" dirty="0"/>
          </a:p>
        </p:txBody>
      </p:sp>
      <p:sp>
        <p:nvSpPr>
          <p:cNvPr id="2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760972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10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" name="Přímá spojnice 8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0" y="612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Nadpis 1"/>
          <p:cNvSpPr>
            <a:spLocks noGrp="1"/>
          </p:cNvSpPr>
          <p:nvPr/>
        </p:nvSpPr>
        <p:spPr>
          <a:xfrm>
            <a:off x="3287566" y="165655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19" name="Obrázek 18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4298" y="72301"/>
            <a:ext cx="2710588" cy="792000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37311" y="6165376"/>
            <a:ext cx="3036813" cy="648000"/>
          </a:xfrm>
          <a:prstGeom prst="rect">
            <a:avLst/>
          </a:prstGeom>
        </p:spPr>
      </p:pic>
      <p:sp>
        <p:nvSpPr>
          <p:cNvPr id="8" name="TextovéPole 7"/>
          <p:cNvSpPr txBox="1"/>
          <p:nvPr/>
        </p:nvSpPr>
        <p:spPr>
          <a:xfrm>
            <a:off x="360000" y="1008000"/>
            <a:ext cx="8460000" cy="461665"/>
          </a:xfrm>
          <a:prstGeom prst="rect">
            <a:avLst/>
          </a:prstGeom>
          <a:blipFill>
            <a:blip r:embed="rId4"/>
            <a:tile tx="0" ty="0" sx="100000" sy="100000" flip="none" algn="tl"/>
          </a:blipFill>
          <a:scene3d>
            <a:camera prst="orthographicFront"/>
            <a:lightRig rig="threePt" dir="t"/>
          </a:scene3d>
          <a:sp3d>
            <a:bevelT/>
          </a:sp3d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/>
              <a:t>Kód ASCII</a:t>
            </a:r>
            <a:endParaRPr lang="cs-CZ" sz="24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60000" y="1569566"/>
            <a:ext cx="8460000" cy="1754326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scene3d>
            <a:camera prst="orthographicFront"/>
            <a:lightRig rig="threePt" dir="t"/>
          </a:scene3d>
          <a:sp3d>
            <a:bevelT/>
          </a:sp3d>
        </p:spPr>
        <p:txBody>
          <a:bodyPr wrap="square" rtlCol="0">
            <a:spAutoFit/>
          </a:bodyPr>
          <a:lstStyle/>
          <a:p>
            <a:r>
              <a:rPr lang="cs-CZ" b="1" i="1" dirty="0" err="1"/>
              <a:t>American</a:t>
            </a:r>
            <a:r>
              <a:rPr lang="cs-CZ" b="1" i="1" dirty="0"/>
              <a:t> Standard </a:t>
            </a:r>
            <a:r>
              <a:rPr lang="cs-CZ" b="1" i="1" dirty="0" err="1"/>
              <a:t>Code</a:t>
            </a:r>
            <a:r>
              <a:rPr lang="cs-CZ" b="1" i="1" dirty="0"/>
              <a:t> </a:t>
            </a:r>
            <a:r>
              <a:rPr lang="cs-CZ" b="1" i="1" dirty="0" err="1"/>
              <a:t>for</a:t>
            </a:r>
            <a:r>
              <a:rPr lang="cs-CZ" b="1" i="1" dirty="0"/>
              <a:t> </a:t>
            </a:r>
            <a:r>
              <a:rPr lang="cs-CZ" b="1" i="1" dirty="0" err="1"/>
              <a:t>Information</a:t>
            </a:r>
            <a:r>
              <a:rPr lang="cs-CZ" b="1" i="1" dirty="0"/>
              <a:t> </a:t>
            </a:r>
            <a:r>
              <a:rPr lang="cs-CZ" b="1" i="1" dirty="0" err="1"/>
              <a:t>Interchange</a:t>
            </a:r>
            <a:endParaRPr lang="cs-CZ" b="1" i="1" dirty="0"/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dirty="0"/>
              <a:t>Mezinárodní americký standardní kód pro výměnu </a:t>
            </a:r>
            <a:r>
              <a:rPr lang="cs-CZ" dirty="0" smtClean="0"/>
              <a:t>informací.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dirty="0" smtClean="0"/>
              <a:t>Použití </a:t>
            </a:r>
            <a:r>
              <a:rPr lang="cs-CZ" dirty="0"/>
              <a:t>ve výpočetní </a:t>
            </a:r>
            <a:r>
              <a:rPr lang="cs-CZ" dirty="0" smtClean="0"/>
              <a:t>technice.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dirty="0" smtClean="0"/>
              <a:t>Obsahuje </a:t>
            </a:r>
            <a:r>
              <a:rPr lang="cs-CZ" dirty="0"/>
              <a:t>256 </a:t>
            </a:r>
            <a:r>
              <a:rPr lang="cs-CZ" dirty="0" smtClean="0"/>
              <a:t>znaků.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dirty="0" smtClean="0"/>
              <a:t>Přiřazovací </a:t>
            </a:r>
            <a:r>
              <a:rPr lang="cs-CZ" dirty="0"/>
              <a:t>systém je přesně </a:t>
            </a:r>
            <a:r>
              <a:rPr lang="cs-CZ" dirty="0" smtClean="0"/>
              <a:t>stanoven.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dirty="0" smtClean="0"/>
              <a:t>Ukázka ASCII kódu.</a:t>
            </a:r>
            <a:endParaRPr lang="cs-CZ" dirty="0"/>
          </a:p>
        </p:txBody>
      </p:sp>
      <p:sp>
        <p:nvSpPr>
          <p:cNvPr id="11" name="Zástupný symbol pro číslo snímku 14"/>
          <p:cNvSpPr>
            <a:spLocks noGrp="1"/>
          </p:cNvSpPr>
          <p:nvPr/>
        </p:nvSpPr>
        <p:spPr>
          <a:xfrm>
            <a:off x="7992480" y="6356448"/>
            <a:ext cx="900000" cy="2160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cs-CZ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85D957D-D829-4070-AC89-93F188FE283C}" type="slidenum">
              <a:rPr lang="cs-CZ" smtClean="0"/>
              <a:pPr/>
              <a:t>8</a:t>
            </a:fld>
            <a:endParaRPr lang="cs-CZ" dirty="0"/>
          </a:p>
        </p:txBody>
      </p:sp>
      <p:sp>
        <p:nvSpPr>
          <p:cNvPr id="2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26349955"/>
              </p:ext>
            </p:extLst>
          </p:nvPr>
        </p:nvGraphicFramePr>
        <p:xfrm>
          <a:off x="2093440" y="3480400"/>
          <a:ext cx="4957121" cy="2468880"/>
        </p:xfrm>
        <a:graphic>
          <a:graphicData uri="http://schemas.openxmlformats.org/drawingml/2006/table">
            <a:tbl>
              <a:tblPr firstRow="1" firstCol="1" lastRow="1" lastCol="1" bandRow="1" bandCol="1">
                <a:tableStyleId>{BC89EF96-8CEA-46FF-86C4-4CE0E7609802}</a:tableStyleId>
              </a:tblPr>
              <a:tblGrid>
                <a:gridCol w="1284713"/>
                <a:gridCol w="3672408"/>
              </a:tblGrid>
              <a:tr h="154141"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800" b="0" dirty="0">
                          <a:effectLst/>
                        </a:rPr>
                        <a:t>Kód</a:t>
                      </a:r>
                      <a:endParaRPr lang="cs-CZ" sz="1800" b="0" dirty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800" b="0">
                          <a:effectLst/>
                        </a:rPr>
                        <a:t>Význam</a:t>
                      </a:r>
                      <a:endParaRPr lang="cs-CZ" sz="1800" b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800" b="0">
                          <a:effectLst/>
                        </a:rPr>
                        <a:t>0 – 31</a:t>
                      </a:r>
                      <a:endParaRPr lang="cs-CZ" sz="1800" b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800" b="0">
                          <a:effectLst/>
                        </a:rPr>
                        <a:t>řídící znaky</a:t>
                      </a:r>
                      <a:endParaRPr lang="cs-CZ" sz="1800" b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800" b="0">
                          <a:effectLst/>
                        </a:rPr>
                        <a:t>32</a:t>
                      </a:r>
                      <a:endParaRPr lang="cs-CZ" sz="1800" b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800" b="0">
                          <a:effectLst/>
                        </a:rPr>
                        <a:t>mezera</a:t>
                      </a:r>
                      <a:endParaRPr lang="cs-CZ" sz="1800" b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800" b="0">
                          <a:effectLst/>
                        </a:rPr>
                        <a:t>36</a:t>
                      </a:r>
                      <a:endParaRPr lang="cs-CZ" sz="1800" b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800" b="0">
                          <a:effectLst/>
                        </a:rPr>
                        <a:t>znak $</a:t>
                      </a:r>
                      <a:endParaRPr lang="cs-CZ" sz="1800" b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800" b="0">
                          <a:effectLst/>
                        </a:rPr>
                        <a:t>48 – 59</a:t>
                      </a:r>
                      <a:endParaRPr lang="cs-CZ" sz="1800" b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800" b="0">
                          <a:effectLst/>
                        </a:rPr>
                        <a:t>číslice 0 až 9</a:t>
                      </a:r>
                      <a:endParaRPr lang="cs-CZ" sz="1800" b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800" b="0">
                          <a:effectLst/>
                        </a:rPr>
                        <a:t>64</a:t>
                      </a:r>
                      <a:endParaRPr lang="cs-CZ" sz="1800" b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800" b="0">
                          <a:effectLst/>
                        </a:rPr>
                        <a:t>znak @</a:t>
                      </a:r>
                      <a:endParaRPr lang="cs-CZ" sz="1800" b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800" b="0">
                          <a:effectLst/>
                        </a:rPr>
                        <a:t>65 – 90</a:t>
                      </a:r>
                      <a:endParaRPr lang="cs-CZ" sz="1800" b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800" b="0">
                          <a:effectLst/>
                        </a:rPr>
                        <a:t>písmena A – Z (velká abeceda)</a:t>
                      </a:r>
                      <a:endParaRPr lang="cs-CZ" sz="1800" b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800" b="0">
                          <a:effectLst/>
                        </a:rPr>
                        <a:t>97 – 122</a:t>
                      </a:r>
                      <a:endParaRPr lang="cs-CZ" sz="1800" b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800" b="0">
                          <a:effectLst/>
                        </a:rPr>
                        <a:t>písmena a – z (malá abeceda)</a:t>
                      </a:r>
                      <a:endParaRPr lang="cs-CZ" sz="1800" b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800" b="0">
                          <a:effectLst/>
                        </a:rPr>
                        <a:t>123 – 255</a:t>
                      </a:r>
                      <a:endParaRPr lang="cs-CZ" sz="1800" b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800" b="0" dirty="0">
                          <a:effectLst/>
                        </a:rPr>
                        <a:t>prostor pro národní a grafické znaky</a:t>
                      </a:r>
                      <a:endParaRPr lang="cs-CZ" sz="1800" b="0" dirty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6430732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10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" name="Přímá spojnice 8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0" y="612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Nadpis 1"/>
          <p:cNvSpPr>
            <a:spLocks noGrp="1"/>
          </p:cNvSpPr>
          <p:nvPr/>
        </p:nvSpPr>
        <p:spPr>
          <a:xfrm>
            <a:off x="3287566" y="165655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19" name="Obrázek 18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4298" y="72301"/>
            <a:ext cx="2710588" cy="792000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37311" y="6165376"/>
            <a:ext cx="3036813" cy="648000"/>
          </a:xfrm>
          <a:prstGeom prst="rect">
            <a:avLst/>
          </a:prstGeom>
        </p:spPr>
      </p:pic>
      <p:sp>
        <p:nvSpPr>
          <p:cNvPr id="8" name="TextovéPole 7"/>
          <p:cNvSpPr txBox="1"/>
          <p:nvPr/>
        </p:nvSpPr>
        <p:spPr>
          <a:xfrm>
            <a:off x="360000" y="1008000"/>
            <a:ext cx="8460000" cy="461665"/>
          </a:xfrm>
          <a:prstGeom prst="rect">
            <a:avLst/>
          </a:prstGeom>
          <a:blipFill>
            <a:blip r:embed="rId4"/>
            <a:tile tx="0" ty="0" sx="100000" sy="100000" flip="none" algn="tl"/>
          </a:blipFill>
          <a:scene3d>
            <a:camera prst="orthographicFront"/>
            <a:lightRig rig="threePt" dir="t"/>
          </a:scene3d>
          <a:sp3d>
            <a:bevelT/>
          </a:sp3d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/>
              <a:t>Přirozený dvojkový kód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360000" y="1569566"/>
            <a:ext cx="8460000" cy="1477328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scene3d>
            <a:camera prst="orthographicFront"/>
            <a:lightRig rig="threePt" dir="t"/>
          </a:scene3d>
          <a:sp3d>
            <a:bevelT/>
          </a:sp3d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dirty="0" smtClean="0"/>
              <a:t>Odpovídá </a:t>
            </a:r>
            <a:r>
              <a:rPr lang="cs-CZ" dirty="0"/>
              <a:t>systému přiřazení dvojkových čísel </a:t>
            </a:r>
            <a:r>
              <a:rPr lang="cs-CZ" dirty="0" smtClean="0"/>
              <a:t>(dvojková soustava).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dirty="0" smtClean="0"/>
              <a:t>Snadno </a:t>
            </a:r>
            <a:r>
              <a:rPr lang="cs-CZ" dirty="0"/>
              <a:t>lze provádět aritmetické </a:t>
            </a:r>
            <a:r>
              <a:rPr lang="cs-CZ" dirty="0" smtClean="0"/>
              <a:t>operace.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dirty="0" smtClean="0"/>
              <a:t>Nákladný </a:t>
            </a:r>
            <a:r>
              <a:rPr lang="cs-CZ" dirty="0"/>
              <a:t>pro </a:t>
            </a:r>
            <a:r>
              <a:rPr lang="cs-CZ" dirty="0" smtClean="0"/>
              <a:t>realizaci.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dirty="0" smtClean="0"/>
              <a:t>Přiřazovací </a:t>
            </a:r>
            <a:r>
              <a:rPr lang="cs-CZ" dirty="0"/>
              <a:t>systém je dán řádem a váhou řádu dvojkové soustavy</a:t>
            </a:r>
            <a:r>
              <a:rPr lang="cs-CZ" dirty="0" smtClean="0"/>
              <a:t>.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dirty="0" smtClean="0"/>
              <a:t>Ukázka přirozeného dvojkového kódu pro čísla 0 – 15.</a:t>
            </a:r>
            <a:endParaRPr lang="cs-CZ" dirty="0"/>
          </a:p>
        </p:txBody>
      </p:sp>
      <p:sp>
        <p:nvSpPr>
          <p:cNvPr id="11" name="Zástupný symbol pro číslo snímku 14"/>
          <p:cNvSpPr>
            <a:spLocks noGrp="1"/>
          </p:cNvSpPr>
          <p:nvPr/>
        </p:nvSpPr>
        <p:spPr>
          <a:xfrm>
            <a:off x="7992480" y="6356448"/>
            <a:ext cx="900000" cy="2160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cs-CZ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85D957D-D829-4070-AC89-93F188FE283C}" type="slidenum">
              <a:rPr lang="cs-CZ" smtClean="0"/>
              <a:pPr/>
              <a:t>9</a:t>
            </a:fld>
            <a:endParaRPr lang="cs-CZ" dirty="0"/>
          </a:p>
        </p:txBody>
      </p:sp>
      <p:sp>
        <p:nvSpPr>
          <p:cNvPr id="2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02985414"/>
              </p:ext>
            </p:extLst>
          </p:nvPr>
        </p:nvGraphicFramePr>
        <p:xfrm>
          <a:off x="971960" y="3198856"/>
          <a:ext cx="3240000" cy="2743200"/>
        </p:xfrm>
        <a:graphic>
          <a:graphicData uri="http://schemas.openxmlformats.org/drawingml/2006/table">
            <a:tbl>
              <a:tblPr firstRow="1" firstCol="1" lastRow="1" lastCol="1" bandRow="1" bandCol="1">
                <a:tableStyleId>{5940675A-B579-460E-94D1-54222C63F5DA}</a:tableStyleId>
              </a:tblPr>
              <a:tblGrid>
                <a:gridCol w="1080000"/>
                <a:gridCol w="540000"/>
                <a:gridCol w="540000"/>
                <a:gridCol w="540000"/>
                <a:gridCol w="540000"/>
              </a:tblGrid>
              <a:tr h="0">
                <a:tc rowSpan="2"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800" b="1" dirty="0">
                          <a:effectLst/>
                        </a:rPr>
                        <a:t>Desítkové</a:t>
                      </a:r>
                    </a:p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800" b="1" dirty="0">
                          <a:effectLst/>
                        </a:rPr>
                        <a:t>číslo</a:t>
                      </a:r>
                      <a:endParaRPr lang="cs-CZ" sz="1800" b="1" dirty="0">
                        <a:solidFill>
                          <a:sysClr val="windowText" lastClr="000000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 gridSpan="4"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800" b="1" dirty="0">
                          <a:effectLst/>
                        </a:rPr>
                        <a:t>Řád</a:t>
                      </a:r>
                      <a:endParaRPr lang="cs-CZ" sz="1800" b="1" dirty="0">
                        <a:solidFill>
                          <a:sysClr val="windowText" lastClr="000000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0"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800" b="1" dirty="0">
                          <a:effectLst/>
                        </a:rPr>
                        <a:t>8</a:t>
                      </a:r>
                      <a:endParaRPr lang="cs-CZ" sz="1800" b="1" dirty="0">
                        <a:solidFill>
                          <a:sysClr val="windowText" lastClr="000000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800" b="1" dirty="0">
                          <a:effectLst/>
                        </a:rPr>
                        <a:t>4</a:t>
                      </a:r>
                      <a:endParaRPr lang="cs-CZ" sz="1800" b="1" dirty="0">
                        <a:solidFill>
                          <a:sysClr val="windowText" lastClr="000000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800" b="1" dirty="0">
                          <a:effectLst/>
                        </a:rPr>
                        <a:t>2</a:t>
                      </a:r>
                      <a:endParaRPr lang="cs-CZ" sz="1800" b="1" dirty="0">
                        <a:solidFill>
                          <a:sysClr val="windowText" lastClr="000000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800" b="1" dirty="0">
                          <a:effectLst/>
                        </a:rPr>
                        <a:t>1</a:t>
                      </a:r>
                      <a:endParaRPr lang="cs-CZ" sz="1800" b="1" dirty="0">
                        <a:solidFill>
                          <a:sysClr val="windowText" lastClr="000000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800" b="1" dirty="0">
                          <a:effectLst/>
                        </a:rPr>
                        <a:t>0</a:t>
                      </a:r>
                      <a:endParaRPr lang="cs-CZ" sz="1800" b="1" dirty="0">
                        <a:solidFill>
                          <a:sysClr val="windowText" lastClr="000000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800">
                          <a:effectLst/>
                        </a:rPr>
                        <a:t>0</a:t>
                      </a:r>
                      <a:endParaRPr lang="cs-CZ" sz="1800" b="0">
                        <a:solidFill>
                          <a:sysClr val="windowText" lastClr="000000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800">
                          <a:effectLst/>
                        </a:rPr>
                        <a:t>0</a:t>
                      </a:r>
                      <a:endParaRPr lang="cs-CZ" sz="1800" b="0">
                        <a:solidFill>
                          <a:sysClr val="windowText" lastClr="000000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800" dirty="0">
                          <a:effectLst/>
                        </a:rPr>
                        <a:t>0</a:t>
                      </a:r>
                      <a:endParaRPr lang="cs-CZ" sz="1800" b="0" dirty="0">
                        <a:solidFill>
                          <a:sysClr val="windowText" lastClr="000000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800" dirty="0">
                          <a:effectLst/>
                        </a:rPr>
                        <a:t>0</a:t>
                      </a:r>
                      <a:endParaRPr lang="cs-CZ" sz="1800" b="0" dirty="0">
                        <a:solidFill>
                          <a:sysClr val="windowText" lastClr="000000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800" b="1" dirty="0">
                          <a:effectLst/>
                        </a:rPr>
                        <a:t>1</a:t>
                      </a:r>
                      <a:endParaRPr lang="cs-CZ" sz="1800" b="1" dirty="0">
                        <a:solidFill>
                          <a:sysClr val="windowText" lastClr="000000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800">
                          <a:effectLst/>
                        </a:rPr>
                        <a:t>0</a:t>
                      </a:r>
                      <a:endParaRPr lang="cs-CZ" sz="1800" b="0">
                        <a:solidFill>
                          <a:sysClr val="windowText" lastClr="000000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800">
                          <a:effectLst/>
                        </a:rPr>
                        <a:t>0</a:t>
                      </a:r>
                      <a:endParaRPr lang="cs-CZ" sz="1800" b="0">
                        <a:solidFill>
                          <a:sysClr val="windowText" lastClr="000000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800">
                          <a:effectLst/>
                        </a:rPr>
                        <a:t>0</a:t>
                      </a:r>
                      <a:endParaRPr lang="cs-CZ" sz="1800" b="0">
                        <a:solidFill>
                          <a:sysClr val="windowText" lastClr="000000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800" dirty="0">
                          <a:effectLst/>
                        </a:rPr>
                        <a:t>1</a:t>
                      </a:r>
                      <a:endParaRPr lang="cs-CZ" sz="1800" b="0" dirty="0">
                        <a:solidFill>
                          <a:sysClr val="windowText" lastClr="000000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800" b="1" dirty="0">
                          <a:effectLst/>
                        </a:rPr>
                        <a:t>2</a:t>
                      </a:r>
                      <a:endParaRPr lang="cs-CZ" sz="1800" b="1" dirty="0">
                        <a:solidFill>
                          <a:sysClr val="windowText" lastClr="000000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800">
                          <a:effectLst/>
                        </a:rPr>
                        <a:t>0</a:t>
                      </a:r>
                      <a:endParaRPr lang="cs-CZ" sz="1800" b="0">
                        <a:solidFill>
                          <a:sysClr val="windowText" lastClr="000000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800">
                          <a:effectLst/>
                        </a:rPr>
                        <a:t>0</a:t>
                      </a:r>
                      <a:endParaRPr lang="cs-CZ" sz="1800" b="0">
                        <a:solidFill>
                          <a:sysClr val="windowText" lastClr="000000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800">
                          <a:effectLst/>
                        </a:rPr>
                        <a:t>1</a:t>
                      </a:r>
                      <a:endParaRPr lang="cs-CZ" sz="1800" b="0">
                        <a:solidFill>
                          <a:sysClr val="windowText" lastClr="000000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800" dirty="0">
                          <a:effectLst/>
                        </a:rPr>
                        <a:t>0</a:t>
                      </a:r>
                      <a:endParaRPr lang="cs-CZ" sz="1800" b="0" dirty="0">
                        <a:solidFill>
                          <a:sysClr val="windowText" lastClr="000000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800" b="1" dirty="0">
                          <a:effectLst/>
                        </a:rPr>
                        <a:t>3</a:t>
                      </a:r>
                      <a:endParaRPr lang="cs-CZ" sz="1800" b="1" dirty="0">
                        <a:solidFill>
                          <a:sysClr val="windowText" lastClr="000000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800">
                          <a:effectLst/>
                        </a:rPr>
                        <a:t>0</a:t>
                      </a:r>
                      <a:endParaRPr lang="cs-CZ" sz="1800" b="0">
                        <a:solidFill>
                          <a:sysClr val="windowText" lastClr="000000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800" dirty="0">
                          <a:effectLst/>
                        </a:rPr>
                        <a:t>0</a:t>
                      </a:r>
                      <a:endParaRPr lang="cs-CZ" sz="1800" b="0" dirty="0">
                        <a:solidFill>
                          <a:sysClr val="windowText" lastClr="000000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800">
                          <a:effectLst/>
                        </a:rPr>
                        <a:t>1</a:t>
                      </a:r>
                      <a:endParaRPr lang="cs-CZ" sz="1800" b="0">
                        <a:solidFill>
                          <a:sysClr val="windowText" lastClr="000000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800" dirty="0">
                          <a:effectLst/>
                        </a:rPr>
                        <a:t>1</a:t>
                      </a:r>
                      <a:endParaRPr lang="cs-CZ" sz="1800" b="0" dirty="0">
                        <a:solidFill>
                          <a:sysClr val="windowText" lastClr="000000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800" b="1" dirty="0">
                          <a:effectLst/>
                        </a:rPr>
                        <a:t>4</a:t>
                      </a:r>
                      <a:endParaRPr lang="cs-CZ" sz="1800" b="1" dirty="0">
                        <a:solidFill>
                          <a:sysClr val="windowText" lastClr="000000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800">
                          <a:effectLst/>
                        </a:rPr>
                        <a:t>0</a:t>
                      </a:r>
                      <a:endParaRPr lang="cs-CZ" sz="1800" b="0">
                        <a:solidFill>
                          <a:sysClr val="windowText" lastClr="000000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800">
                          <a:effectLst/>
                        </a:rPr>
                        <a:t>1</a:t>
                      </a:r>
                      <a:endParaRPr lang="cs-CZ" sz="1800" b="0">
                        <a:solidFill>
                          <a:sysClr val="windowText" lastClr="000000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800">
                          <a:effectLst/>
                        </a:rPr>
                        <a:t>0</a:t>
                      </a:r>
                      <a:endParaRPr lang="cs-CZ" sz="1800" b="0">
                        <a:solidFill>
                          <a:sysClr val="windowText" lastClr="000000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800" dirty="0">
                          <a:effectLst/>
                        </a:rPr>
                        <a:t>0</a:t>
                      </a:r>
                      <a:endParaRPr lang="cs-CZ" sz="1800" b="0" dirty="0">
                        <a:solidFill>
                          <a:sysClr val="windowText" lastClr="000000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800" b="1" dirty="0">
                          <a:effectLst/>
                        </a:rPr>
                        <a:t>5</a:t>
                      </a:r>
                      <a:endParaRPr lang="cs-CZ" sz="1800" b="1" dirty="0">
                        <a:solidFill>
                          <a:sysClr val="windowText" lastClr="000000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800">
                          <a:effectLst/>
                        </a:rPr>
                        <a:t>0</a:t>
                      </a:r>
                      <a:endParaRPr lang="cs-CZ" sz="1800" b="0">
                        <a:solidFill>
                          <a:sysClr val="windowText" lastClr="000000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800">
                          <a:effectLst/>
                        </a:rPr>
                        <a:t>1</a:t>
                      </a:r>
                      <a:endParaRPr lang="cs-CZ" sz="1800" b="0">
                        <a:solidFill>
                          <a:sysClr val="windowText" lastClr="000000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800">
                          <a:effectLst/>
                        </a:rPr>
                        <a:t>0</a:t>
                      </a:r>
                      <a:endParaRPr lang="cs-CZ" sz="1800" b="0">
                        <a:solidFill>
                          <a:sysClr val="windowText" lastClr="000000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800" dirty="0">
                          <a:effectLst/>
                        </a:rPr>
                        <a:t>1</a:t>
                      </a:r>
                      <a:endParaRPr lang="cs-CZ" sz="1800" b="0" dirty="0">
                        <a:solidFill>
                          <a:sysClr val="windowText" lastClr="000000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800" b="1" dirty="0">
                          <a:effectLst/>
                        </a:rPr>
                        <a:t>6</a:t>
                      </a:r>
                      <a:endParaRPr lang="cs-CZ" sz="1800" b="1" dirty="0">
                        <a:solidFill>
                          <a:sysClr val="windowText" lastClr="000000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800">
                          <a:effectLst/>
                        </a:rPr>
                        <a:t>0</a:t>
                      </a:r>
                      <a:endParaRPr lang="cs-CZ" sz="1800" b="0">
                        <a:solidFill>
                          <a:sysClr val="windowText" lastClr="000000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800">
                          <a:effectLst/>
                        </a:rPr>
                        <a:t>1</a:t>
                      </a:r>
                      <a:endParaRPr lang="cs-CZ" sz="1800" b="0">
                        <a:solidFill>
                          <a:sysClr val="windowText" lastClr="000000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800">
                          <a:effectLst/>
                        </a:rPr>
                        <a:t>1</a:t>
                      </a:r>
                      <a:endParaRPr lang="cs-CZ" sz="1800" b="0">
                        <a:solidFill>
                          <a:sysClr val="windowText" lastClr="000000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800" dirty="0">
                          <a:effectLst/>
                        </a:rPr>
                        <a:t>0</a:t>
                      </a:r>
                      <a:endParaRPr lang="cs-CZ" sz="1800" b="0" dirty="0">
                        <a:solidFill>
                          <a:sysClr val="windowText" lastClr="000000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800" b="1" dirty="0">
                          <a:effectLst/>
                        </a:rPr>
                        <a:t>7</a:t>
                      </a:r>
                      <a:endParaRPr lang="cs-CZ" sz="1800" b="1" dirty="0">
                        <a:solidFill>
                          <a:sysClr val="windowText" lastClr="000000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800">
                          <a:effectLst/>
                        </a:rPr>
                        <a:t>0</a:t>
                      </a:r>
                      <a:endParaRPr lang="cs-CZ" sz="1800" b="0">
                        <a:solidFill>
                          <a:sysClr val="windowText" lastClr="000000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800">
                          <a:effectLst/>
                        </a:rPr>
                        <a:t>1</a:t>
                      </a:r>
                      <a:endParaRPr lang="cs-CZ" sz="1800" b="0">
                        <a:solidFill>
                          <a:sysClr val="windowText" lastClr="000000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800">
                          <a:effectLst/>
                        </a:rPr>
                        <a:t>1</a:t>
                      </a:r>
                      <a:endParaRPr lang="cs-CZ" sz="1800" b="0">
                        <a:solidFill>
                          <a:sysClr val="windowText" lastClr="000000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800" dirty="0">
                          <a:effectLst/>
                        </a:rPr>
                        <a:t>1</a:t>
                      </a:r>
                      <a:endParaRPr lang="cs-CZ" sz="1800" b="0" dirty="0">
                        <a:solidFill>
                          <a:sysClr val="windowText" lastClr="000000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  <p:graphicFrame>
        <p:nvGraphicFramePr>
          <p:cNvPr id="14" name="Tabulka 1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79000157"/>
              </p:ext>
            </p:extLst>
          </p:nvPr>
        </p:nvGraphicFramePr>
        <p:xfrm>
          <a:off x="4860392" y="3206080"/>
          <a:ext cx="3240000" cy="2743200"/>
        </p:xfrm>
        <a:graphic>
          <a:graphicData uri="http://schemas.openxmlformats.org/drawingml/2006/table">
            <a:tbl>
              <a:tblPr firstRow="1" firstCol="1" lastRow="1" lastCol="1" bandRow="1" bandCol="1">
                <a:tableStyleId>{5940675A-B579-460E-94D1-54222C63F5DA}</a:tableStyleId>
              </a:tblPr>
              <a:tblGrid>
                <a:gridCol w="1080000"/>
                <a:gridCol w="540000"/>
                <a:gridCol w="540000"/>
                <a:gridCol w="540000"/>
                <a:gridCol w="540000"/>
              </a:tblGrid>
              <a:tr h="0">
                <a:tc rowSpan="2"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800" b="1" dirty="0">
                          <a:effectLst/>
                        </a:rPr>
                        <a:t>Desítkové</a:t>
                      </a:r>
                    </a:p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800" b="1" dirty="0">
                          <a:effectLst/>
                        </a:rPr>
                        <a:t>číslo</a:t>
                      </a:r>
                      <a:endParaRPr lang="cs-CZ" sz="1800" b="1" dirty="0">
                        <a:solidFill>
                          <a:sysClr val="windowText" lastClr="000000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 gridSpan="4"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800" b="1" dirty="0">
                          <a:effectLst/>
                        </a:rPr>
                        <a:t>Řád</a:t>
                      </a:r>
                      <a:endParaRPr lang="cs-CZ" sz="1800" b="1" dirty="0">
                        <a:solidFill>
                          <a:sysClr val="windowText" lastClr="000000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0"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800" b="1" dirty="0">
                          <a:effectLst/>
                        </a:rPr>
                        <a:t>8</a:t>
                      </a:r>
                      <a:endParaRPr lang="cs-CZ" sz="1800" b="1" dirty="0">
                        <a:solidFill>
                          <a:sysClr val="windowText" lastClr="000000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800" b="1" dirty="0">
                          <a:effectLst/>
                        </a:rPr>
                        <a:t>4</a:t>
                      </a:r>
                      <a:endParaRPr lang="cs-CZ" sz="1800" b="1" dirty="0">
                        <a:solidFill>
                          <a:sysClr val="windowText" lastClr="000000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800" b="1" dirty="0">
                          <a:effectLst/>
                        </a:rPr>
                        <a:t>2</a:t>
                      </a:r>
                      <a:endParaRPr lang="cs-CZ" sz="1800" b="1" dirty="0">
                        <a:solidFill>
                          <a:sysClr val="windowText" lastClr="000000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800" b="1" dirty="0">
                          <a:effectLst/>
                        </a:rPr>
                        <a:t>1</a:t>
                      </a:r>
                      <a:endParaRPr lang="cs-CZ" sz="1800" b="1" dirty="0">
                        <a:solidFill>
                          <a:sysClr val="windowText" lastClr="000000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800" b="1" dirty="0">
                          <a:effectLst/>
                        </a:rPr>
                        <a:t>8</a:t>
                      </a:r>
                      <a:endParaRPr lang="cs-CZ" sz="1800" b="1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800" dirty="0">
                          <a:effectLst/>
                        </a:rPr>
                        <a:t>1</a:t>
                      </a:r>
                      <a:endParaRPr lang="cs-CZ" sz="18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800" dirty="0">
                          <a:effectLst/>
                        </a:rPr>
                        <a:t>0</a:t>
                      </a:r>
                      <a:endParaRPr lang="cs-CZ" sz="18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800" dirty="0">
                          <a:effectLst/>
                        </a:rPr>
                        <a:t>0</a:t>
                      </a:r>
                      <a:endParaRPr lang="cs-CZ" sz="18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800" dirty="0">
                          <a:effectLst/>
                        </a:rPr>
                        <a:t>0</a:t>
                      </a:r>
                      <a:endParaRPr lang="cs-CZ" sz="18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800" b="1" dirty="0">
                          <a:effectLst/>
                        </a:rPr>
                        <a:t>9</a:t>
                      </a:r>
                      <a:endParaRPr lang="cs-CZ" sz="1800" b="1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800">
                          <a:effectLst/>
                        </a:rPr>
                        <a:t>1</a:t>
                      </a:r>
                      <a:endParaRPr lang="cs-CZ" sz="18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800">
                          <a:effectLst/>
                        </a:rPr>
                        <a:t>0</a:t>
                      </a:r>
                      <a:endParaRPr lang="cs-CZ" sz="18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800">
                          <a:effectLst/>
                        </a:rPr>
                        <a:t>0</a:t>
                      </a:r>
                      <a:endParaRPr lang="cs-CZ" sz="18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800" dirty="0">
                          <a:effectLst/>
                        </a:rPr>
                        <a:t>1</a:t>
                      </a:r>
                      <a:endParaRPr lang="cs-CZ" sz="18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800" b="1" dirty="0">
                          <a:effectLst/>
                        </a:rPr>
                        <a:t>10</a:t>
                      </a:r>
                      <a:endParaRPr lang="cs-CZ" sz="1800" b="1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800">
                          <a:effectLst/>
                        </a:rPr>
                        <a:t>1</a:t>
                      </a:r>
                      <a:endParaRPr lang="cs-CZ" sz="18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800">
                          <a:effectLst/>
                        </a:rPr>
                        <a:t>0</a:t>
                      </a:r>
                      <a:endParaRPr lang="cs-CZ" sz="18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800">
                          <a:effectLst/>
                        </a:rPr>
                        <a:t>1</a:t>
                      </a:r>
                      <a:endParaRPr lang="cs-CZ" sz="18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800" dirty="0">
                          <a:effectLst/>
                        </a:rPr>
                        <a:t>0</a:t>
                      </a:r>
                      <a:endParaRPr lang="cs-CZ" sz="18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800" b="1" dirty="0">
                          <a:effectLst/>
                        </a:rPr>
                        <a:t>11</a:t>
                      </a:r>
                      <a:endParaRPr lang="cs-CZ" sz="1800" b="1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800">
                          <a:effectLst/>
                        </a:rPr>
                        <a:t>1</a:t>
                      </a:r>
                      <a:endParaRPr lang="cs-CZ" sz="18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800">
                          <a:effectLst/>
                        </a:rPr>
                        <a:t>0</a:t>
                      </a:r>
                      <a:endParaRPr lang="cs-CZ" sz="18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800">
                          <a:effectLst/>
                        </a:rPr>
                        <a:t>1</a:t>
                      </a:r>
                      <a:endParaRPr lang="cs-CZ" sz="18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800" dirty="0">
                          <a:effectLst/>
                        </a:rPr>
                        <a:t>1</a:t>
                      </a:r>
                      <a:endParaRPr lang="cs-CZ" sz="18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800" b="1" dirty="0">
                          <a:effectLst/>
                        </a:rPr>
                        <a:t>12</a:t>
                      </a:r>
                      <a:endParaRPr lang="cs-CZ" sz="1800" b="1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800">
                          <a:effectLst/>
                        </a:rPr>
                        <a:t>1</a:t>
                      </a:r>
                      <a:endParaRPr lang="cs-CZ" sz="18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800">
                          <a:effectLst/>
                        </a:rPr>
                        <a:t>1</a:t>
                      </a:r>
                      <a:endParaRPr lang="cs-CZ" sz="18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800">
                          <a:effectLst/>
                        </a:rPr>
                        <a:t>0</a:t>
                      </a:r>
                      <a:endParaRPr lang="cs-CZ" sz="18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800" dirty="0">
                          <a:effectLst/>
                        </a:rPr>
                        <a:t>0</a:t>
                      </a:r>
                      <a:endParaRPr lang="cs-CZ" sz="18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800" b="1" dirty="0">
                          <a:effectLst/>
                        </a:rPr>
                        <a:t>13</a:t>
                      </a:r>
                      <a:endParaRPr lang="cs-CZ" sz="1800" b="1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800">
                          <a:effectLst/>
                        </a:rPr>
                        <a:t>1</a:t>
                      </a:r>
                      <a:endParaRPr lang="cs-CZ" sz="18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800">
                          <a:effectLst/>
                        </a:rPr>
                        <a:t>1</a:t>
                      </a:r>
                      <a:endParaRPr lang="cs-CZ" sz="18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800">
                          <a:effectLst/>
                        </a:rPr>
                        <a:t>0</a:t>
                      </a:r>
                      <a:endParaRPr lang="cs-CZ" sz="18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800" dirty="0">
                          <a:effectLst/>
                        </a:rPr>
                        <a:t>1</a:t>
                      </a:r>
                      <a:endParaRPr lang="cs-CZ" sz="18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800" b="1" dirty="0">
                          <a:effectLst/>
                        </a:rPr>
                        <a:t>14</a:t>
                      </a:r>
                      <a:endParaRPr lang="cs-CZ" sz="1800" b="1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800">
                          <a:effectLst/>
                        </a:rPr>
                        <a:t>1</a:t>
                      </a:r>
                      <a:endParaRPr lang="cs-CZ" sz="18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800">
                          <a:effectLst/>
                        </a:rPr>
                        <a:t>1</a:t>
                      </a:r>
                      <a:endParaRPr lang="cs-CZ" sz="18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800">
                          <a:effectLst/>
                        </a:rPr>
                        <a:t>1</a:t>
                      </a:r>
                      <a:endParaRPr lang="cs-CZ" sz="18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800" dirty="0">
                          <a:effectLst/>
                        </a:rPr>
                        <a:t>0</a:t>
                      </a:r>
                      <a:endParaRPr lang="cs-CZ" sz="18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800" b="1" dirty="0">
                          <a:effectLst/>
                        </a:rPr>
                        <a:t>15</a:t>
                      </a:r>
                      <a:endParaRPr lang="cs-CZ" sz="1800" b="1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800">
                          <a:effectLst/>
                        </a:rPr>
                        <a:t>1</a:t>
                      </a:r>
                      <a:endParaRPr lang="cs-CZ" sz="18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800">
                          <a:effectLst/>
                        </a:rPr>
                        <a:t>1</a:t>
                      </a:r>
                      <a:endParaRPr lang="cs-CZ" sz="18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800">
                          <a:effectLst/>
                        </a:rPr>
                        <a:t>1</a:t>
                      </a:r>
                      <a:endParaRPr lang="cs-CZ" sz="18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800" dirty="0">
                          <a:effectLst/>
                        </a:rPr>
                        <a:t>1</a:t>
                      </a:r>
                      <a:endParaRPr lang="cs-CZ" sz="18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2293656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10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" name="Přímá spojnice 8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0" y="612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Nadpis 1"/>
          <p:cNvSpPr>
            <a:spLocks noGrp="1"/>
          </p:cNvSpPr>
          <p:nvPr/>
        </p:nvSpPr>
        <p:spPr>
          <a:xfrm>
            <a:off x="3287566" y="165655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19" name="Obrázek 18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4298" y="72301"/>
            <a:ext cx="2710588" cy="792000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37311" y="6165376"/>
            <a:ext cx="3036813" cy="648000"/>
          </a:xfrm>
          <a:prstGeom prst="rect">
            <a:avLst/>
          </a:prstGeom>
        </p:spPr>
      </p:pic>
      <p:sp>
        <p:nvSpPr>
          <p:cNvPr id="8" name="TextovéPole 7"/>
          <p:cNvSpPr txBox="1"/>
          <p:nvPr/>
        </p:nvSpPr>
        <p:spPr>
          <a:xfrm>
            <a:off x="360000" y="1008000"/>
            <a:ext cx="8460000" cy="461665"/>
          </a:xfrm>
          <a:prstGeom prst="rect">
            <a:avLst/>
          </a:prstGeom>
          <a:blipFill>
            <a:blip r:embed="rId4"/>
            <a:tile tx="0" ty="0" sx="100000" sy="100000" flip="none" algn="tl"/>
          </a:blipFill>
          <a:scene3d>
            <a:camera prst="orthographicFront"/>
            <a:lightRig rig="threePt" dir="t"/>
          </a:scene3d>
          <a:sp3d>
            <a:bevelT/>
          </a:sp3d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/>
              <a:t>BCD kód</a:t>
            </a:r>
            <a:endParaRPr lang="cs-CZ" sz="24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60000" y="1569566"/>
            <a:ext cx="8460000" cy="2031325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scene3d>
            <a:camera prst="orthographicFront"/>
            <a:lightRig rig="threePt" dir="t"/>
          </a:scene3d>
          <a:sp3d>
            <a:bevelT/>
          </a:sp3d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dirty="0" smtClean="0"/>
              <a:t>Elektronická </a:t>
            </a:r>
            <a:r>
              <a:rPr lang="cs-CZ" dirty="0"/>
              <a:t>zařízení </a:t>
            </a:r>
            <a:r>
              <a:rPr lang="cs-CZ" dirty="0" smtClean="0"/>
              <a:t>(</a:t>
            </a:r>
            <a:r>
              <a:rPr lang="cs-CZ" dirty="0"/>
              <a:t>kalkulačky, digitální měřící přístroje, počítače apod</a:t>
            </a:r>
            <a:r>
              <a:rPr lang="cs-CZ" dirty="0" smtClean="0"/>
              <a:t>.) pracují navenek </a:t>
            </a:r>
            <a:r>
              <a:rPr lang="cs-CZ" dirty="0"/>
              <a:t>v desítkové </a:t>
            </a:r>
            <a:r>
              <a:rPr lang="cs-CZ" dirty="0" smtClean="0"/>
              <a:t>soustavě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dirty="0" smtClean="0"/>
              <a:t>V jejich elektronických obvodech, „</a:t>
            </a:r>
            <a:r>
              <a:rPr lang="cs-CZ" dirty="0"/>
              <a:t>uvnitř“ </a:t>
            </a:r>
            <a:r>
              <a:rPr lang="cs-CZ" dirty="0" smtClean="0"/>
              <a:t>, jsou </a:t>
            </a:r>
            <a:r>
              <a:rPr lang="cs-CZ" dirty="0"/>
              <a:t>jednotlivé číslice desítkového čísla (dekády) zobrazeny skupinou dvojkových </a:t>
            </a:r>
            <a:r>
              <a:rPr lang="cs-CZ" dirty="0" smtClean="0"/>
              <a:t>číslic.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dirty="0" smtClean="0"/>
              <a:t>Desítková </a:t>
            </a:r>
            <a:r>
              <a:rPr lang="cs-CZ" dirty="0"/>
              <a:t>číslice se zobrazí jako čtyřmístné dvojkové </a:t>
            </a:r>
            <a:r>
              <a:rPr lang="cs-CZ" dirty="0" smtClean="0"/>
              <a:t>číslo.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dirty="0" smtClean="0"/>
              <a:t>Výsledný </a:t>
            </a:r>
            <a:r>
              <a:rPr lang="cs-CZ" dirty="0"/>
              <a:t>kód se nazývá BCD </a:t>
            </a:r>
            <a:r>
              <a:rPr lang="cs-CZ" dirty="0" smtClean="0"/>
              <a:t>kód.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dirty="0" smtClean="0"/>
              <a:t>Příklad BCD kódu čísla 13</a:t>
            </a:r>
            <a:r>
              <a:rPr lang="cs-CZ" baseline="-25000" dirty="0" smtClean="0"/>
              <a:t>10</a:t>
            </a:r>
            <a:r>
              <a:rPr lang="cs-CZ" dirty="0" smtClean="0"/>
              <a:t> = 0001 0011</a:t>
            </a:r>
            <a:r>
              <a:rPr lang="cs-CZ" baseline="-25000" dirty="0" smtClean="0"/>
              <a:t>BCD</a:t>
            </a:r>
            <a:r>
              <a:rPr lang="cs-CZ" dirty="0" smtClean="0"/>
              <a:t> (viz následující tabulka).</a:t>
            </a:r>
            <a:endParaRPr lang="cs-CZ" baseline="-25000" dirty="0"/>
          </a:p>
        </p:txBody>
      </p:sp>
      <p:sp>
        <p:nvSpPr>
          <p:cNvPr id="11" name="Zástupný symbol pro číslo snímku 14"/>
          <p:cNvSpPr>
            <a:spLocks noGrp="1"/>
          </p:cNvSpPr>
          <p:nvPr/>
        </p:nvSpPr>
        <p:spPr>
          <a:xfrm>
            <a:off x="7992480" y="6356448"/>
            <a:ext cx="900000" cy="2160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cs-CZ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85D957D-D829-4070-AC89-93F188FE283C}" type="slidenum">
              <a:rPr lang="cs-CZ" smtClean="0"/>
              <a:pPr/>
              <a:t>10</a:t>
            </a:fld>
            <a:endParaRPr lang="cs-CZ" dirty="0"/>
          </a:p>
        </p:txBody>
      </p:sp>
      <p:sp>
        <p:nvSpPr>
          <p:cNvPr id="2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216990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10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" name="Přímá spojnice 8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0" y="612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Nadpis 1"/>
          <p:cNvSpPr>
            <a:spLocks noGrp="1"/>
          </p:cNvSpPr>
          <p:nvPr/>
        </p:nvSpPr>
        <p:spPr>
          <a:xfrm>
            <a:off x="3287566" y="165655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19" name="Obrázek 18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4298" y="72301"/>
            <a:ext cx="2710588" cy="792000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37311" y="6165376"/>
            <a:ext cx="3036813" cy="648000"/>
          </a:xfrm>
          <a:prstGeom prst="rect">
            <a:avLst/>
          </a:prstGeom>
        </p:spPr>
      </p:pic>
      <p:sp>
        <p:nvSpPr>
          <p:cNvPr id="8" name="TextovéPole 7"/>
          <p:cNvSpPr txBox="1"/>
          <p:nvPr/>
        </p:nvSpPr>
        <p:spPr>
          <a:xfrm>
            <a:off x="360000" y="1008000"/>
            <a:ext cx="8460000" cy="461665"/>
          </a:xfrm>
          <a:prstGeom prst="rect">
            <a:avLst/>
          </a:prstGeom>
          <a:blipFill>
            <a:blip r:embed="rId4"/>
            <a:tile tx="0" ty="0" sx="100000" sy="100000" flip="none" algn="tl"/>
          </a:blipFill>
          <a:scene3d>
            <a:camera prst="orthographicFront"/>
            <a:lightRig rig="threePt" dir="t"/>
          </a:scene3d>
          <a:sp3d>
            <a:bevelT/>
          </a:sp3d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/>
              <a:t>BCD kód čísel 0 - 15</a:t>
            </a:r>
            <a:endParaRPr lang="cs-CZ" sz="2400" b="1" dirty="0"/>
          </a:p>
        </p:txBody>
      </p:sp>
      <p:sp>
        <p:nvSpPr>
          <p:cNvPr id="11" name="Zástupný symbol pro číslo snímku 14"/>
          <p:cNvSpPr>
            <a:spLocks noGrp="1"/>
          </p:cNvSpPr>
          <p:nvPr/>
        </p:nvSpPr>
        <p:spPr>
          <a:xfrm>
            <a:off x="7992480" y="6356448"/>
            <a:ext cx="900000" cy="2160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cs-CZ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85D957D-D829-4070-AC89-93F188FE283C}" type="slidenum">
              <a:rPr lang="cs-CZ" smtClean="0"/>
              <a:pPr/>
              <a:t>11</a:t>
            </a:fld>
            <a:endParaRPr lang="cs-CZ" dirty="0"/>
          </a:p>
        </p:txBody>
      </p:sp>
      <p:sp>
        <p:nvSpPr>
          <p:cNvPr id="2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9328497"/>
              </p:ext>
            </p:extLst>
          </p:nvPr>
        </p:nvGraphicFramePr>
        <p:xfrm>
          <a:off x="2584200" y="1623248"/>
          <a:ext cx="3975600" cy="4398040"/>
        </p:xfrm>
        <a:graphic>
          <a:graphicData uri="http://schemas.openxmlformats.org/drawingml/2006/table">
            <a:tbl>
              <a:tblPr firstRow="1" firstCol="1" lastRow="1" lastCol="1" bandRow="1" bandCol="1">
                <a:tableStyleId>{5940675A-B579-460E-94D1-54222C63F5DA}</a:tableStyleId>
              </a:tblPr>
              <a:tblGrid>
                <a:gridCol w="1080000"/>
                <a:gridCol w="361950"/>
                <a:gridCol w="361950"/>
                <a:gridCol w="361950"/>
                <a:gridCol w="361950"/>
                <a:gridCol w="361950"/>
                <a:gridCol w="361950"/>
                <a:gridCol w="361950"/>
                <a:gridCol w="361950"/>
              </a:tblGrid>
              <a:tr h="0">
                <a:tc rowSpan="2"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600" b="1" dirty="0">
                          <a:effectLst/>
                        </a:rPr>
                        <a:t>Desítkové</a:t>
                      </a:r>
                    </a:p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600" b="1" dirty="0">
                          <a:effectLst/>
                        </a:rPr>
                        <a:t>číslo</a:t>
                      </a:r>
                      <a:endParaRPr lang="cs-CZ" sz="1600" b="1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 gridSpan="8"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600" b="1" dirty="0">
                          <a:effectLst/>
                        </a:rPr>
                        <a:t>Řád</a:t>
                      </a:r>
                      <a:endParaRPr lang="cs-CZ" sz="1600" b="1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0"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600" b="1" dirty="0">
                          <a:effectLst/>
                        </a:rPr>
                        <a:t>80</a:t>
                      </a:r>
                      <a:endParaRPr lang="cs-CZ" sz="1600" b="1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600" b="1" dirty="0">
                          <a:effectLst/>
                        </a:rPr>
                        <a:t>40</a:t>
                      </a:r>
                      <a:endParaRPr lang="cs-CZ" sz="1600" b="1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600" b="1" dirty="0">
                          <a:effectLst/>
                        </a:rPr>
                        <a:t>20</a:t>
                      </a:r>
                      <a:endParaRPr lang="cs-CZ" sz="1600" b="1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600" b="1" dirty="0">
                          <a:effectLst/>
                        </a:rPr>
                        <a:t>10</a:t>
                      </a:r>
                      <a:endParaRPr lang="cs-CZ" sz="1600" b="1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600" b="1" dirty="0">
                          <a:effectLst/>
                        </a:rPr>
                        <a:t>8</a:t>
                      </a:r>
                      <a:endParaRPr lang="cs-CZ" sz="1600" b="1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600" b="1" dirty="0">
                          <a:effectLst/>
                        </a:rPr>
                        <a:t>4</a:t>
                      </a:r>
                      <a:endParaRPr lang="cs-CZ" sz="1600" b="1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600" b="1" dirty="0">
                          <a:effectLst/>
                        </a:rPr>
                        <a:t>2</a:t>
                      </a:r>
                      <a:endParaRPr lang="cs-CZ" sz="1600" b="1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600" b="1" dirty="0">
                          <a:effectLst/>
                        </a:rPr>
                        <a:t>1</a:t>
                      </a:r>
                      <a:endParaRPr lang="cs-CZ" sz="1600" b="1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600" b="1" dirty="0">
                          <a:effectLst/>
                        </a:rPr>
                        <a:t>0</a:t>
                      </a:r>
                      <a:endParaRPr lang="cs-CZ" sz="1600" b="1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600">
                          <a:effectLst/>
                        </a:rPr>
                        <a:t>0</a:t>
                      </a:r>
                      <a:endParaRPr lang="cs-CZ" sz="16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600">
                          <a:effectLst/>
                        </a:rPr>
                        <a:t>0</a:t>
                      </a:r>
                      <a:endParaRPr lang="cs-CZ" sz="16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600">
                          <a:effectLst/>
                        </a:rPr>
                        <a:t>0</a:t>
                      </a:r>
                      <a:endParaRPr lang="cs-CZ" sz="16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600">
                          <a:effectLst/>
                        </a:rPr>
                        <a:t>0</a:t>
                      </a:r>
                      <a:endParaRPr lang="cs-CZ" sz="16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600" dirty="0">
                          <a:effectLst/>
                        </a:rPr>
                        <a:t>0</a:t>
                      </a:r>
                      <a:endParaRPr lang="cs-CZ" sz="16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600">
                          <a:effectLst/>
                        </a:rPr>
                        <a:t>0</a:t>
                      </a:r>
                      <a:endParaRPr lang="cs-CZ" sz="16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600" dirty="0">
                          <a:effectLst/>
                        </a:rPr>
                        <a:t>0</a:t>
                      </a:r>
                      <a:endParaRPr lang="cs-CZ" sz="16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600">
                          <a:effectLst/>
                        </a:rPr>
                        <a:t>0</a:t>
                      </a:r>
                      <a:endParaRPr lang="cs-CZ" sz="16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600" b="1" dirty="0">
                          <a:effectLst/>
                        </a:rPr>
                        <a:t>1</a:t>
                      </a:r>
                      <a:endParaRPr lang="cs-CZ" sz="1600" b="1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600">
                          <a:effectLst/>
                        </a:rPr>
                        <a:t>0</a:t>
                      </a:r>
                      <a:endParaRPr lang="cs-CZ" sz="16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600" dirty="0">
                          <a:effectLst/>
                        </a:rPr>
                        <a:t>0</a:t>
                      </a:r>
                      <a:endParaRPr lang="cs-CZ" sz="16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600">
                          <a:effectLst/>
                        </a:rPr>
                        <a:t>0</a:t>
                      </a:r>
                      <a:endParaRPr lang="cs-CZ" sz="16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600">
                          <a:effectLst/>
                        </a:rPr>
                        <a:t>0</a:t>
                      </a:r>
                      <a:endParaRPr lang="cs-CZ" sz="16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600" dirty="0">
                          <a:effectLst/>
                        </a:rPr>
                        <a:t>0</a:t>
                      </a:r>
                      <a:endParaRPr lang="cs-CZ" sz="16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600">
                          <a:effectLst/>
                        </a:rPr>
                        <a:t>0</a:t>
                      </a:r>
                      <a:endParaRPr lang="cs-CZ" sz="16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600">
                          <a:effectLst/>
                        </a:rPr>
                        <a:t>0</a:t>
                      </a:r>
                      <a:endParaRPr lang="cs-CZ" sz="16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600">
                          <a:effectLst/>
                        </a:rPr>
                        <a:t>1</a:t>
                      </a:r>
                      <a:endParaRPr lang="cs-CZ" sz="16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600" b="1" dirty="0">
                          <a:effectLst/>
                        </a:rPr>
                        <a:t>2</a:t>
                      </a:r>
                      <a:endParaRPr lang="cs-CZ" sz="1600" b="1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600">
                          <a:effectLst/>
                        </a:rPr>
                        <a:t>0</a:t>
                      </a:r>
                      <a:endParaRPr lang="cs-CZ" sz="16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600">
                          <a:effectLst/>
                        </a:rPr>
                        <a:t>0</a:t>
                      </a:r>
                      <a:endParaRPr lang="cs-CZ" sz="16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600">
                          <a:effectLst/>
                        </a:rPr>
                        <a:t>0</a:t>
                      </a:r>
                      <a:endParaRPr lang="cs-CZ" sz="16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600">
                          <a:effectLst/>
                        </a:rPr>
                        <a:t>0</a:t>
                      </a:r>
                      <a:endParaRPr lang="cs-CZ" sz="16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600" dirty="0">
                          <a:effectLst/>
                        </a:rPr>
                        <a:t>0</a:t>
                      </a:r>
                      <a:endParaRPr lang="cs-CZ" sz="16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600">
                          <a:effectLst/>
                        </a:rPr>
                        <a:t>0</a:t>
                      </a:r>
                      <a:endParaRPr lang="cs-CZ" sz="16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600">
                          <a:effectLst/>
                        </a:rPr>
                        <a:t>1</a:t>
                      </a:r>
                      <a:endParaRPr lang="cs-CZ" sz="16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600">
                          <a:effectLst/>
                        </a:rPr>
                        <a:t>0</a:t>
                      </a:r>
                      <a:endParaRPr lang="cs-CZ" sz="16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252760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600" b="1" dirty="0">
                          <a:effectLst/>
                        </a:rPr>
                        <a:t>3</a:t>
                      </a:r>
                      <a:endParaRPr lang="cs-CZ" sz="1600" b="1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600">
                          <a:effectLst/>
                        </a:rPr>
                        <a:t>0</a:t>
                      </a:r>
                      <a:endParaRPr lang="cs-CZ" sz="16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600">
                          <a:effectLst/>
                        </a:rPr>
                        <a:t>0</a:t>
                      </a:r>
                      <a:endParaRPr lang="cs-CZ" sz="16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600">
                          <a:effectLst/>
                        </a:rPr>
                        <a:t>0</a:t>
                      </a:r>
                      <a:endParaRPr lang="cs-CZ" sz="16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600">
                          <a:effectLst/>
                        </a:rPr>
                        <a:t>0</a:t>
                      </a:r>
                      <a:endParaRPr lang="cs-CZ" sz="16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600" dirty="0">
                          <a:effectLst/>
                        </a:rPr>
                        <a:t>0</a:t>
                      </a:r>
                      <a:endParaRPr lang="cs-CZ" sz="16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600">
                          <a:effectLst/>
                        </a:rPr>
                        <a:t>0</a:t>
                      </a:r>
                      <a:endParaRPr lang="cs-CZ" sz="16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600">
                          <a:effectLst/>
                        </a:rPr>
                        <a:t>1</a:t>
                      </a:r>
                      <a:endParaRPr lang="cs-CZ" sz="16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600">
                          <a:effectLst/>
                        </a:rPr>
                        <a:t>1</a:t>
                      </a:r>
                      <a:endParaRPr lang="cs-CZ" sz="16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600" b="1" dirty="0">
                          <a:effectLst/>
                        </a:rPr>
                        <a:t>4</a:t>
                      </a:r>
                      <a:endParaRPr lang="cs-CZ" sz="1600" b="1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600">
                          <a:effectLst/>
                        </a:rPr>
                        <a:t>0</a:t>
                      </a:r>
                      <a:endParaRPr lang="cs-CZ" sz="16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600">
                          <a:effectLst/>
                        </a:rPr>
                        <a:t>0</a:t>
                      </a:r>
                      <a:endParaRPr lang="cs-CZ" sz="16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600">
                          <a:effectLst/>
                        </a:rPr>
                        <a:t>0</a:t>
                      </a:r>
                      <a:endParaRPr lang="cs-CZ" sz="16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600">
                          <a:effectLst/>
                        </a:rPr>
                        <a:t>0</a:t>
                      </a:r>
                      <a:endParaRPr lang="cs-CZ" sz="16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600" dirty="0">
                          <a:effectLst/>
                        </a:rPr>
                        <a:t>0</a:t>
                      </a:r>
                      <a:endParaRPr lang="cs-CZ" sz="16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600">
                          <a:effectLst/>
                        </a:rPr>
                        <a:t>1</a:t>
                      </a:r>
                      <a:endParaRPr lang="cs-CZ" sz="16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600">
                          <a:effectLst/>
                        </a:rPr>
                        <a:t>0</a:t>
                      </a:r>
                      <a:endParaRPr lang="cs-CZ" sz="16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600">
                          <a:effectLst/>
                        </a:rPr>
                        <a:t>0</a:t>
                      </a:r>
                      <a:endParaRPr lang="cs-CZ" sz="16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600" b="1" dirty="0">
                          <a:effectLst/>
                        </a:rPr>
                        <a:t>5</a:t>
                      </a:r>
                      <a:endParaRPr lang="cs-CZ" sz="1600" b="1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600">
                          <a:effectLst/>
                        </a:rPr>
                        <a:t>0</a:t>
                      </a:r>
                      <a:endParaRPr lang="cs-CZ" sz="16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600">
                          <a:effectLst/>
                        </a:rPr>
                        <a:t>0</a:t>
                      </a:r>
                      <a:endParaRPr lang="cs-CZ" sz="16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600">
                          <a:effectLst/>
                        </a:rPr>
                        <a:t>0</a:t>
                      </a:r>
                      <a:endParaRPr lang="cs-CZ" sz="16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600">
                          <a:effectLst/>
                        </a:rPr>
                        <a:t>0</a:t>
                      </a:r>
                      <a:endParaRPr lang="cs-CZ" sz="16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600" dirty="0">
                          <a:effectLst/>
                        </a:rPr>
                        <a:t>0</a:t>
                      </a:r>
                      <a:endParaRPr lang="cs-CZ" sz="16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600">
                          <a:effectLst/>
                        </a:rPr>
                        <a:t>1</a:t>
                      </a:r>
                      <a:endParaRPr lang="cs-CZ" sz="16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600">
                          <a:effectLst/>
                        </a:rPr>
                        <a:t>0</a:t>
                      </a:r>
                      <a:endParaRPr lang="cs-CZ" sz="16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600">
                          <a:effectLst/>
                        </a:rPr>
                        <a:t>1</a:t>
                      </a:r>
                      <a:endParaRPr lang="cs-CZ" sz="16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600" b="1" dirty="0">
                          <a:effectLst/>
                        </a:rPr>
                        <a:t>6</a:t>
                      </a:r>
                      <a:endParaRPr lang="cs-CZ" sz="1600" b="1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600">
                          <a:effectLst/>
                        </a:rPr>
                        <a:t>0</a:t>
                      </a:r>
                      <a:endParaRPr lang="cs-CZ" sz="16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600">
                          <a:effectLst/>
                        </a:rPr>
                        <a:t>0</a:t>
                      </a:r>
                      <a:endParaRPr lang="cs-CZ" sz="16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600">
                          <a:effectLst/>
                        </a:rPr>
                        <a:t>0</a:t>
                      </a:r>
                      <a:endParaRPr lang="cs-CZ" sz="16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600">
                          <a:effectLst/>
                        </a:rPr>
                        <a:t>0</a:t>
                      </a:r>
                      <a:endParaRPr lang="cs-CZ" sz="16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600" dirty="0">
                          <a:effectLst/>
                        </a:rPr>
                        <a:t>0</a:t>
                      </a:r>
                      <a:endParaRPr lang="cs-CZ" sz="16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600">
                          <a:effectLst/>
                        </a:rPr>
                        <a:t>1</a:t>
                      </a:r>
                      <a:endParaRPr lang="cs-CZ" sz="16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600">
                          <a:effectLst/>
                        </a:rPr>
                        <a:t>1</a:t>
                      </a:r>
                      <a:endParaRPr lang="cs-CZ" sz="16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600">
                          <a:effectLst/>
                        </a:rPr>
                        <a:t>0</a:t>
                      </a:r>
                      <a:endParaRPr lang="cs-CZ" sz="16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600" b="1" dirty="0">
                          <a:effectLst/>
                        </a:rPr>
                        <a:t>7</a:t>
                      </a:r>
                      <a:endParaRPr lang="cs-CZ" sz="1600" b="1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600">
                          <a:effectLst/>
                        </a:rPr>
                        <a:t>0</a:t>
                      </a:r>
                      <a:endParaRPr lang="cs-CZ" sz="16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600">
                          <a:effectLst/>
                        </a:rPr>
                        <a:t>0</a:t>
                      </a:r>
                      <a:endParaRPr lang="cs-CZ" sz="16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600">
                          <a:effectLst/>
                        </a:rPr>
                        <a:t>0</a:t>
                      </a:r>
                      <a:endParaRPr lang="cs-CZ" sz="16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600">
                          <a:effectLst/>
                        </a:rPr>
                        <a:t>0</a:t>
                      </a:r>
                      <a:endParaRPr lang="cs-CZ" sz="16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600" dirty="0">
                          <a:effectLst/>
                        </a:rPr>
                        <a:t>0</a:t>
                      </a:r>
                      <a:endParaRPr lang="cs-CZ" sz="16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600">
                          <a:effectLst/>
                        </a:rPr>
                        <a:t>1</a:t>
                      </a:r>
                      <a:endParaRPr lang="cs-CZ" sz="16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600">
                          <a:effectLst/>
                        </a:rPr>
                        <a:t>1</a:t>
                      </a:r>
                      <a:endParaRPr lang="cs-CZ" sz="16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600">
                          <a:effectLst/>
                        </a:rPr>
                        <a:t>1</a:t>
                      </a:r>
                      <a:endParaRPr lang="cs-CZ" sz="16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600" b="1" dirty="0">
                          <a:effectLst/>
                        </a:rPr>
                        <a:t>8</a:t>
                      </a:r>
                      <a:endParaRPr lang="cs-CZ" sz="1600" b="1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600">
                          <a:effectLst/>
                        </a:rPr>
                        <a:t>0</a:t>
                      </a:r>
                      <a:endParaRPr lang="cs-CZ" sz="16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600">
                          <a:effectLst/>
                        </a:rPr>
                        <a:t>0</a:t>
                      </a:r>
                      <a:endParaRPr lang="cs-CZ" sz="16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600">
                          <a:effectLst/>
                        </a:rPr>
                        <a:t>0</a:t>
                      </a:r>
                      <a:endParaRPr lang="cs-CZ" sz="16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600">
                          <a:effectLst/>
                        </a:rPr>
                        <a:t>0</a:t>
                      </a:r>
                      <a:endParaRPr lang="cs-CZ" sz="16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600" dirty="0">
                          <a:effectLst/>
                        </a:rPr>
                        <a:t>1</a:t>
                      </a:r>
                      <a:endParaRPr lang="cs-CZ" sz="16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600">
                          <a:effectLst/>
                        </a:rPr>
                        <a:t>0</a:t>
                      </a:r>
                      <a:endParaRPr lang="cs-CZ" sz="16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600">
                          <a:effectLst/>
                        </a:rPr>
                        <a:t>0</a:t>
                      </a:r>
                      <a:endParaRPr lang="cs-CZ" sz="16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600">
                          <a:effectLst/>
                        </a:rPr>
                        <a:t>0</a:t>
                      </a:r>
                      <a:endParaRPr lang="cs-CZ" sz="16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600" b="1" dirty="0">
                          <a:effectLst/>
                        </a:rPr>
                        <a:t>9</a:t>
                      </a:r>
                      <a:endParaRPr lang="cs-CZ" sz="1600" b="1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600">
                          <a:effectLst/>
                        </a:rPr>
                        <a:t>0</a:t>
                      </a:r>
                      <a:endParaRPr lang="cs-CZ" sz="16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600">
                          <a:effectLst/>
                        </a:rPr>
                        <a:t>0</a:t>
                      </a:r>
                      <a:endParaRPr lang="cs-CZ" sz="16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600">
                          <a:effectLst/>
                        </a:rPr>
                        <a:t>0</a:t>
                      </a:r>
                      <a:endParaRPr lang="cs-CZ" sz="16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600">
                          <a:effectLst/>
                        </a:rPr>
                        <a:t>0</a:t>
                      </a:r>
                      <a:endParaRPr lang="cs-CZ" sz="16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600">
                          <a:effectLst/>
                        </a:rPr>
                        <a:t>1</a:t>
                      </a:r>
                      <a:endParaRPr lang="cs-CZ" sz="16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600">
                          <a:effectLst/>
                        </a:rPr>
                        <a:t>0</a:t>
                      </a:r>
                      <a:endParaRPr lang="cs-CZ" sz="16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600">
                          <a:effectLst/>
                        </a:rPr>
                        <a:t>0</a:t>
                      </a:r>
                      <a:endParaRPr lang="cs-CZ" sz="16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600">
                          <a:effectLst/>
                        </a:rPr>
                        <a:t>1</a:t>
                      </a:r>
                      <a:endParaRPr lang="cs-CZ" sz="16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600" b="1" dirty="0">
                          <a:effectLst/>
                        </a:rPr>
                        <a:t>10</a:t>
                      </a:r>
                      <a:endParaRPr lang="cs-CZ" sz="1600" b="1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600">
                          <a:effectLst/>
                        </a:rPr>
                        <a:t>0</a:t>
                      </a:r>
                      <a:endParaRPr lang="cs-CZ" sz="16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600">
                          <a:effectLst/>
                        </a:rPr>
                        <a:t>0</a:t>
                      </a:r>
                      <a:endParaRPr lang="cs-CZ" sz="16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600">
                          <a:effectLst/>
                        </a:rPr>
                        <a:t>0</a:t>
                      </a:r>
                      <a:endParaRPr lang="cs-CZ" sz="16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600">
                          <a:effectLst/>
                        </a:rPr>
                        <a:t>1</a:t>
                      </a:r>
                      <a:endParaRPr lang="cs-CZ" sz="16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600" dirty="0">
                          <a:effectLst/>
                        </a:rPr>
                        <a:t>0</a:t>
                      </a:r>
                      <a:endParaRPr lang="cs-CZ" sz="16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600">
                          <a:effectLst/>
                        </a:rPr>
                        <a:t>0</a:t>
                      </a:r>
                      <a:endParaRPr lang="cs-CZ" sz="16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600">
                          <a:effectLst/>
                        </a:rPr>
                        <a:t>0</a:t>
                      </a:r>
                      <a:endParaRPr lang="cs-CZ" sz="16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600">
                          <a:effectLst/>
                        </a:rPr>
                        <a:t>0</a:t>
                      </a:r>
                      <a:endParaRPr lang="cs-CZ" sz="16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600" b="1" dirty="0">
                          <a:effectLst/>
                        </a:rPr>
                        <a:t>11</a:t>
                      </a:r>
                      <a:endParaRPr lang="cs-CZ" sz="1600" b="1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600">
                          <a:effectLst/>
                        </a:rPr>
                        <a:t>0</a:t>
                      </a:r>
                      <a:endParaRPr lang="cs-CZ" sz="16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600">
                          <a:effectLst/>
                        </a:rPr>
                        <a:t>0</a:t>
                      </a:r>
                      <a:endParaRPr lang="cs-CZ" sz="16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600">
                          <a:effectLst/>
                        </a:rPr>
                        <a:t>0</a:t>
                      </a:r>
                      <a:endParaRPr lang="cs-CZ" sz="16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600">
                          <a:effectLst/>
                        </a:rPr>
                        <a:t>1</a:t>
                      </a:r>
                      <a:endParaRPr lang="cs-CZ" sz="16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600" dirty="0">
                          <a:effectLst/>
                        </a:rPr>
                        <a:t>0</a:t>
                      </a:r>
                      <a:endParaRPr lang="cs-CZ" sz="16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600">
                          <a:effectLst/>
                        </a:rPr>
                        <a:t>0</a:t>
                      </a:r>
                      <a:endParaRPr lang="cs-CZ" sz="16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600">
                          <a:effectLst/>
                        </a:rPr>
                        <a:t>0</a:t>
                      </a:r>
                      <a:endParaRPr lang="cs-CZ" sz="16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600">
                          <a:effectLst/>
                        </a:rPr>
                        <a:t>1</a:t>
                      </a:r>
                      <a:endParaRPr lang="cs-CZ" sz="16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600" b="1" dirty="0">
                          <a:effectLst/>
                        </a:rPr>
                        <a:t>12</a:t>
                      </a:r>
                      <a:endParaRPr lang="cs-CZ" sz="1600" b="1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600">
                          <a:effectLst/>
                        </a:rPr>
                        <a:t>0</a:t>
                      </a:r>
                      <a:endParaRPr lang="cs-CZ" sz="16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600">
                          <a:effectLst/>
                        </a:rPr>
                        <a:t>0</a:t>
                      </a:r>
                      <a:endParaRPr lang="cs-CZ" sz="16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600">
                          <a:effectLst/>
                        </a:rPr>
                        <a:t>0</a:t>
                      </a:r>
                      <a:endParaRPr lang="cs-CZ" sz="16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600">
                          <a:effectLst/>
                        </a:rPr>
                        <a:t>1</a:t>
                      </a:r>
                      <a:endParaRPr lang="cs-CZ" sz="16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600" dirty="0">
                          <a:effectLst/>
                        </a:rPr>
                        <a:t>0</a:t>
                      </a:r>
                      <a:endParaRPr lang="cs-CZ" sz="16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600">
                          <a:effectLst/>
                        </a:rPr>
                        <a:t>0</a:t>
                      </a:r>
                      <a:endParaRPr lang="cs-CZ" sz="16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600">
                          <a:effectLst/>
                        </a:rPr>
                        <a:t>1</a:t>
                      </a:r>
                      <a:endParaRPr lang="cs-CZ" sz="16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600">
                          <a:effectLst/>
                        </a:rPr>
                        <a:t>0</a:t>
                      </a:r>
                      <a:endParaRPr lang="cs-CZ" sz="16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600" b="1" dirty="0">
                          <a:effectLst/>
                        </a:rPr>
                        <a:t>13</a:t>
                      </a:r>
                      <a:endParaRPr lang="cs-CZ" sz="1600" b="1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600">
                          <a:effectLst/>
                        </a:rPr>
                        <a:t>0</a:t>
                      </a:r>
                      <a:endParaRPr lang="cs-CZ" sz="16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600">
                          <a:effectLst/>
                        </a:rPr>
                        <a:t>0</a:t>
                      </a:r>
                      <a:endParaRPr lang="cs-CZ" sz="16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600">
                          <a:effectLst/>
                        </a:rPr>
                        <a:t>0</a:t>
                      </a:r>
                      <a:endParaRPr lang="cs-CZ" sz="16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600">
                          <a:effectLst/>
                        </a:rPr>
                        <a:t>1</a:t>
                      </a:r>
                      <a:endParaRPr lang="cs-CZ" sz="16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600" dirty="0">
                          <a:effectLst/>
                        </a:rPr>
                        <a:t>0</a:t>
                      </a:r>
                      <a:endParaRPr lang="cs-CZ" sz="16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600">
                          <a:effectLst/>
                        </a:rPr>
                        <a:t>0</a:t>
                      </a:r>
                      <a:endParaRPr lang="cs-CZ" sz="16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600">
                          <a:effectLst/>
                        </a:rPr>
                        <a:t>1</a:t>
                      </a:r>
                      <a:endParaRPr lang="cs-CZ" sz="16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600">
                          <a:effectLst/>
                        </a:rPr>
                        <a:t>1</a:t>
                      </a:r>
                      <a:endParaRPr lang="cs-CZ" sz="16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600" b="1" dirty="0">
                          <a:effectLst/>
                        </a:rPr>
                        <a:t>14</a:t>
                      </a:r>
                      <a:endParaRPr lang="cs-CZ" sz="1600" b="1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600">
                          <a:effectLst/>
                        </a:rPr>
                        <a:t>0</a:t>
                      </a:r>
                      <a:endParaRPr lang="cs-CZ" sz="16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600">
                          <a:effectLst/>
                        </a:rPr>
                        <a:t>0</a:t>
                      </a:r>
                      <a:endParaRPr lang="cs-CZ" sz="16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600">
                          <a:effectLst/>
                        </a:rPr>
                        <a:t>0</a:t>
                      </a:r>
                      <a:endParaRPr lang="cs-CZ" sz="16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600">
                          <a:effectLst/>
                        </a:rPr>
                        <a:t>1</a:t>
                      </a:r>
                      <a:endParaRPr lang="cs-CZ" sz="16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600" dirty="0">
                          <a:effectLst/>
                        </a:rPr>
                        <a:t>0</a:t>
                      </a:r>
                      <a:endParaRPr lang="cs-CZ" sz="16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600">
                          <a:effectLst/>
                        </a:rPr>
                        <a:t>1</a:t>
                      </a:r>
                      <a:endParaRPr lang="cs-CZ" sz="16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600">
                          <a:effectLst/>
                        </a:rPr>
                        <a:t>0</a:t>
                      </a:r>
                      <a:endParaRPr lang="cs-CZ" sz="16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600">
                          <a:effectLst/>
                        </a:rPr>
                        <a:t>0</a:t>
                      </a:r>
                      <a:endParaRPr lang="cs-CZ" sz="16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600" b="1" dirty="0">
                          <a:effectLst/>
                        </a:rPr>
                        <a:t>15</a:t>
                      </a:r>
                      <a:endParaRPr lang="cs-CZ" sz="1600" b="1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600">
                          <a:effectLst/>
                        </a:rPr>
                        <a:t>0</a:t>
                      </a:r>
                      <a:endParaRPr lang="cs-CZ" sz="16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600">
                          <a:effectLst/>
                        </a:rPr>
                        <a:t>0</a:t>
                      </a:r>
                      <a:endParaRPr lang="cs-CZ" sz="16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600">
                          <a:effectLst/>
                        </a:rPr>
                        <a:t>0</a:t>
                      </a:r>
                      <a:endParaRPr lang="cs-CZ" sz="16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600">
                          <a:effectLst/>
                        </a:rPr>
                        <a:t>1</a:t>
                      </a:r>
                      <a:endParaRPr lang="cs-CZ" sz="16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600" dirty="0">
                          <a:effectLst/>
                        </a:rPr>
                        <a:t>0</a:t>
                      </a:r>
                      <a:endParaRPr lang="cs-CZ" sz="16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600">
                          <a:effectLst/>
                        </a:rPr>
                        <a:t>1</a:t>
                      </a:r>
                      <a:endParaRPr lang="cs-CZ" sz="16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600">
                          <a:effectLst/>
                        </a:rPr>
                        <a:t>0</a:t>
                      </a:r>
                      <a:endParaRPr lang="cs-CZ" sz="16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600" dirty="0">
                          <a:effectLst/>
                        </a:rPr>
                        <a:t>1</a:t>
                      </a:r>
                      <a:endParaRPr lang="cs-CZ" sz="16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2463189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" name="Přímá spojnice 8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0" y="612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Nadpis 1"/>
          <p:cNvSpPr>
            <a:spLocks noGrp="1"/>
          </p:cNvSpPr>
          <p:nvPr/>
        </p:nvSpPr>
        <p:spPr>
          <a:xfrm>
            <a:off x="3287566" y="165655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19" name="Obrázek 18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4298" y="72301"/>
            <a:ext cx="2710588" cy="792000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37311" y="6165376"/>
            <a:ext cx="3036813" cy="648000"/>
          </a:xfrm>
          <a:prstGeom prst="rect">
            <a:avLst/>
          </a:prstGeom>
        </p:spPr>
      </p:pic>
      <p:sp>
        <p:nvSpPr>
          <p:cNvPr id="8" name="TextovéPole 7"/>
          <p:cNvSpPr txBox="1"/>
          <p:nvPr/>
        </p:nvSpPr>
        <p:spPr>
          <a:xfrm>
            <a:off x="360000" y="1008000"/>
            <a:ext cx="8460000" cy="461665"/>
          </a:xfrm>
          <a:prstGeom prst="rect">
            <a:avLst/>
          </a:prstGeom>
          <a:blipFill>
            <a:blip r:embed="rId4"/>
            <a:tile tx="0" ty="0" sx="100000" sy="100000" flip="none" algn="tl"/>
          </a:blipFill>
          <a:scene3d>
            <a:camera prst="orthographicFront"/>
            <a:lightRig rig="threePt" dir="t"/>
          </a:scene3d>
          <a:sp3d>
            <a:bevelT/>
          </a:sp3d>
        </p:spPr>
        <p:txBody>
          <a:bodyPr wrap="square" rtlCol="0" anchor="ctr">
            <a:spAutoFit/>
          </a:bodyPr>
          <a:lstStyle/>
          <a:p>
            <a:pPr marL="0" lvl="1" algn="ctr"/>
            <a:r>
              <a:rPr lang="cs-CZ" sz="2400" b="1" dirty="0" smtClean="0"/>
              <a:t>Kód </a:t>
            </a:r>
            <a:r>
              <a:rPr lang="cs-CZ" sz="2400" b="1" dirty="0"/>
              <a:t>1 z 10</a:t>
            </a:r>
          </a:p>
        </p:txBody>
      </p:sp>
      <p:sp>
        <p:nvSpPr>
          <p:cNvPr id="11" name="Zástupný symbol pro číslo snímku 14"/>
          <p:cNvSpPr>
            <a:spLocks noGrp="1"/>
          </p:cNvSpPr>
          <p:nvPr/>
        </p:nvSpPr>
        <p:spPr>
          <a:xfrm>
            <a:off x="7992480" y="6356448"/>
            <a:ext cx="900000" cy="2160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cs-CZ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85D957D-D829-4070-AC89-93F188FE283C}" type="slidenum">
              <a:rPr lang="cs-CZ" smtClean="0"/>
              <a:pPr/>
              <a:t>12</a:t>
            </a:fld>
            <a:endParaRPr lang="cs-CZ" dirty="0"/>
          </a:p>
        </p:txBody>
      </p:sp>
      <p:sp>
        <p:nvSpPr>
          <p:cNvPr id="2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12" name="TextovéPole 11"/>
          <p:cNvSpPr txBox="1"/>
          <p:nvPr/>
        </p:nvSpPr>
        <p:spPr>
          <a:xfrm>
            <a:off x="360000" y="1594535"/>
            <a:ext cx="8460000" cy="923330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scene3d>
            <a:camera prst="orthographicFront"/>
            <a:lightRig rig="threePt" dir="t"/>
          </a:scene3d>
          <a:sp3d>
            <a:bevelT/>
          </a:sp3d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dirty="0" smtClean="0"/>
              <a:t>Používaný </a:t>
            </a:r>
            <a:r>
              <a:rPr lang="cs-CZ" dirty="0"/>
              <a:t>např. v telefonním provozu, na různých vývěskách (příjezdy, odjezdy</a:t>
            </a:r>
            <a:r>
              <a:rPr lang="cs-CZ" dirty="0" smtClean="0"/>
              <a:t>).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dirty="0" smtClean="0"/>
              <a:t>Každá </a:t>
            </a:r>
            <a:r>
              <a:rPr lang="cs-CZ" dirty="0"/>
              <a:t>desítková číslice je vyjádřena uspořádanou skupinou znaků 0 a </a:t>
            </a:r>
            <a:r>
              <a:rPr lang="cs-CZ" dirty="0" smtClean="0"/>
              <a:t>1.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dirty="0" smtClean="0"/>
              <a:t>Zde </a:t>
            </a:r>
            <a:r>
              <a:rPr lang="cs-CZ" dirty="0"/>
              <a:t>se 1 vyskytuje v každém čísle právě </a:t>
            </a:r>
            <a:r>
              <a:rPr lang="cs-CZ" dirty="0" smtClean="0"/>
              <a:t>jednou.</a:t>
            </a:r>
            <a:endParaRPr lang="cs-CZ" sz="3200" dirty="0" smtClean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84379692"/>
              </p:ext>
            </p:extLst>
          </p:nvPr>
        </p:nvGraphicFramePr>
        <p:xfrm>
          <a:off x="2222250" y="2765901"/>
          <a:ext cx="4699500" cy="2926080"/>
        </p:xfrm>
        <a:graphic>
          <a:graphicData uri="http://schemas.openxmlformats.org/drawingml/2006/table">
            <a:tbl>
              <a:tblPr firstRow="1" firstCol="1" lastRow="1" lastCol="1" bandRow="1" bandCol="1">
                <a:tableStyleId>{5C22544A-7EE6-4342-B048-85BDC9FD1C3A}</a:tableStyleId>
              </a:tblPr>
              <a:tblGrid>
                <a:gridCol w="1080000"/>
                <a:gridCol w="361950"/>
                <a:gridCol w="361950"/>
                <a:gridCol w="361950"/>
                <a:gridCol w="361950"/>
                <a:gridCol w="361950"/>
                <a:gridCol w="361950"/>
                <a:gridCol w="361950"/>
                <a:gridCol w="361950"/>
                <a:gridCol w="361950"/>
                <a:gridCol w="361950"/>
              </a:tblGrid>
              <a:tr h="0">
                <a:tc rowSpan="2"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600" dirty="0">
                          <a:solidFill>
                            <a:schemeClr val="tx1"/>
                          </a:solidFill>
                          <a:effectLst/>
                        </a:rPr>
                        <a:t>Desítkové číslo</a:t>
                      </a:r>
                      <a:endParaRPr lang="cs-CZ" sz="1600" dirty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 gridSpan="10"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600" dirty="0">
                          <a:solidFill>
                            <a:schemeClr val="tx1"/>
                          </a:solidFill>
                          <a:effectLst/>
                        </a:rPr>
                        <a:t>Pořadové číslo řádu</a:t>
                      </a:r>
                      <a:endParaRPr lang="cs-CZ" sz="1600" dirty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0"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600" b="1" dirty="0">
                          <a:solidFill>
                            <a:schemeClr val="tx1"/>
                          </a:solidFill>
                          <a:effectLst/>
                        </a:rPr>
                        <a:t>10</a:t>
                      </a:r>
                      <a:endParaRPr lang="cs-CZ" sz="1600" b="1" dirty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600" b="1" dirty="0">
                          <a:solidFill>
                            <a:schemeClr val="tx1"/>
                          </a:solidFill>
                          <a:effectLst/>
                        </a:rPr>
                        <a:t>9</a:t>
                      </a:r>
                      <a:endParaRPr lang="cs-CZ" sz="1600" b="1" dirty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600" b="1" dirty="0">
                          <a:solidFill>
                            <a:schemeClr val="tx1"/>
                          </a:solidFill>
                          <a:effectLst/>
                        </a:rPr>
                        <a:t>8</a:t>
                      </a:r>
                      <a:endParaRPr lang="cs-CZ" sz="1600" b="1" dirty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600" b="1" dirty="0">
                          <a:solidFill>
                            <a:schemeClr val="tx1"/>
                          </a:solidFill>
                          <a:effectLst/>
                        </a:rPr>
                        <a:t>7</a:t>
                      </a:r>
                      <a:endParaRPr lang="cs-CZ" sz="1600" b="1" dirty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600" b="1" dirty="0">
                          <a:solidFill>
                            <a:schemeClr val="tx1"/>
                          </a:solidFill>
                          <a:effectLst/>
                        </a:rPr>
                        <a:t>6</a:t>
                      </a:r>
                      <a:endParaRPr lang="cs-CZ" sz="1600" b="1" dirty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600" b="1" dirty="0">
                          <a:solidFill>
                            <a:schemeClr val="tx1"/>
                          </a:solidFill>
                          <a:effectLst/>
                        </a:rPr>
                        <a:t>5</a:t>
                      </a:r>
                      <a:endParaRPr lang="cs-CZ" sz="1600" b="1" dirty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600" b="1" dirty="0">
                          <a:solidFill>
                            <a:schemeClr val="tx1"/>
                          </a:solidFill>
                          <a:effectLst/>
                        </a:rPr>
                        <a:t>4</a:t>
                      </a:r>
                      <a:endParaRPr lang="cs-CZ" sz="1600" b="1" dirty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600" b="1" dirty="0">
                          <a:solidFill>
                            <a:schemeClr val="tx1"/>
                          </a:solidFill>
                          <a:effectLst/>
                        </a:rPr>
                        <a:t>3</a:t>
                      </a:r>
                      <a:endParaRPr lang="cs-CZ" sz="1600" b="1" dirty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600" b="1" dirty="0">
                          <a:solidFill>
                            <a:schemeClr val="tx1"/>
                          </a:solidFill>
                          <a:effectLst/>
                        </a:rPr>
                        <a:t>2</a:t>
                      </a:r>
                      <a:endParaRPr lang="cs-CZ" sz="1600" b="1" dirty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600" b="1" dirty="0">
                          <a:solidFill>
                            <a:schemeClr val="tx1"/>
                          </a:solidFill>
                          <a:effectLst/>
                        </a:rPr>
                        <a:t>1</a:t>
                      </a:r>
                      <a:endParaRPr lang="cs-CZ" sz="1600" b="1" dirty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600" dirty="0">
                          <a:solidFill>
                            <a:schemeClr val="tx1"/>
                          </a:solidFill>
                          <a:effectLst/>
                        </a:rPr>
                        <a:t>0</a:t>
                      </a:r>
                      <a:endParaRPr lang="cs-CZ" sz="1600" dirty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600" b="0">
                          <a:solidFill>
                            <a:schemeClr val="tx1"/>
                          </a:solidFill>
                          <a:effectLst/>
                        </a:rPr>
                        <a:t>0</a:t>
                      </a:r>
                      <a:endParaRPr lang="cs-CZ" sz="1600" b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600" b="0">
                          <a:solidFill>
                            <a:schemeClr val="tx1"/>
                          </a:solidFill>
                          <a:effectLst/>
                        </a:rPr>
                        <a:t>0</a:t>
                      </a:r>
                      <a:endParaRPr lang="cs-CZ" sz="1600" b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600" b="0">
                          <a:solidFill>
                            <a:schemeClr val="tx1"/>
                          </a:solidFill>
                          <a:effectLst/>
                        </a:rPr>
                        <a:t>0</a:t>
                      </a:r>
                      <a:endParaRPr lang="cs-CZ" sz="1600" b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600" b="0">
                          <a:solidFill>
                            <a:schemeClr val="tx1"/>
                          </a:solidFill>
                          <a:effectLst/>
                        </a:rPr>
                        <a:t>0</a:t>
                      </a:r>
                      <a:endParaRPr lang="cs-CZ" sz="1600" b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600" b="0" dirty="0">
                          <a:solidFill>
                            <a:schemeClr val="tx1"/>
                          </a:solidFill>
                          <a:effectLst/>
                        </a:rPr>
                        <a:t>0</a:t>
                      </a:r>
                      <a:endParaRPr lang="cs-CZ" sz="1600" b="0" dirty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600" b="0">
                          <a:solidFill>
                            <a:schemeClr val="tx1"/>
                          </a:solidFill>
                          <a:effectLst/>
                        </a:rPr>
                        <a:t>0</a:t>
                      </a:r>
                      <a:endParaRPr lang="cs-CZ" sz="1600" b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600" b="0">
                          <a:solidFill>
                            <a:schemeClr val="tx1"/>
                          </a:solidFill>
                          <a:effectLst/>
                        </a:rPr>
                        <a:t>0</a:t>
                      </a:r>
                      <a:endParaRPr lang="cs-CZ" sz="1600" b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600" b="0">
                          <a:solidFill>
                            <a:schemeClr val="tx1"/>
                          </a:solidFill>
                          <a:effectLst/>
                        </a:rPr>
                        <a:t>0</a:t>
                      </a:r>
                      <a:endParaRPr lang="cs-CZ" sz="1600" b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600" b="0">
                          <a:solidFill>
                            <a:schemeClr val="tx1"/>
                          </a:solidFill>
                          <a:effectLst/>
                        </a:rPr>
                        <a:t>0</a:t>
                      </a:r>
                      <a:endParaRPr lang="cs-CZ" sz="1600" b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600" b="1" dirty="0">
                          <a:solidFill>
                            <a:srgbClr val="FF0000"/>
                          </a:solidFill>
                          <a:effectLst/>
                        </a:rPr>
                        <a:t>1</a:t>
                      </a:r>
                      <a:endParaRPr lang="cs-CZ" sz="1600" b="1" dirty="0">
                        <a:solidFill>
                          <a:srgbClr val="FF0000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600" dirty="0">
                          <a:solidFill>
                            <a:schemeClr val="tx1"/>
                          </a:solidFill>
                          <a:effectLst/>
                        </a:rPr>
                        <a:t>1</a:t>
                      </a:r>
                      <a:endParaRPr lang="cs-CZ" sz="1600" dirty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600" b="0">
                          <a:solidFill>
                            <a:schemeClr val="tx1"/>
                          </a:solidFill>
                          <a:effectLst/>
                        </a:rPr>
                        <a:t>0</a:t>
                      </a:r>
                      <a:endParaRPr lang="cs-CZ" sz="1600" b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600" b="0">
                          <a:solidFill>
                            <a:schemeClr val="tx1"/>
                          </a:solidFill>
                          <a:effectLst/>
                        </a:rPr>
                        <a:t>0</a:t>
                      </a:r>
                      <a:endParaRPr lang="cs-CZ" sz="1600" b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600" b="0">
                          <a:solidFill>
                            <a:schemeClr val="tx1"/>
                          </a:solidFill>
                          <a:effectLst/>
                        </a:rPr>
                        <a:t>0</a:t>
                      </a:r>
                      <a:endParaRPr lang="cs-CZ" sz="1600" b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600" b="0">
                          <a:solidFill>
                            <a:schemeClr val="tx1"/>
                          </a:solidFill>
                          <a:effectLst/>
                        </a:rPr>
                        <a:t>0</a:t>
                      </a:r>
                      <a:endParaRPr lang="cs-CZ" sz="1600" b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600" b="0">
                          <a:solidFill>
                            <a:schemeClr val="tx1"/>
                          </a:solidFill>
                          <a:effectLst/>
                        </a:rPr>
                        <a:t>0</a:t>
                      </a:r>
                      <a:endParaRPr lang="cs-CZ" sz="1600" b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600" b="0" dirty="0">
                          <a:solidFill>
                            <a:schemeClr val="tx1"/>
                          </a:solidFill>
                          <a:effectLst/>
                        </a:rPr>
                        <a:t>0</a:t>
                      </a:r>
                      <a:endParaRPr lang="cs-CZ" sz="1600" b="0" dirty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600" b="0" dirty="0">
                          <a:solidFill>
                            <a:schemeClr val="tx1"/>
                          </a:solidFill>
                          <a:effectLst/>
                        </a:rPr>
                        <a:t>0</a:t>
                      </a:r>
                      <a:endParaRPr lang="cs-CZ" sz="1600" b="0" dirty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600" b="0">
                          <a:solidFill>
                            <a:schemeClr val="tx1"/>
                          </a:solidFill>
                          <a:effectLst/>
                        </a:rPr>
                        <a:t>0</a:t>
                      </a:r>
                      <a:endParaRPr lang="cs-CZ" sz="1600" b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>
                        <a:spcAft>
                          <a:spcPts val="0"/>
                        </a:spcAft>
                      </a:pPr>
                      <a:r>
                        <a:rPr lang="cs-CZ" sz="1600" b="1" kern="1200" dirty="0">
                          <a:solidFill>
                            <a:srgbClr val="FF000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1</a:t>
                      </a:r>
                    </a:p>
                  </a:txBody>
                  <a:tcPr marL="68580" marR="68580" marT="0" marB="0" anchor="ctr"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600" b="0" dirty="0">
                          <a:solidFill>
                            <a:schemeClr val="tx1"/>
                          </a:solidFill>
                          <a:effectLst/>
                        </a:rPr>
                        <a:t>0</a:t>
                      </a:r>
                      <a:endParaRPr lang="cs-CZ" sz="1600" b="0" dirty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600" dirty="0">
                          <a:solidFill>
                            <a:schemeClr val="tx1"/>
                          </a:solidFill>
                          <a:effectLst/>
                        </a:rPr>
                        <a:t>2</a:t>
                      </a:r>
                      <a:endParaRPr lang="cs-CZ" sz="1600" dirty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600" b="0">
                          <a:solidFill>
                            <a:schemeClr val="tx1"/>
                          </a:solidFill>
                          <a:effectLst/>
                        </a:rPr>
                        <a:t>0</a:t>
                      </a:r>
                      <a:endParaRPr lang="cs-CZ" sz="1600" b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600" b="0">
                          <a:solidFill>
                            <a:schemeClr val="tx1"/>
                          </a:solidFill>
                          <a:effectLst/>
                        </a:rPr>
                        <a:t>0</a:t>
                      </a:r>
                      <a:endParaRPr lang="cs-CZ" sz="1600" b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600" b="0">
                          <a:solidFill>
                            <a:schemeClr val="tx1"/>
                          </a:solidFill>
                          <a:effectLst/>
                        </a:rPr>
                        <a:t>0</a:t>
                      </a:r>
                      <a:endParaRPr lang="cs-CZ" sz="1600" b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600" b="0">
                          <a:solidFill>
                            <a:schemeClr val="tx1"/>
                          </a:solidFill>
                          <a:effectLst/>
                        </a:rPr>
                        <a:t>0</a:t>
                      </a:r>
                      <a:endParaRPr lang="cs-CZ" sz="1600" b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600" b="0">
                          <a:solidFill>
                            <a:schemeClr val="tx1"/>
                          </a:solidFill>
                          <a:effectLst/>
                        </a:rPr>
                        <a:t>0</a:t>
                      </a:r>
                      <a:endParaRPr lang="cs-CZ" sz="1600" b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600" b="0">
                          <a:solidFill>
                            <a:schemeClr val="tx1"/>
                          </a:solidFill>
                          <a:effectLst/>
                        </a:rPr>
                        <a:t>0</a:t>
                      </a:r>
                      <a:endParaRPr lang="cs-CZ" sz="1600" b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600" b="0" dirty="0">
                          <a:solidFill>
                            <a:schemeClr val="tx1"/>
                          </a:solidFill>
                          <a:effectLst/>
                        </a:rPr>
                        <a:t>0</a:t>
                      </a:r>
                      <a:endParaRPr lang="cs-CZ" sz="1600" b="0" dirty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>
                        <a:spcAft>
                          <a:spcPts val="0"/>
                        </a:spcAft>
                      </a:pPr>
                      <a:r>
                        <a:rPr lang="cs-CZ" sz="1600" b="1" kern="1200" dirty="0">
                          <a:solidFill>
                            <a:srgbClr val="FF000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1</a:t>
                      </a:r>
                    </a:p>
                  </a:txBody>
                  <a:tcPr marL="68580" marR="68580" marT="0" marB="0" anchor="ctr"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600" b="0">
                          <a:solidFill>
                            <a:schemeClr val="tx1"/>
                          </a:solidFill>
                          <a:effectLst/>
                        </a:rPr>
                        <a:t>0</a:t>
                      </a:r>
                      <a:endParaRPr lang="cs-CZ" sz="1600" b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600" b="0" dirty="0">
                          <a:solidFill>
                            <a:schemeClr val="tx1"/>
                          </a:solidFill>
                          <a:effectLst/>
                        </a:rPr>
                        <a:t>0</a:t>
                      </a:r>
                      <a:endParaRPr lang="cs-CZ" sz="1600" b="0" dirty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600" dirty="0">
                          <a:solidFill>
                            <a:schemeClr val="tx1"/>
                          </a:solidFill>
                          <a:effectLst/>
                        </a:rPr>
                        <a:t>3</a:t>
                      </a:r>
                      <a:endParaRPr lang="cs-CZ" sz="1600" dirty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600" b="0">
                          <a:solidFill>
                            <a:schemeClr val="tx1"/>
                          </a:solidFill>
                          <a:effectLst/>
                        </a:rPr>
                        <a:t>0</a:t>
                      </a:r>
                      <a:endParaRPr lang="cs-CZ" sz="1600" b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600" b="0">
                          <a:solidFill>
                            <a:schemeClr val="tx1"/>
                          </a:solidFill>
                          <a:effectLst/>
                        </a:rPr>
                        <a:t>0</a:t>
                      </a:r>
                      <a:endParaRPr lang="cs-CZ" sz="1600" b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600" b="0">
                          <a:solidFill>
                            <a:schemeClr val="tx1"/>
                          </a:solidFill>
                          <a:effectLst/>
                        </a:rPr>
                        <a:t>0</a:t>
                      </a:r>
                      <a:endParaRPr lang="cs-CZ" sz="1600" b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600" b="0">
                          <a:solidFill>
                            <a:schemeClr val="tx1"/>
                          </a:solidFill>
                          <a:effectLst/>
                        </a:rPr>
                        <a:t>0</a:t>
                      </a:r>
                      <a:endParaRPr lang="cs-CZ" sz="1600" b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600" b="0">
                          <a:solidFill>
                            <a:schemeClr val="tx1"/>
                          </a:solidFill>
                          <a:effectLst/>
                        </a:rPr>
                        <a:t>0</a:t>
                      </a:r>
                      <a:endParaRPr lang="cs-CZ" sz="1600" b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600" b="0">
                          <a:solidFill>
                            <a:schemeClr val="tx1"/>
                          </a:solidFill>
                          <a:effectLst/>
                        </a:rPr>
                        <a:t>0</a:t>
                      </a:r>
                      <a:endParaRPr lang="cs-CZ" sz="1600" b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>
                        <a:spcAft>
                          <a:spcPts val="0"/>
                        </a:spcAft>
                      </a:pPr>
                      <a:r>
                        <a:rPr lang="cs-CZ" sz="1600" b="1" kern="1200" dirty="0">
                          <a:solidFill>
                            <a:srgbClr val="FF000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1</a:t>
                      </a:r>
                    </a:p>
                  </a:txBody>
                  <a:tcPr marL="68580" marR="68580" marT="0" marB="0" anchor="ctr"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600" b="0" dirty="0">
                          <a:solidFill>
                            <a:schemeClr val="tx1"/>
                          </a:solidFill>
                          <a:effectLst/>
                        </a:rPr>
                        <a:t>0</a:t>
                      </a:r>
                      <a:endParaRPr lang="cs-CZ" sz="1600" b="0" dirty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600" b="0">
                          <a:solidFill>
                            <a:schemeClr val="tx1"/>
                          </a:solidFill>
                          <a:effectLst/>
                        </a:rPr>
                        <a:t>0</a:t>
                      </a:r>
                      <a:endParaRPr lang="cs-CZ" sz="1600" b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600" b="0" dirty="0">
                          <a:solidFill>
                            <a:schemeClr val="tx1"/>
                          </a:solidFill>
                          <a:effectLst/>
                        </a:rPr>
                        <a:t>0</a:t>
                      </a:r>
                      <a:endParaRPr lang="cs-CZ" sz="1600" b="0" dirty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600" dirty="0">
                          <a:solidFill>
                            <a:schemeClr val="tx1"/>
                          </a:solidFill>
                          <a:effectLst/>
                        </a:rPr>
                        <a:t>4</a:t>
                      </a:r>
                      <a:endParaRPr lang="cs-CZ" sz="1600" dirty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600" b="0">
                          <a:solidFill>
                            <a:schemeClr val="tx1"/>
                          </a:solidFill>
                          <a:effectLst/>
                        </a:rPr>
                        <a:t>0</a:t>
                      </a:r>
                      <a:endParaRPr lang="cs-CZ" sz="1600" b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600" b="0">
                          <a:solidFill>
                            <a:schemeClr val="tx1"/>
                          </a:solidFill>
                          <a:effectLst/>
                        </a:rPr>
                        <a:t>0</a:t>
                      </a:r>
                      <a:endParaRPr lang="cs-CZ" sz="1600" b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600" b="0">
                          <a:solidFill>
                            <a:schemeClr val="tx1"/>
                          </a:solidFill>
                          <a:effectLst/>
                        </a:rPr>
                        <a:t>0</a:t>
                      </a:r>
                      <a:endParaRPr lang="cs-CZ" sz="1600" b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600" b="0">
                          <a:solidFill>
                            <a:schemeClr val="tx1"/>
                          </a:solidFill>
                          <a:effectLst/>
                        </a:rPr>
                        <a:t>0</a:t>
                      </a:r>
                      <a:endParaRPr lang="cs-CZ" sz="1600" b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600" b="0">
                          <a:solidFill>
                            <a:schemeClr val="tx1"/>
                          </a:solidFill>
                          <a:effectLst/>
                        </a:rPr>
                        <a:t>0</a:t>
                      </a:r>
                      <a:endParaRPr lang="cs-CZ" sz="1600" b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>
                        <a:spcAft>
                          <a:spcPts val="0"/>
                        </a:spcAft>
                      </a:pPr>
                      <a:r>
                        <a:rPr lang="cs-CZ" sz="1600" b="1" kern="1200" dirty="0">
                          <a:solidFill>
                            <a:srgbClr val="FF000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1</a:t>
                      </a:r>
                    </a:p>
                  </a:txBody>
                  <a:tcPr marL="68580" marR="68580" marT="0" marB="0" anchor="ctr"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600" b="0">
                          <a:solidFill>
                            <a:schemeClr val="tx1"/>
                          </a:solidFill>
                          <a:effectLst/>
                        </a:rPr>
                        <a:t>0</a:t>
                      </a:r>
                      <a:endParaRPr lang="cs-CZ" sz="1600" b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600" b="0">
                          <a:solidFill>
                            <a:schemeClr val="tx1"/>
                          </a:solidFill>
                          <a:effectLst/>
                        </a:rPr>
                        <a:t>0</a:t>
                      </a:r>
                      <a:endParaRPr lang="cs-CZ" sz="1600" b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600" b="0">
                          <a:solidFill>
                            <a:schemeClr val="tx1"/>
                          </a:solidFill>
                          <a:effectLst/>
                        </a:rPr>
                        <a:t>0</a:t>
                      </a:r>
                      <a:endParaRPr lang="cs-CZ" sz="1600" b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600" b="0" dirty="0">
                          <a:solidFill>
                            <a:schemeClr val="tx1"/>
                          </a:solidFill>
                          <a:effectLst/>
                        </a:rPr>
                        <a:t>0</a:t>
                      </a:r>
                      <a:endParaRPr lang="cs-CZ" sz="1600" b="0" dirty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600" dirty="0">
                          <a:solidFill>
                            <a:schemeClr val="tx1"/>
                          </a:solidFill>
                          <a:effectLst/>
                        </a:rPr>
                        <a:t>5</a:t>
                      </a:r>
                      <a:endParaRPr lang="cs-CZ" sz="1600" dirty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600" b="0">
                          <a:solidFill>
                            <a:schemeClr val="tx1"/>
                          </a:solidFill>
                          <a:effectLst/>
                        </a:rPr>
                        <a:t>0</a:t>
                      </a:r>
                      <a:endParaRPr lang="cs-CZ" sz="1600" b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600" b="0">
                          <a:solidFill>
                            <a:schemeClr val="tx1"/>
                          </a:solidFill>
                          <a:effectLst/>
                        </a:rPr>
                        <a:t>0</a:t>
                      </a:r>
                      <a:endParaRPr lang="cs-CZ" sz="1600" b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600" b="0">
                          <a:solidFill>
                            <a:schemeClr val="tx1"/>
                          </a:solidFill>
                          <a:effectLst/>
                        </a:rPr>
                        <a:t>0</a:t>
                      </a:r>
                      <a:endParaRPr lang="cs-CZ" sz="1600" b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600" b="0">
                          <a:solidFill>
                            <a:schemeClr val="tx1"/>
                          </a:solidFill>
                          <a:effectLst/>
                        </a:rPr>
                        <a:t>0</a:t>
                      </a:r>
                      <a:endParaRPr lang="cs-CZ" sz="1600" b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>
                        <a:spcAft>
                          <a:spcPts val="0"/>
                        </a:spcAft>
                      </a:pPr>
                      <a:r>
                        <a:rPr lang="cs-CZ" sz="1600" b="1" kern="1200" dirty="0">
                          <a:solidFill>
                            <a:srgbClr val="FF000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1</a:t>
                      </a:r>
                    </a:p>
                  </a:txBody>
                  <a:tcPr marL="68580" marR="68580" marT="0" marB="0" anchor="ctr"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600" b="0">
                          <a:solidFill>
                            <a:schemeClr val="tx1"/>
                          </a:solidFill>
                          <a:effectLst/>
                        </a:rPr>
                        <a:t>0</a:t>
                      </a:r>
                      <a:endParaRPr lang="cs-CZ" sz="1600" b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600" b="0">
                          <a:solidFill>
                            <a:schemeClr val="tx1"/>
                          </a:solidFill>
                          <a:effectLst/>
                        </a:rPr>
                        <a:t>0</a:t>
                      </a:r>
                      <a:endParaRPr lang="cs-CZ" sz="1600" b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600" b="0" dirty="0">
                          <a:solidFill>
                            <a:schemeClr val="tx1"/>
                          </a:solidFill>
                          <a:effectLst/>
                        </a:rPr>
                        <a:t>0</a:t>
                      </a:r>
                      <a:endParaRPr lang="cs-CZ" sz="1600" b="0" dirty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600" b="0">
                          <a:solidFill>
                            <a:schemeClr val="tx1"/>
                          </a:solidFill>
                          <a:effectLst/>
                        </a:rPr>
                        <a:t>0</a:t>
                      </a:r>
                      <a:endParaRPr lang="cs-CZ" sz="1600" b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600" b="0" dirty="0">
                          <a:solidFill>
                            <a:schemeClr val="tx1"/>
                          </a:solidFill>
                          <a:effectLst/>
                        </a:rPr>
                        <a:t>0</a:t>
                      </a:r>
                      <a:endParaRPr lang="cs-CZ" sz="1600" b="0" dirty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600" dirty="0">
                          <a:solidFill>
                            <a:schemeClr val="tx1"/>
                          </a:solidFill>
                          <a:effectLst/>
                        </a:rPr>
                        <a:t>6</a:t>
                      </a:r>
                      <a:endParaRPr lang="cs-CZ" sz="1600" dirty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600" b="0">
                          <a:solidFill>
                            <a:schemeClr val="tx1"/>
                          </a:solidFill>
                          <a:effectLst/>
                        </a:rPr>
                        <a:t>0</a:t>
                      </a:r>
                      <a:endParaRPr lang="cs-CZ" sz="1600" b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600" b="0">
                          <a:solidFill>
                            <a:schemeClr val="tx1"/>
                          </a:solidFill>
                          <a:effectLst/>
                        </a:rPr>
                        <a:t>0</a:t>
                      </a:r>
                      <a:endParaRPr lang="cs-CZ" sz="1600" b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600" b="0">
                          <a:solidFill>
                            <a:schemeClr val="tx1"/>
                          </a:solidFill>
                          <a:effectLst/>
                        </a:rPr>
                        <a:t>0</a:t>
                      </a:r>
                      <a:endParaRPr lang="cs-CZ" sz="1600" b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>
                        <a:spcAft>
                          <a:spcPts val="0"/>
                        </a:spcAft>
                      </a:pPr>
                      <a:r>
                        <a:rPr lang="cs-CZ" sz="1600" b="1" kern="1200" dirty="0">
                          <a:solidFill>
                            <a:srgbClr val="FF000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1</a:t>
                      </a:r>
                    </a:p>
                  </a:txBody>
                  <a:tcPr marL="68580" marR="68580" marT="0" marB="0" anchor="ctr"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600" b="0">
                          <a:solidFill>
                            <a:schemeClr val="tx1"/>
                          </a:solidFill>
                          <a:effectLst/>
                        </a:rPr>
                        <a:t>0</a:t>
                      </a:r>
                      <a:endParaRPr lang="cs-CZ" sz="1600" b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600" b="0">
                          <a:solidFill>
                            <a:schemeClr val="tx1"/>
                          </a:solidFill>
                          <a:effectLst/>
                        </a:rPr>
                        <a:t>0</a:t>
                      </a:r>
                      <a:endParaRPr lang="cs-CZ" sz="1600" b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600" b="0">
                          <a:solidFill>
                            <a:schemeClr val="tx1"/>
                          </a:solidFill>
                          <a:effectLst/>
                        </a:rPr>
                        <a:t>0</a:t>
                      </a:r>
                      <a:endParaRPr lang="cs-CZ" sz="1600" b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600" b="0" dirty="0">
                          <a:solidFill>
                            <a:schemeClr val="tx1"/>
                          </a:solidFill>
                          <a:effectLst/>
                        </a:rPr>
                        <a:t>0</a:t>
                      </a:r>
                      <a:endParaRPr lang="cs-CZ" sz="1600" b="0" dirty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600" b="0">
                          <a:solidFill>
                            <a:schemeClr val="tx1"/>
                          </a:solidFill>
                          <a:effectLst/>
                        </a:rPr>
                        <a:t>0</a:t>
                      </a:r>
                      <a:endParaRPr lang="cs-CZ" sz="1600" b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600" b="0" dirty="0">
                          <a:solidFill>
                            <a:schemeClr val="tx1"/>
                          </a:solidFill>
                          <a:effectLst/>
                        </a:rPr>
                        <a:t>0</a:t>
                      </a:r>
                      <a:endParaRPr lang="cs-CZ" sz="1600" b="0" dirty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600" dirty="0">
                          <a:solidFill>
                            <a:schemeClr val="tx1"/>
                          </a:solidFill>
                          <a:effectLst/>
                        </a:rPr>
                        <a:t>7</a:t>
                      </a:r>
                      <a:endParaRPr lang="cs-CZ" sz="1600" dirty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600" b="0">
                          <a:solidFill>
                            <a:schemeClr val="tx1"/>
                          </a:solidFill>
                          <a:effectLst/>
                        </a:rPr>
                        <a:t>0</a:t>
                      </a:r>
                      <a:endParaRPr lang="cs-CZ" sz="1600" b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600" b="0">
                          <a:solidFill>
                            <a:schemeClr val="tx1"/>
                          </a:solidFill>
                          <a:effectLst/>
                        </a:rPr>
                        <a:t>0</a:t>
                      </a:r>
                      <a:endParaRPr lang="cs-CZ" sz="1600" b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>
                        <a:spcAft>
                          <a:spcPts val="0"/>
                        </a:spcAft>
                      </a:pPr>
                      <a:r>
                        <a:rPr lang="cs-CZ" sz="1600" b="1" kern="1200" dirty="0">
                          <a:solidFill>
                            <a:srgbClr val="FF000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1</a:t>
                      </a:r>
                    </a:p>
                  </a:txBody>
                  <a:tcPr marL="68580" marR="68580" marT="0" marB="0" anchor="ctr"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600" b="0">
                          <a:solidFill>
                            <a:schemeClr val="tx1"/>
                          </a:solidFill>
                          <a:effectLst/>
                        </a:rPr>
                        <a:t>0</a:t>
                      </a:r>
                      <a:endParaRPr lang="cs-CZ" sz="1600" b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600" b="0">
                          <a:solidFill>
                            <a:schemeClr val="tx1"/>
                          </a:solidFill>
                          <a:effectLst/>
                        </a:rPr>
                        <a:t>0</a:t>
                      </a:r>
                      <a:endParaRPr lang="cs-CZ" sz="1600" b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600" b="0">
                          <a:solidFill>
                            <a:schemeClr val="tx1"/>
                          </a:solidFill>
                          <a:effectLst/>
                        </a:rPr>
                        <a:t>0</a:t>
                      </a:r>
                      <a:endParaRPr lang="cs-CZ" sz="1600" b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600" b="0">
                          <a:solidFill>
                            <a:schemeClr val="tx1"/>
                          </a:solidFill>
                          <a:effectLst/>
                        </a:rPr>
                        <a:t>0</a:t>
                      </a:r>
                      <a:endParaRPr lang="cs-CZ" sz="1600" b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600" b="0">
                          <a:solidFill>
                            <a:schemeClr val="tx1"/>
                          </a:solidFill>
                          <a:effectLst/>
                        </a:rPr>
                        <a:t>0</a:t>
                      </a:r>
                      <a:endParaRPr lang="cs-CZ" sz="1600" b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600" b="0" dirty="0">
                          <a:solidFill>
                            <a:schemeClr val="tx1"/>
                          </a:solidFill>
                          <a:effectLst/>
                        </a:rPr>
                        <a:t>0</a:t>
                      </a:r>
                      <a:endParaRPr lang="cs-CZ" sz="1600" b="0" dirty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600" b="0" dirty="0">
                          <a:solidFill>
                            <a:schemeClr val="tx1"/>
                          </a:solidFill>
                          <a:effectLst/>
                        </a:rPr>
                        <a:t>0</a:t>
                      </a:r>
                      <a:endParaRPr lang="cs-CZ" sz="1600" b="0" dirty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600" dirty="0">
                          <a:solidFill>
                            <a:schemeClr val="tx1"/>
                          </a:solidFill>
                          <a:effectLst/>
                        </a:rPr>
                        <a:t>8</a:t>
                      </a:r>
                      <a:endParaRPr lang="cs-CZ" sz="1600" dirty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600" b="0">
                          <a:solidFill>
                            <a:schemeClr val="tx1"/>
                          </a:solidFill>
                          <a:effectLst/>
                        </a:rPr>
                        <a:t>0</a:t>
                      </a:r>
                      <a:endParaRPr lang="cs-CZ" sz="1600" b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>
                        <a:spcAft>
                          <a:spcPts val="0"/>
                        </a:spcAft>
                      </a:pPr>
                      <a:r>
                        <a:rPr lang="cs-CZ" sz="1600" b="1" kern="1200" dirty="0">
                          <a:solidFill>
                            <a:srgbClr val="FF000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1</a:t>
                      </a:r>
                    </a:p>
                  </a:txBody>
                  <a:tcPr marL="68580" marR="68580" marT="0" marB="0" anchor="ctr"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600" b="0" dirty="0">
                          <a:solidFill>
                            <a:schemeClr val="tx1"/>
                          </a:solidFill>
                          <a:effectLst/>
                        </a:rPr>
                        <a:t>0</a:t>
                      </a:r>
                      <a:endParaRPr lang="cs-CZ" sz="1600" b="0" dirty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600" b="0">
                          <a:solidFill>
                            <a:schemeClr val="tx1"/>
                          </a:solidFill>
                          <a:effectLst/>
                        </a:rPr>
                        <a:t>0</a:t>
                      </a:r>
                      <a:endParaRPr lang="cs-CZ" sz="1600" b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600" b="0">
                          <a:solidFill>
                            <a:schemeClr val="tx1"/>
                          </a:solidFill>
                          <a:effectLst/>
                        </a:rPr>
                        <a:t>0</a:t>
                      </a:r>
                      <a:endParaRPr lang="cs-CZ" sz="1600" b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600" b="0">
                          <a:solidFill>
                            <a:schemeClr val="tx1"/>
                          </a:solidFill>
                          <a:effectLst/>
                        </a:rPr>
                        <a:t>0</a:t>
                      </a:r>
                      <a:endParaRPr lang="cs-CZ" sz="1600" b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600" b="0">
                          <a:solidFill>
                            <a:schemeClr val="tx1"/>
                          </a:solidFill>
                          <a:effectLst/>
                        </a:rPr>
                        <a:t>0</a:t>
                      </a:r>
                      <a:endParaRPr lang="cs-CZ" sz="1600" b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600" b="0">
                          <a:solidFill>
                            <a:schemeClr val="tx1"/>
                          </a:solidFill>
                          <a:effectLst/>
                        </a:rPr>
                        <a:t>0</a:t>
                      </a:r>
                      <a:endParaRPr lang="cs-CZ" sz="1600" b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600" b="0" dirty="0">
                          <a:solidFill>
                            <a:schemeClr val="tx1"/>
                          </a:solidFill>
                          <a:effectLst/>
                        </a:rPr>
                        <a:t>0</a:t>
                      </a:r>
                      <a:endParaRPr lang="cs-CZ" sz="1600" b="0" dirty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600" b="0" dirty="0">
                          <a:solidFill>
                            <a:schemeClr val="tx1"/>
                          </a:solidFill>
                          <a:effectLst/>
                        </a:rPr>
                        <a:t>0</a:t>
                      </a:r>
                      <a:endParaRPr lang="cs-CZ" sz="1600" b="0" dirty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600" dirty="0">
                          <a:solidFill>
                            <a:schemeClr val="tx1"/>
                          </a:solidFill>
                          <a:effectLst/>
                        </a:rPr>
                        <a:t>9</a:t>
                      </a:r>
                      <a:endParaRPr lang="cs-CZ" sz="1600" dirty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>
                        <a:spcAft>
                          <a:spcPts val="0"/>
                        </a:spcAft>
                      </a:pPr>
                      <a:r>
                        <a:rPr lang="cs-CZ" sz="1600" b="1" kern="1200" dirty="0">
                          <a:solidFill>
                            <a:srgbClr val="FF000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1</a:t>
                      </a:r>
                    </a:p>
                  </a:txBody>
                  <a:tcPr marL="68580" marR="68580" marT="0" marB="0" anchor="ctr"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600" b="0">
                          <a:solidFill>
                            <a:schemeClr val="tx1"/>
                          </a:solidFill>
                          <a:effectLst/>
                        </a:rPr>
                        <a:t>0</a:t>
                      </a:r>
                      <a:endParaRPr lang="cs-CZ" sz="1600" b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600" b="0">
                          <a:solidFill>
                            <a:schemeClr val="tx1"/>
                          </a:solidFill>
                          <a:effectLst/>
                        </a:rPr>
                        <a:t>0</a:t>
                      </a:r>
                      <a:endParaRPr lang="cs-CZ" sz="1600" b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600" b="0">
                          <a:solidFill>
                            <a:schemeClr val="tx1"/>
                          </a:solidFill>
                          <a:effectLst/>
                        </a:rPr>
                        <a:t>0</a:t>
                      </a:r>
                      <a:endParaRPr lang="cs-CZ" sz="1600" b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600" b="0">
                          <a:solidFill>
                            <a:schemeClr val="tx1"/>
                          </a:solidFill>
                          <a:effectLst/>
                        </a:rPr>
                        <a:t>0</a:t>
                      </a:r>
                      <a:endParaRPr lang="cs-CZ" sz="1600" b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600" b="0">
                          <a:solidFill>
                            <a:schemeClr val="tx1"/>
                          </a:solidFill>
                          <a:effectLst/>
                        </a:rPr>
                        <a:t>0</a:t>
                      </a:r>
                      <a:endParaRPr lang="cs-CZ" sz="1600" b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600" b="0">
                          <a:solidFill>
                            <a:schemeClr val="tx1"/>
                          </a:solidFill>
                          <a:effectLst/>
                        </a:rPr>
                        <a:t>0</a:t>
                      </a:r>
                      <a:endParaRPr lang="cs-CZ" sz="1600" b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600" b="0">
                          <a:solidFill>
                            <a:schemeClr val="tx1"/>
                          </a:solidFill>
                          <a:effectLst/>
                        </a:rPr>
                        <a:t>0</a:t>
                      </a:r>
                      <a:endParaRPr lang="cs-CZ" sz="1600" b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600" b="0">
                          <a:solidFill>
                            <a:schemeClr val="tx1"/>
                          </a:solidFill>
                          <a:effectLst/>
                        </a:rPr>
                        <a:t>0</a:t>
                      </a:r>
                      <a:endParaRPr lang="cs-CZ" sz="1600" b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600" b="0" dirty="0">
                          <a:solidFill>
                            <a:schemeClr val="tx1"/>
                          </a:solidFill>
                          <a:effectLst/>
                        </a:rPr>
                        <a:t>0</a:t>
                      </a:r>
                      <a:endParaRPr lang="cs-CZ" sz="1600" b="0" dirty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488660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12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" name="Přímá spojnice 8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0" y="612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Nadpis 1"/>
          <p:cNvSpPr>
            <a:spLocks noGrp="1"/>
          </p:cNvSpPr>
          <p:nvPr/>
        </p:nvSpPr>
        <p:spPr>
          <a:xfrm>
            <a:off x="3287566" y="165655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19" name="Obrázek 18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4298" y="72301"/>
            <a:ext cx="2710588" cy="792000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37311" y="6165376"/>
            <a:ext cx="3036813" cy="648000"/>
          </a:xfrm>
          <a:prstGeom prst="rect">
            <a:avLst/>
          </a:prstGeom>
        </p:spPr>
      </p:pic>
      <p:sp>
        <p:nvSpPr>
          <p:cNvPr id="8" name="TextovéPole 7"/>
          <p:cNvSpPr txBox="1"/>
          <p:nvPr/>
        </p:nvSpPr>
        <p:spPr>
          <a:xfrm>
            <a:off x="360000" y="1008000"/>
            <a:ext cx="8460000" cy="461665"/>
          </a:xfrm>
          <a:prstGeom prst="rect">
            <a:avLst/>
          </a:prstGeom>
          <a:blipFill>
            <a:blip r:embed="rId4"/>
            <a:tile tx="0" ty="0" sx="100000" sy="100000" flip="none" algn="tl"/>
          </a:blipFill>
          <a:scene3d>
            <a:camera prst="orthographicFront"/>
            <a:lightRig rig="threePt" dir="t"/>
          </a:scene3d>
          <a:sp3d>
            <a:bevelT/>
          </a:sp3d>
        </p:spPr>
        <p:txBody>
          <a:bodyPr wrap="square" rtlCol="0" anchor="ctr">
            <a:spAutoFit/>
          </a:bodyPr>
          <a:lstStyle/>
          <a:p>
            <a:pPr marL="0" lvl="1" algn="ctr"/>
            <a:r>
              <a:rPr lang="cs-CZ" sz="2400" b="1" dirty="0" err="1" smtClean="0"/>
              <a:t>Grayův</a:t>
            </a:r>
            <a:r>
              <a:rPr lang="cs-CZ" sz="2400" b="1" dirty="0" smtClean="0"/>
              <a:t> kód</a:t>
            </a:r>
            <a:endParaRPr lang="cs-CZ" sz="2400" b="1" dirty="0"/>
          </a:p>
        </p:txBody>
      </p:sp>
      <p:sp>
        <p:nvSpPr>
          <p:cNvPr id="11" name="Zástupný symbol pro číslo snímku 14"/>
          <p:cNvSpPr>
            <a:spLocks noGrp="1"/>
          </p:cNvSpPr>
          <p:nvPr/>
        </p:nvSpPr>
        <p:spPr>
          <a:xfrm>
            <a:off x="7992480" y="6356448"/>
            <a:ext cx="900000" cy="2160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cs-CZ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85D957D-D829-4070-AC89-93F188FE283C}" type="slidenum">
              <a:rPr lang="cs-CZ" smtClean="0"/>
              <a:pPr/>
              <a:t>13</a:t>
            </a:fld>
            <a:endParaRPr lang="cs-CZ" dirty="0"/>
          </a:p>
        </p:txBody>
      </p:sp>
      <p:sp>
        <p:nvSpPr>
          <p:cNvPr id="2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12" name="TextovéPole 11"/>
          <p:cNvSpPr txBox="1"/>
          <p:nvPr/>
        </p:nvSpPr>
        <p:spPr>
          <a:xfrm>
            <a:off x="360000" y="1594535"/>
            <a:ext cx="8460000" cy="2031325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scene3d>
            <a:camera prst="orthographicFront"/>
            <a:lightRig rig="threePt" dir="t"/>
          </a:scene3d>
          <a:sp3d>
            <a:bevelT/>
          </a:sp3d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dirty="0" smtClean="0"/>
              <a:t>Použití </a:t>
            </a:r>
            <a:r>
              <a:rPr lang="cs-CZ" dirty="0"/>
              <a:t>při převodu analogových (spojitých v čase) měřených fyzikálních veličin na číslicové (nespojité, digitální) </a:t>
            </a:r>
            <a:r>
              <a:rPr lang="cs-CZ" dirty="0" smtClean="0"/>
              <a:t>signály.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dirty="0" smtClean="0"/>
              <a:t>Princip </a:t>
            </a:r>
            <a:r>
              <a:rPr lang="cs-CZ" dirty="0"/>
              <a:t>kódu je takový, aby při přechodu od jedné desítkové číslice ke druhé nastala změna pouze v jednom </a:t>
            </a:r>
            <a:r>
              <a:rPr lang="cs-CZ" dirty="0" smtClean="0"/>
              <a:t>bitu.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dirty="0" smtClean="0"/>
              <a:t>Toto není splněno např. v přirozeném dvojkovém kódu.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dirty="0" smtClean="0"/>
              <a:t>Např. při změně z čísla 3 na číslo 4 se mění 3 bity.</a:t>
            </a:r>
            <a:endParaRPr lang="cs-CZ" dirty="0"/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dirty="0" err="1" smtClean="0"/>
              <a:t>Grayův</a:t>
            </a:r>
            <a:r>
              <a:rPr lang="cs-CZ" dirty="0" smtClean="0"/>
              <a:t> kód má význam </a:t>
            </a:r>
            <a:r>
              <a:rPr lang="cs-CZ" dirty="0"/>
              <a:t>při kontrole </a:t>
            </a:r>
            <a:r>
              <a:rPr lang="cs-CZ" dirty="0" smtClean="0"/>
              <a:t>správnosti, detekci a opravě chyb při přenosu.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194512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12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" name="Přímá spojnice 8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0" y="612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Nadpis 1"/>
          <p:cNvSpPr>
            <a:spLocks noGrp="1"/>
          </p:cNvSpPr>
          <p:nvPr/>
        </p:nvSpPr>
        <p:spPr>
          <a:xfrm>
            <a:off x="3287566" y="165655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19" name="Obrázek 18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4298" y="72301"/>
            <a:ext cx="2710588" cy="792000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37311" y="6165376"/>
            <a:ext cx="3036813" cy="648000"/>
          </a:xfrm>
          <a:prstGeom prst="rect">
            <a:avLst/>
          </a:prstGeom>
        </p:spPr>
      </p:pic>
      <p:sp>
        <p:nvSpPr>
          <p:cNvPr id="8" name="TextovéPole 7"/>
          <p:cNvSpPr txBox="1"/>
          <p:nvPr/>
        </p:nvSpPr>
        <p:spPr>
          <a:xfrm>
            <a:off x="360000" y="1008000"/>
            <a:ext cx="8460000" cy="461665"/>
          </a:xfrm>
          <a:prstGeom prst="rect">
            <a:avLst/>
          </a:prstGeom>
          <a:blipFill>
            <a:blip r:embed="rId4"/>
            <a:tile tx="0" ty="0" sx="100000" sy="100000" flip="none" algn="tl"/>
          </a:blipFill>
          <a:scene3d>
            <a:camera prst="orthographicFront"/>
            <a:lightRig rig="threePt" dir="t"/>
          </a:scene3d>
          <a:sp3d>
            <a:bevelT/>
          </a:sp3d>
        </p:spPr>
        <p:txBody>
          <a:bodyPr wrap="square" rtlCol="0" anchor="ctr">
            <a:spAutoFit/>
          </a:bodyPr>
          <a:lstStyle/>
          <a:p>
            <a:pPr marL="0" lvl="1" algn="ctr"/>
            <a:r>
              <a:rPr lang="cs-CZ" sz="2400" b="1" dirty="0" smtClean="0"/>
              <a:t>Převod čísla do </a:t>
            </a:r>
            <a:r>
              <a:rPr lang="cs-CZ" sz="2400" b="1" dirty="0" err="1" smtClean="0"/>
              <a:t>Grayova</a:t>
            </a:r>
            <a:r>
              <a:rPr lang="cs-CZ" sz="2400" b="1" dirty="0" smtClean="0"/>
              <a:t> kódu</a:t>
            </a:r>
            <a:endParaRPr lang="cs-CZ" sz="2400" b="1" dirty="0"/>
          </a:p>
        </p:txBody>
      </p:sp>
      <p:sp>
        <p:nvSpPr>
          <p:cNvPr id="11" name="Zástupný symbol pro číslo snímku 14"/>
          <p:cNvSpPr>
            <a:spLocks noGrp="1"/>
          </p:cNvSpPr>
          <p:nvPr/>
        </p:nvSpPr>
        <p:spPr>
          <a:xfrm>
            <a:off x="7992480" y="6356448"/>
            <a:ext cx="900000" cy="2160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cs-CZ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85D957D-D829-4070-AC89-93F188FE283C}" type="slidenum">
              <a:rPr lang="cs-CZ" smtClean="0"/>
              <a:pPr/>
              <a:t>14</a:t>
            </a:fld>
            <a:endParaRPr lang="cs-CZ" dirty="0"/>
          </a:p>
        </p:txBody>
      </p:sp>
      <p:sp>
        <p:nvSpPr>
          <p:cNvPr id="2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12" name="TextovéPole 11"/>
          <p:cNvSpPr txBox="1"/>
          <p:nvPr/>
        </p:nvSpPr>
        <p:spPr>
          <a:xfrm>
            <a:off x="360000" y="1594535"/>
            <a:ext cx="8460000" cy="4247317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scene3d>
            <a:camera prst="orthographicFront"/>
            <a:lightRig rig="threePt" dir="t"/>
          </a:scene3d>
          <a:sp3d>
            <a:bevelT/>
          </a:sp3d>
        </p:spPr>
        <p:txBody>
          <a:bodyPr wrap="square" rtlCol="0">
            <a:spAutoFit/>
          </a:bodyPr>
          <a:lstStyle/>
          <a:p>
            <a:r>
              <a:rPr lang="cs-CZ" dirty="0"/>
              <a:t>Převod do </a:t>
            </a:r>
            <a:r>
              <a:rPr lang="cs-CZ" dirty="0" err="1"/>
              <a:t>Grayova</a:t>
            </a:r>
            <a:r>
              <a:rPr lang="cs-CZ" dirty="0"/>
              <a:t> kódu provedeme ve dvou krocích:</a:t>
            </a:r>
          </a:p>
          <a:p>
            <a:pPr marL="285750" lvl="0" indent="-285750">
              <a:buFont typeface="Wingdings" panose="05000000000000000000" pitchFamily="2" charset="2"/>
              <a:buChar char="Ø"/>
            </a:pPr>
            <a:r>
              <a:rPr lang="cs-CZ" dirty="0" smtClean="0"/>
              <a:t>Převáděné </a:t>
            </a:r>
            <a:r>
              <a:rPr lang="cs-CZ" dirty="0"/>
              <a:t>číslo převedeme do dvojkové soustavy (</a:t>
            </a:r>
            <a:r>
              <a:rPr lang="cs-CZ" dirty="0" err="1"/>
              <a:t>N</a:t>
            </a:r>
            <a:r>
              <a:rPr lang="cs-CZ" baseline="-25000" dirty="0" err="1"/>
              <a:t>z</a:t>
            </a:r>
            <a:r>
              <a:rPr lang="cs-CZ" dirty="0"/>
              <a:t> =&gt; N</a:t>
            </a:r>
            <a:r>
              <a:rPr lang="cs-CZ" baseline="-25000" dirty="0"/>
              <a:t>2</a:t>
            </a:r>
            <a:r>
              <a:rPr lang="cs-CZ" dirty="0" smtClean="0"/>
              <a:t>).</a:t>
            </a:r>
            <a:endParaRPr lang="cs-CZ" dirty="0"/>
          </a:p>
          <a:p>
            <a:pPr marL="285750" lvl="0" indent="-285750">
              <a:buFont typeface="Wingdings" panose="05000000000000000000" pitchFamily="2" charset="2"/>
              <a:buChar char="Ø"/>
            </a:pPr>
            <a:r>
              <a:rPr lang="cs-CZ" dirty="0"/>
              <a:t>převod z dvojkové soustavy do </a:t>
            </a:r>
            <a:r>
              <a:rPr lang="cs-CZ" dirty="0" err="1"/>
              <a:t>Grayova</a:t>
            </a:r>
            <a:r>
              <a:rPr lang="cs-CZ" dirty="0"/>
              <a:t> kódu (N</a:t>
            </a:r>
            <a:r>
              <a:rPr lang="cs-CZ" baseline="-25000" dirty="0"/>
              <a:t>2 </a:t>
            </a:r>
            <a:r>
              <a:rPr lang="cs-CZ" dirty="0"/>
              <a:t>=&gt; N</a:t>
            </a:r>
            <a:r>
              <a:rPr lang="cs-CZ" baseline="-25000" dirty="0"/>
              <a:t>G</a:t>
            </a:r>
            <a:r>
              <a:rPr lang="cs-CZ" dirty="0"/>
              <a:t>) provedeme tak, že od nejnižšího řádu porovnáme sousední bity. Jsou-li stejné, píšeme 0, jinak </a:t>
            </a:r>
            <a:r>
              <a:rPr lang="cs-CZ" dirty="0" smtClean="0"/>
              <a:t>1.</a:t>
            </a:r>
          </a:p>
          <a:p>
            <a:pPr marL="285750" lvl="0" indent="-285750">
              <a:buFont typeface="Wingdings" panose="05000000000000000000" pitchFamily="2" charset="2"/>
              <a:buChar char="Ø"/>
            </a:pPr>
            <a:r>
              <a:rPr lang="cs-CZ" dirty="0" smtClean="0"/>
              <a:t>Pro </a:t>
            </a:r>
            <a:r>
              <a:rPr lang="cs-CZ" dirty="0"/>
              <a:t>zachování počtu bitů (řádů) doplníme pro převod nevýznamnou nulu u převáděného </a:t>
            </a:r>
            <a:r>
              <a:rPr lang="cs-CZ" dirty="0" smtClean="0"/>
              <a:t>čísla.</a:t>
            </a:r>
            <a:endParaRPr lang="cs-CZ" dirty="0"/>
          </a:p>
          <a:p>
            <a:endParaRPr lang="cs-CZ" dirty="0" smtClean="0"/>
          </a:p>
          <a:p>
            <a:r>
              <a:rPr lang="cs-CZ" dirty="0" smtClean="0"/>
              <a:t>Příklad</a:t>
            </a:r>
            <a:r>
              <a:rPr lang="cs-CZ" dirty="0"/>
              <a:t>: číslo 14</a:t>
            </a:r>
            <a:r>
              <a:rPr lang="cs-CZ" baseline="-25000" dirty="0"/>
              <a:t>10 </a:t>
            </a:r>
            <a:r>
              <a:rPr lang="cs-CZ" dirty="0"/>
              <a:t>převeďte do </a:t>
            </a:r>
            <a:r>
              <a:rPr lang="cs-CZ" dirty="0" err="1"/>
              <a:t>Grayova</a:t>
            </a:r>
            <a:r>
              <a:rPr lang="cs-CZ" dirty="0"/>
              <a:t> kódu</a:t>
            </a:r>
          </a:p>
          <a:p>
            <a:r>
              <a:rPr lang="cs-CZ" dirty="0"/>
              <a:t> </a:t>
            </a:r>
          </a:p>
          <a:p>
            <a:r>
              <a:rPr lang="cs-CZ" dirty="0"/>
              <a:t>14</a:t>
            </a:r>
            <a:r>
              <a:rPr lang="cs-CZ" baseline="-25000" dirty="0"/>
              <a:t>10</a:t>
            </a:r>
            <a:r>
              <a:rPr lang="cs-CZ" dirty="0"/>
              <a:t> </a:t>
            </a:r>
            <a:r>
              <a:rPr lang="cs-CZ" dirty="0" smtClean="0"/>
              <a:t>= 1</a:t>
            </a:r>
            <a:r>
              <a:rPr lang="cs-CZ" dirty="0"/>
              <a:t> 1 1 0</a:t>
            </a:r>
            <a:r>
              <a:rPr lang="cs-CZ" baseline="-25000" dirty="0"/>
              <a:t>2</a:t>
            </a:r>
            <a:endParaRPr lang="cs-CZ" dirty="0"/>
          </a:p>
          <a:p>
            <a:r>
              <a:rPr lang="cs-CZ" dirty="0"/>
              <a:t> </a:t>
            </a:r>
            <a:r>
              <a:rPr lang="cs-CZ" dirty="0" smtClean="0"/>
              <a:t>        0</a:t>
            </a:r>
            <a:r>
              <a:rPr lang="cs-CZ" dirty="0"/>
              <a:t> 1 1 1 </a:t>
            </a:r>
            <a:r>
              <a:rPr lang="cs-CZ" dirty="0" smtClean="0"/>
              <a:t>0</a:t>
            </a:r>
            <a:r>
              <a:rPr lang="cs-CZ" dirty="0"/>
              <a:t>	</a:t>
            </a:r>
            <a:r>
              <a:rPr lang="cs-CZ" dirty="0" smtClean="0">
                <a:sym typeface="Symbol"/>
              </a:rPr>
              <a:t></a:t>
            </a:r>
            <a:r>
              <a:rPr lang="cs-CZ" dirty="0" smtClean="0"/>
              <a:t> </a:t>
            </a:r>
            <a:r>
              <a:rPr lang="cs-CZ" dirty="0"/>
              <a:t>doplnění nevýznamné </a:t>
            </a:r>
            <a:r>
              <a:rPr lang="cs-CZ" dirty="0" smtClean="0"/>
              <a:t>nuly</a:t>
            </a:r>
          </a:p>
          <a:p>
            <a:r>
              <a:rPr lang="cs-CZ" dirty="0">
                <a:sym typeface="Symbol"/>
              </a:rPr>
              <a:t> </a:t>
            </a:r>
            <a:r>
              <a:rPr lang="cs-CZ" dirty="0" smtClean="0">
                <a:sym typeface="Symbol"/>
              </a:rPr>
              <a:t>            	</a:t>
            </a:r>
            <a:r>
              <a:rPr lang="cs-CZ" dirty="0" smtClean="0"/>
              <a:t> porovnání sousedních bitů</a:t>
            </a:r>
          </a:p>
          <a:p>
            <a:r>
              <a:rPr lang="cs-CZ" dirty="0" smtClean="0"/>
              <a:t>          1 0  0 1</a:t>
            </a:r>
          </a:p>
          <a:p>
            <a:endParaRPr lang="cs-CZ" dirty="0"/>
          </a:p>
          <a:p>
            <a:r>
              <a:rPr lang="cs-CZ" dirty="0" smtClean="0"/>
              <a:t>Výsledek: </a:t>
            </a:r>
            <a:r>
              <a:rPr lang="cs-CZ" dirty="0"/>
              <a:t>14</a:t>
            </a:r>
            <a:r>
              <a:rPr lang="cs-CZ" baseline="-25000" dirty="0"/>
              <a:t>10</a:t>
            </a:r>
            <a:r>
              <a:rPr lang="cs-CZ" dirty="0"/>
              <a:t> = </a:t>
            </a:r>
            <a:r>
              <a:rPr lang="cs-CZ" dirty="0" smtClean="0"/>
              <a:t>1001</a:t>
            </a:r>
            <a:r>
              <a:rPr lang="cs-CZ" baseline="-25000" dirty="0" smtClean="0"/>
              <a:t>G</a:t>
            </a:r>
            <a:endParaRPr lang="cs-CZ" baseline="-25000" dirty="0"/>
          </a:p>
        </p:txBody>
      </p:sp>
    </p:spTree>
    <p:extLst>
      <p:ext uri="{BB962C8B-B14F-4D97-AF65-F5344CB8AC3E}">
        <p14:creationId xmlns:p14="http://schemas.microsoft.com/office/powerpoint/2010/main" val="14648684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12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" name="Přímá spojnice 8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0" y="612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Nadpis 1"/>
          <p:cNvSpPr>
            <a:spLocks noGrp="1"/>
          </p:cNvSpPr>
          <p:nvPr/>
        </p:nvSpPr>
        <p:spPr>
          <a:xfrm>
            <a:off x="3287566" y="165655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19" name="Obrázek 18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4298" y="72301"/>
            <a:ext cx="2710588" cy="792000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37311" y="6165376"/>
            <a:ext cx="3036813" cy="648000"/>
          </a:xfrm>
          <a:prstGeom prst="rect">
            <a:avLst/>
          </a:prstGeom>
        </p:spPr>
      </p:pic>
      <p:sp>
        <p:nvSpPr>
          <p:cNvPr id="8" name="TextovéPole 7"/>
          <p:cNvSpPr txBox="1"/>
          <p:nvPr/>
        </p:nvSpPr>
        <p:spPr>
          <a:xfrm>
            <a:off x="360000" y="1008000"/>
            <a:ext cx="8460000" cy="461665"/>
          </a:xfrm>
          <a:prstGeom prst="rect">
            <a:avLst/>
          </a:prstGeom>
          <a:blipFill>
            <a:blip r:embed="rId4"/>
            <a:tile tx="0" ty="0" sx="100000" sy="100000" flip="none" algn="tl"/>
          </a:blipFill>
          <a:scene3d>
            <a:camera prst="orthographicFront"/>
            <a:lightRig rig="threePt" dir="t"/>
          </a:scene3d>
          <a:sp3d>
            <a:bevelT/>
          </a:sp3d>
        </p:spPr>
        <p:txBody>
          <a:bodyPr wrap="square" rtlCol="0" anchor="ctr">
            <a:spAutoFit/>
          </a:bodyPr>
          <a:lstStyle/>
          <a:p>
            <a:pPr marL="0" lvl="1" algn="ctr"/>
            <a:r>
              <a:rPr lang="cs-CZ" sz="2400" b="1" dirty="0" err="1" smtClean="0"/>
              <a:t>Grayův</a:t>
            </a:r>
            <a:r>
              <a:rPr lang="cs-CZ" sz="2400" b="1" dirty="0" smtClean="0"/>
              <a:t> kód pro čísla 0 - 15</a:t>
            </a:r>
            <a:endParaRPr lang="cs-CZ" sz="2400" b="1" dirty="0"/>
          </a:p>
        </p:txBody>
      </p:sp>
      <p:sp>
        <p:nvSpPr>
          <p:cNvPr id="11" name="Zástupný symbol pro číslo snímku 14"/>
          <p:cNvSpPr>
            <a:spLocks noGrp="1"/>
          </p:cNvSpPr>
          <p:nvPr/>
        </p:nvSpPr>
        <p:spPr>
          <a:xfrm>
            <a:off x="7992480" y="6356448"/>
            <a:ext cx="900000" cy="2160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cs-CZ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85D957D-D829-4070-AC89-93F188FE283C}" type="slidenum">
              <a:rPr lang="cs-CZ" smtClean="0"/>
              <a:pPr/>
              <a:t>15</a:t>
            </a:fld>
            <a:endParaRPr lang="cs-CZ" dirty="0"/>
          </a:p>
        </p:txBody>
      </p:sp>
      <p:sp>
        <p:nvSpPr>
          <p:cNvPr id="2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93629571"/>
              </p:ext>
            </p:extLst>
          </p:nvPr>
        </p:nvGraphicFramePr>
        <p:xfrm>
          <a:off x="2952000" y="1751424"/>
          <a:ext cx="3240000" cy="3840480"/>
        </p:xfrm>
        <a:graphic>
          <a:graphicData uri="http://schemas.openxmlformats.org/drawingml/2006/table">
            <a:tbl>
              <a:tblPr firstRow="1" firstCol="1" lastRow="1" lastCol="1" bandRow="1" bandCol="1">
                <a:tableStyleId>{5C22544A-7EE6-4342-B048-85BDC9FD1C3A}</a:tableStyleId>
              </a:tblPr>
              <a:tblGrid>
                <a:gridCol w="1080000"/>
                <a:gridCol w="540000"/>
                <a:gridCol w="540000"/>
                <a:gridCol w="540000"/>
                <a:gridCol w="540000"/>
              </a:tblGrid>
              <a:tr h="0">
                <a:tc rowSpan="2"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chemeClr val="tx1"/>
                          </a:solidFill>
                          <a:effectLst/>
                        </a:rPr>
                        <a:t>Desítkové číslo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 gridSpan="4"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chemeClr val="tx1"/>
                          </a:solidFill>
                          <a:effectLst/>
                        </a:rPr>
                        <a:t>Pořadové číslo řádu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0"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chemeClr val="tx1"/>
                          </a:solidFill>
                          <a:effectLst/>
                        </a:rPr>
                        <a:t>4</a:t>
                      </a:r>
                      <a:endParaRPr lang="cs-CZ" sz="1400" b="1" dirty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chemeClr val="tx1"/>
                          </a:solidFill>
                          <a:effectLst/>
                        </a:rPr>
                        <a:t>3</a:t>
                      </a:r>
                      <a:endParaRPr lang="cs-CZ" sz="1400" b="1" dirty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chemeClr val="tx1"/>
                          </a:solidFill>
                          <a:effectLst/>
                        </a:rPr>
                        <a:t>2</a:t>
                      </a:r>
                      <a:endParaRPr lang="cs-CZ" sz="1400" b="1" dirty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chemeClr val="tx1"/>
                          </a:solidFill>
                          <a:effectLst/>
                        </a:rPr>
                        <a:t>1</a:t>
                      </a:r>
                      <a:endParaRPr lang="cs-CZ" sz="1400" b="1" dirty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chemeClr val="tx1"/>
                          </a:solidFill>
                          <a:effectLst/>
                        </a:rPr>
                        <a:t>0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400" b="0" dirty="0">
                          <a:solidFill>
                            <a:schemeClr val="tx1"/>
                          </a:solidFill>
                          <a:effectLst/>
                        </a:rPr>
                        <a:t>0</a:t>
                      </a:r>
                      <a:endParaRPr lang="cs-CZ" sz="1400" b="0" dirty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400" b="0" dirty="0">
                          <a:solidFill>
                            <a:schemeClr val="tx1"/>
                          </a:solidFill>
                          <a:effectLst/>
                        </a:rPr>
                        <a:t>0</a:t>
                      </a:r>
                      <a:endParaRPr lang="cs-CZ" sz="1400" b="0" dirty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400" b="0" dirty="0">
                          <a:solidFill>
                            <a:schemeClr val="tx1"/>
                          </a:solidFill>
                          <a:effectLst/>
                        </a:rPr>
                        <a:t>0</a:t>
                      </a:r>
                      <a:endParaRPr lang="cs-CZ" sz="1400" b="0" dirty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400" b="0" dirty="0">
                          <a:solidFill>
                            <a:schemeClr val="tx1"/>
                          </a:solidFill>
                          <a:effectLst/>
                        </a:rPr>
                        <a:t>0</a:t>
                      </a:r>
                      <a:endParaRPr lang="cs-CZ" sz="1400" b="0" dirty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chemeClr val="tx1"/>
                          </a:solidFill>
                          <a:effectLst/>
                        </a:rPr>
                        <a:t>1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400" b="0">
                          <a:solidFill>
                            <a:schemeClr val="tx1"/>
                          </a:solidFill>
                          <a:effectLst/>
                        </a:rPr>
                        <a:t>0</a:t>
                      </a:r>
                      <a:endParaRPr lang="cs-CZ" sz="1400" b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400" b="0">
                          <a:solidFill>
                            <a:schemeClr val="tx1"/>
                          </a:solidFill>
                          <a:effectLst/>
                        </a:rPr>
                        <a:t>0</a:t>
                      </a:r>
                      <a:endParaRPr lang="cs-CZ" sz="1400" b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400" b="0" dirty="0">
                          <a:solidFill>
                            <a:schemeClr val="tx1"/>
                          </a:solidFill>
                          <a:effectLst/>
                        </a:rPr>
                        <a:t>0</a:t>
                      </a:r>
                      <a:endParaRPr lang="cs-CZ" sz="1400" b="0" dirty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400" b="0" dirty="0">
                          <a:solidFill>
                            <a:schemeClr val="tx1"/>
                          </a:solidFill>
                          <a:effectLst/>
                        </a:rPr>
                        <a:t>1</a:t>
                      </a:r>
                      <a:endParaRPr lang="cs-CZ" sz="1400" b="0" dirty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chemeClr val="tx1"/>
                          </a:solidFill>
                          <a:effectLst/>
                        </a:rPr>
                        <a:t>2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400" b="0">
                          <a:solidFill>
                            <a:schemeClr val="tx1"/>
                          </a:solidFill>
                          <a:effectLst/>
                        </a:rPr>
                        <a:t>0</a:t>
                      </a:r>
                      <a:endParaRPr lang="cs-CZ" sz="1400" b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400" b="0">
                          <a:solidFill>
                            <a:schemeClr val="tx1"/>
                          </a:solidFill>
                          <a:effectLst/>
                        </a:rPr>
                        <a:t>0</a:t>
                      </a:r>
                      <a:endParaRPr lang="cs-CZ" sz="1400" b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400" b="0">
                          <a:solidFill>
                            <a:schemeClr val="tx1"/>
                          </a:solidFill>
                          <a:effectLst/>
                        </a:rPr>
                        <a:t>1</a:t>
                      </a:r>
                      <a:endParaRPr lang="cs-CZ" sz="1400" b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400" b="0" dirty="0">
                          <a:solidFill>
                            <a:schemeClr val="tx1"/>
                          </a:solidFill>
                          <a:effectLst/>
                        </a:rPr>
                        <a:t>1</a:t>
                      </a:r>
                      <a:endParaRPr lang="cs-CZ" sz="1400" b="0" dirty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chemeClr val="tx1"/>
                          </a:solidFill>
                          <a:effectLst/>
                        </a:rPr>
                        <a:t>3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400" b="0">
                          <a:solidFill>
                            <a:schemeClr val="tx1"/>
                          </a:solidFill>
                          <a:effectLst/>
                        </a:rPr>
                        <a:t>0</a:t>
                      </a:r>
                      <a:endParaRPr lang="cs-CZ" sz="1400" b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400" b="0">
                          <a:solidFill>
                            <a:schemeClr val="tx1"/>
                          </a:solidFill>
                          <a:effectLst/>
                        </a:rPr>
                        <a:t>0</a:t>
                      </a:r>
                      <a:endParaRPr lang="cs-CZ" sz="1400" b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400" b="0">
                          <a:solidFill>
                            <a:schemeClr val="tx1"/>
                          </a:solidFill>
                          <a:effectLst/>
                        </a:rPr>
                        <a:t>1</a:t>
                      </a:r>
                      <a:endParaRPr lang="cs-CZ" sz="1400" b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400" b="0" dirty="0">
                          <a:solidFill>
                            <a:schemeClr val="tx1"/>
                          </a:solidFill>
                          <a:effectLst/>
                        </a:rPr>
                        <a:t>0</a:t>
                      </a:r>
                      <a:endParaRPr lang="cs-CZ" sz="1400" b="0" dirty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chemeClr val="tx1"/>
                          </a:solidFill>
                          <a:effectLst/>
                        </a:rPr>
                        <a:t>4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400" b="0">
                          <a:solidFill>
                            <a:schemeClr val="tx1"/>
                          </a:solidFill>
                          <a:effectLst/>
                        </a:rPr>
                        <a:t>0</a:t>
                      </a:r>
                      <a:endParaRPr lang="cs-CZ" sz="1400" b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400" b="0">
                          <a:solidFill>
                            <a:schemeClr val="tx1"/>
                          </a:solidFill>
                          <a:effectLst/>
                        </a:rPr>
                        <a:t>1</a:t>
                      </a:r>
                      <a:endParaRPr lang="cs-CZ" sz="1400" b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400" b="0">
                          <a:solidFill>
                            <a:schemeClr val="tx1"/>
                          </a:solidFill>
                          <a:effectLst/>
                        </a:rPr>
                        <a:t>1</a:t>
                      </a:r>
                      <a:endParaRPr lang="cs-CZ" sz="1400" b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400" b="0" dirty="0">
                          <a:solidFill>
                            <a:schemeClr val="tx1"/>
                          </a:solidFill>
                          <a:effectLst/>
                        </a:rPr>
                        <a:t>0</a:t>
                      </a:r>
                      <a:endParaRPr lang="cs-CZ" sz="1400" b="0" dirty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chemeClr val="tx1"/>
                          </a:solidFill>
                          <a:effectLst/>
                        </a:rPr>
                        <a:t>5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400" b="0">
                          <a:solidFill>
                            <a:schemeClr val="tx1"/>
                          </a:solidFill>
                          <a:effectLst/>
                        </a:rPr>
                        <a:t>0</a:t>
                      </a:r>
                      <a:endParaRPr lang="cs-CZ" sz="1400" b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400" b="0">
                          <a:solidFill>
                            <a:schemeClr val="tx1"/>
                          </a:solidFill>
                          <a:effectLst/>
                        </a:rPr>
                        <a:t>1</a:t>
                      </a:r>
                      <a:endParaRPr lang="cs-CZ" sz="1400" b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400" b="0">
                          <a:solidFill>
                            <a:schemeClr val="tx1"/>
                          </a:solidFill>
                          <a:effectLst/>
                        </a:rPr>
                        <a:t>1</a:t>
                      </a:r>
                      <a:endParaRPr lang="cs-CZ" sz="1400" b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400" b="0" dirty="0">
                          <a:solidFill>
                            <a:schemeClr val="tx1"/>
                          </a:solidFill>
                          <a:effectLst/>
                        </a:rPr>
                        <a:t>1</a:t>
                      </a:r>
                      <a:endParaRPr lang="cs-CZ" sz="1400" b="0" dirty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chemeClr val="tx1"/>
                          </a:solidFill>
                          <a:effectLst/>
                        </a:rPr>
                        <a:t>6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400" b="0">
                          <a:solidFill>
                            <a:schemeClr val="tx1"/>
                          </a:solidFill>
                          <a:effectLst/>
                        </a:rPr>
                        <a:t>0</a:t>
                      </a:r>
                      <a:endParaRPr lang="cs-CZ" sz="1400" b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400" b="0">
                          <a:solidFill>
                            <a:schemeClr val="tx1"/>
                          </a:solidFill>
                          <a:effectLst/>
                        </a:rPr>
                        <a:t>1</a:t>
                      </a:r>
                      <a:endParaRPr lang="cs-CZ" sz="1400" b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400" b="0">
                          <a:solidFill>
                            <a:schemeClr val="tx1"/>
                          </a:solidFill>
                          <a:effectLst/>
                        </a:rPr>
                        <a:t>0</a:t>
                      </a:r>
                      <a:endParaRPr lang="cs-CZ" sz="1400" b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400" b="0" dirty="0">
                          <a:solidFill>
                            <a:schemeClr val="tx1"/>
                          </a:solidFill>
                          <a:effectLst/>
                        </a:rPr>
                        <a:t>1</a:t>
                      </a:r>
                      <a:endParaRPr lang="cs-CZ" sz="1400" b="0" dirty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chemeClr val="tx1"/>
                          </a:solidFill>
                          <a:effectLst/>
                        </a:rPr>
                        <a:t>7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400" b="0">
                          <a:solidFill>
                            <a:schemeClr val="tx1"/>
                          </a:solidFill>
                          <a:effectLst/>
                        </a:rPr>
                        <a:t>0</a:t>
                      </a:r>
                      <a:endParaRPr lang="cs-CZ" sz="1400" b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400" b="0">
                          <a:solidFill>
                            <a:schemeClr val="tx1"/>
                          </a:solidFill>
                          <a:effectLst/>
                        </a:rPr>
                        <a:t>1</a:t>
                      </a:r>
                      <a:endParaRPr lang="cs-CZ" sz="1400" b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400" b="0">
                          <a:solidFill>
                            <a:schemeClr val="tx1"/>
                          </a:solidFill>
                          <a:effectLst/>
                        </a:rPr>
                        <a:t>0</a:t>
                      </a:r>
                      <a:endParaRPr lang="cs-CZ" sz="1400" b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400" b="0" dirty="0">
                          <a:solidFill>
                            <a:schemeClr val="tx1"/>
                          </a:solidFill>
                          <a:effectLst/>
                        </a:rPr>
                        <a:t>0</a:t>
                      </a:r>
                      <a:endParaRPr lang="cs-CZ" sz="1400" b="0" dirty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chemeClr val="tx1"/>
                          </a:solidFill>
                          <a:effectLst/>
                        </a:rPr>
                        <a:t>8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400" b="0">
                          <a:solidFill>
                            <a:schemeClr val="tx1"/>
                          </a:solidFill>
                          <a:effectLst/>
                        </a:rPr>
                        <a:t>1</a:t>
                      </a:r>
                      <a:endParaRPr lang="cs-CZ" sz="1400" b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400" b="0">
                          <a:solidFill>
                            <a:schemeClr val="tx1"/>
                          </a:solidFill>
                          <a:effectLst/>
                        </a:rPr>
                        <a:t>1</a:t>
                      </a:r>
                      <a:endParaRPr lang="cs-CZ" sz="1400" b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400" b="0">
                          <a:solidFill>
                            <a:schemeClr val="tx1"/>
                          </a:solidFill>
                          <a:effectLst/>
                        </a:rPr>
                        <a:t>0</a:t>
                      </a:r>
                      <a:endParaRPr lang="cs-CZ" sz="1400" b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400" b="0" dirty="0">
                          <a:solidFill>
                            <a:schemeClr val="tx1"/>
                          </a:solidFill>
                          <a:effectLst/>
                        </a:rPr>
                        <a:t>0</a:t>
                      </a:r>
                      <a:endParaRPr lang="cs-CZ" sz="1400" b="0" dirty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chemeClr val="tx1"/>
                          </a:solidFill>
                          <a:effectLst/>
                        </a:rPr>
                        <a:t>9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400" b="0">
                          <a:solidFill>
                            <a:schemeClr val="tx1"/>
                          </a:solidFill>
                          <a:effectLst/>
                        </a:rPr>
                        <a:t>1</a:t>
                      </a:r>
                      <a:endParaRPr lang="cs-CZ" sz="1400" b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400" b="0">
                          <a:solidFill>
                            <a:schemeClr val="tx1"/>
                          </a:solidFill>
                          <a:effectLst/>
                        </a:rPr>
                        <a:t>1</a:t>
                      </a:r>
                      <a:endParaRPr lang="cs-CZ" sz="1400" b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400" b="0">
                          <a:solidFill>
                            <a:schemeClr val="tx1"/>
                          </a:solidFill>
                          <a:effectLst/>
                        </a:rPr>
                        <a:t>0</a:t>
                      </a:r>
                      <a:endParaRPr lang="cs-CZ" sz="1400" b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400" b="0" dirty="0">
                          <a:solidFill>
                            <a:schemeClr val="tx1"/>
                          </a:solidFill>
                          <a:effectLst/>
                        </a:rPr>
                        <a:t>1</a:t>
                      </a:r>
                      <a:endParaRPr lang="cs-CZ" sz="1400" b="0" dirty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chemeClr val="tx1"/>
                          </a:solidFill>
                          <a:effectLst/>
                        </a:rPr>
                        <a:t>10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400" b="0">
                          <a:solidFill>
                            <a:schemeClr val="tx1"/>
                          </a:solidFill>
                          <a:effectLst/>
                        </a:rPr>
                        <a:t>1</a:t>
                      </a:r>
                      <a:endParaRPr lang="cs-CZ" sz="1400" b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400" b="0">
                          <a:solidFill>
                            <a:schemeClr val="tx1"/>
                          </a:solidFill>
                          <a:effectLst/>
                        </a:rPr>
                        <a:t>1</a:t>
                      </a:r>
                      <a:endParaRPr lang="cs-CZ" sz="1400" b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400" b="0">
                          <a:solidFill>
                            <a:schemeClr val="tx1"/>
                          </a:solidFill>
                          <a:effectLst/>
                        </a:rPr>
                        <a:t>1</a:t>
                      </a:r>
                      <a:endParaRPr lang="cs-CZ" sz="1400" b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400" b="0" dirty="0">
                          <a:solidFill>
                            <a:schemeClr val="tx1"/>
                          </a:solidFill>
                          <a:effectLst/>
                        </a:rPr>
                        <a:t>1</a:t>
                      </a:r>
                      <a:endParaRPr lang="cs-CZ" sz="1400" b="0" dirty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chemeClr val="tx1"/>
                          </a:solidFill>
                          <a:effectLst/>
                        </a:rPr>
                        <a:t>11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400" b="0">
                          <a:solidFill>
                            <a:schemeClr val="tx1"/>
                          </a:solidFill>
                          <a:effectLst/>
                        </a:rPr>
                        <a:t>1</a:t>
                      </a:r>
                      <a:endParaRPr lang="cs-CZ" sz="1400" b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400" b="0">
                          <a:solidFill>
                            <a:schemeClr val="tx1"/>
                          </a:solidFill>
                          <a:effectLst/>
                        </a:rPr>
                        <a:t>1</a:t>
                      </a:r>
                      <a:endParaRPr lang="cs-CZ" sz="1400" b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400" b="0">
                          <a:solidFill>
                            <a:schemeClr val="tx1"/>
                          </a:solidFill>
                          <a:effectLst/>
                        </a:rPr>
                        <a:t>1</a:t>
                      </a:r>
                      <a:endParaRPr lang="cs-CZ" sz="1400" b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400" b="0" dirty="0">
                          <a:solidFill>
                            <a:schemeClr val="tx1"/>
                          </a:solidFill>
                          <a:effectLst/>
                        </a:rPr>
                        <a:t>0</a:t>
                      </a:r>
                      <a:endParaRPr lang="cs-CZ" sz="1400" b="0" dirty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chemeClr val="tx1"/>
                          </a:solidFill>
                          <a:effectLst/>
                        </a:rPr>
                        <a:t>12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400" b="0">
                          <a:solidFill>
                            <a:schemeClr val="tx1"/>
                          </a:solidFill>
                          <a:effectLst/>
                        </a:rPr>
                        <a:t>1</a:t>
                      </a:r>
                      <a:endParaRPr lang="cs-CZ" sz="1400" b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400" b="0">
                          <a:solidFill>
                            <a:schemeClr val="tx1"/>
                          </a:solidFill>
                          <a:effectLst/>
                        </a:rPr>
                        <a:t>0</a:t>
                      </a:r>
                      <a:endParaRPr lang="cs-CZ" sz="1400" b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400" b="0">
                          <a:solidFill>
                            <a:schemeClr val="tx1"/>
                          </a:solidFill>
                          <a:effectLst/>
                        </a:rPr>
                        <a:t>1</a:t>
                      </a:r>
                      <a:endParaRPr lang="cs-CZ" sz="1400" b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400" b="0" dirty="0">
                          <a:solidFill>
                            <a:schemeClr val="tx1"/>
                          </a:solidFill>
                          <a:effectLst/>
                        </a:rPr>
                        <a:t>0</a:t>
                      </a:r>
                      <a:endParaRPr lang="cs-CZ" sz="1400" b="0" dirty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chemeClr val="tx1"/>
                          </a:solidFill>
                          <a:effectLst/>
                        </a:rPr>
                        <a:t>13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400" b="0">
                          <a:solidFill>
                            <a:schemeClr val="tx1"/>
                          </a:solidFill>
                          <a:effectLst/>
                        </a:rPr>
                        <a:t>1</a:t>
                      </a:r>
                      <a:endParaRPr lang="cs-CZ" sz="1400" b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400" b="0">
                          <a:solidFill>
                            <a:schemeClr val="tx1"/>
                          </a:solidFill>
                          <a:effectLst/>
                        </a:rPr>
                        <a:t>0</a:t>
                      </a:r>
                      <a:endParaRPr lang="cs-CZ" sz="1400" b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400" b="0">
                          <a:solidFill>
                            <a:schemeClr val="tx1"/>
                          </a:solidFill>
                          <a:effectLst/>
                        </a:rPr>
                        <a:t>1</a:t>
                      </a:r>
                      <a:endParaRPr lang="cs-CZ" sz="1400" b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400" b="0" dirty="0">
                          <a:solidFill>
                            <a:schemeClr val="tx1"/>
                          </a:solidFill>
                          <a:effectLst/>
                        </a:rPr>
                        <a:t>1</a:t>
                      </a:r>
                      <a:endParaRPr lang="cs-CZ" sz="1400" b="0" dirty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chemeClr val="tx1"/>
                          </a:solidFill>
                          <a:effectLst/>
                        </a:rPr>
                        <a:t>14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400" b="0">
                          <a:solidFill>
                            <a:schemeClr val="tx1"/>
                          </a:solidFill>
                          <a:effectLst/>
                        </a:rPr>
                        <a:t>1</a:t>
                      </a:r>
                      <a:endParaRPr lang="cs-CZ" sz="1400" b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400" b="0">
                          <a:solidFill>
                            <a:schemeClr val="tx1"/>
                          </a:solidFill>
                          <a:effectLst/>
                        </a:rPr>
                        <a:t>0</a:t>
                      </a:r>
                      <a:endParaRPr lang="cs-CZ" sz="1400" b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400" b="0">
                          <a:solidFill>
                            <a:schemeClr val="tx1"/>
                          </a:solidFill>
                          <a:effectLst/>
                        </a:rPr>
                        <a:t>0</a:t>
                      </a:r>
                      <a:endParaRPr lang="cs-CZ" sz="1400" b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400" b="0" dirty="0">
                          <a:solidFill>
                            <a:schemeClr val="tx1"/>
                          </a:solidFill>
                          <a:effectLst/>
                        </a:rPr>
                        <a:t>1</a:t>
                      </a:r>
                      <a:endParaRPr lang="cs-CZ" sz="1400" b="0" dirty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chemeClr val="tx1"/>
                          </a:solidFill>
                          <a:effectLst/>
                        </a:rPr>
                        <a:t>15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400" b="0">
                          <a:solidFill>
                            <a:schemeClr val="tx1"/>
                          </a:solidFill>
                          <a:effectLst/>
                        </a:rPr>
                        <a:t>1</a:t>
                      </a:r>
                      <a:endParaRPr lang="cs-CZ" sz="1400" b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400" b="0">
                          <a:solidFill>
                            <a:schemeClr val="tx1"/>
                          </a:solidFill>
                          <a:effectLst/>
                        </a:rPr>
                        <a:t>0</a:t>
                      </a:r>
                      <a:endParaRPr lang="cs-CZ" sz="1400" b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400" b="0">
                          <a:solidFill>
                            <a:schemeClr val="tx1"/>
                          </a:solidFill>
                          <a:effectLst/>
                        </a:rPr>
                        <a:t>0</a:t>
                      </a:r>
                      <a:endParaRPr lang="cs-CZ" sz="1400" b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400" b="0" dirty="0">
                          <a:solidFill>
                            <a:schemeClr val="tx1"/>
                          </a:solidFill>
                          <a:effectLst/>
                        </a:rPr>
                        <a:t>0</a:t>
                      </a:r>
                      <a:endParaRPr lang="cs-CZ" sz="1400" b="0" dirty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4088432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12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65376"/>
            <a:ext cx="3036813" cy="648000"/>
          </a:xfrm>
          <a:prstGeom prst="rect">
            <a:avLst/>
          </a:prstGeom>
        </p:spPr>
      </p:pic>
      <p:sp>
        <p:nvSpPr>
          <p:cNvPr id="11" name="TextovéPole 10"/>
          <p:cNvSpPr txBox="1"/>
          <p:nvPr/>
        </p:nvSpPr>
        <p:spPr>
          <a:xfrm>
            <a:off x="360000" y="1800000"/>
            <a:ext cx="8460000" cy="3477875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scene3d>
            <a:camera prst="orthographicFront"/>
            <a:lightRig rig="threePt" dir="t"/>
          </a:scene3d>
          <a:sp3d>
            <a:bevelT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Co je přiřazovací systém neboli kód?</a:t>
            </a:r>
          </a:p>
          <a:p>
            <a:r>
              <a:rPr lang="cs-CZ" sz="2000" dirty="0" smtClean="0"/>
              <a:t>Jaké znáte kódy?</a:t>
            </a:r>
          </a:p>
          <a:p>
            <a:r>
              <a:rPr lang="cs-CZ" sz="2000" dirty="0" smtClean="0"/>
              <a:t>K čemu se používá inverzní kód?</a:t>
            </a:r>
            <a:endParaRPr lang="cs-CZ" sz="2000" dirty="0"/>
          </a:p>
          <a:p>
            <a:r>
              <a:rPr lang="cs-CZ" sz="2000" dirty="0"/>
              <a:t>K čemu se používá </a:t>
            </a:r>
            <a:r>
              <a:rPr lang="cs-CZ" sz="2000" dirty="0" smtClean="0"/>
              <a:t>doplňkový </a:t>
            </a:r>
            <a:r>
              <a:rPr lang="cs-CZ" sz="2000" dirty="0"/>
              <a:t>kód</a:t>
            </a:r>
            <a:r>
              <a:rPr lang="cs-CZ" sz="2000" dirty="0" smtClean="0"/>
              <a:t>?</a:t>
            </a:r>
          </a:p>
          <a:p>
            <a:r>
              <a:rPr lang="cs-CZ" sz="2000" dirty="0" smtClean="0"/>
              <a:t>Jaký přiřazovací systém používá Morseova abeceda?</a:t>
            </a:r>
          </a:p>
          <a:p>
            <a:r>
              <a:rPr lang="cs-CZ" sz="2000" dirty="0" smtClean="0"/>
              <a:t>Popište přirozený dvojkový kód.</a:t>
            </a:r>
          </a:p>
          <a:p>
            <a:r>
              <a:rPr lang="cs-CZ" sz="2000" dirty="0" smtClean="0"/>
              <a:t>Popište BCD kód.</a:t>
            </a:r>
          </a:p>
          <a:p>
            <a:r>
              <a:rPr lang="cs-CZ" sz="2000" dirty="0"/>
              <a:t>Vyjádřete v BCD kódu číslo 2910.</a:t>
            </a:r>
          </a:p>
          <a:p>
            <a:r>
              <a:rPr lang="cs-CZ" sz="2000" dirty="0"/>
              <a:t>Jaký je princip kódu 1 z 10 a kde se </a:t>
            </a:r>
            <a:r>
              <a:rPr lang="cs-CZ" sz="2000" dirty="0" smtClean="0"/>
              <a:t>používá?</a:t>
            </a:r>
            <a:endParaRPr lang="cs-CZ" sz="2000" dirty="0"/>
          </a:p>
          <a:p>
            <a:r>
              <a:rPr lang="cs-CZ" sz="2000" dirty="0" smtClean="0"/>
              <a:t>Jaký je princip </a:t>
            </a:r>
            <a:r>
              <a:rPr lang="cs-CZ" sz="2000" dirty="0" err="1" smtClean="0"/>
              <a:t>Grayova</a:t>
            </a:r>
            <a:r>
              <a:rPr lang="cs-CZ" sz="2000" dirty="0" smtClean="0"/>
              <a:t> kódu?</a:t>
            </a:r>
          </a:p>
          <a:p>
            <a:r>
              <a:rPr lang="cs-CZ" sz="2000" dirty="0" smtClean="0"/>
              <a:t>Jaká je výhoda </a:t>
            </a:r>
            <a:r>
              <a:rPr lang="cs-CZ" sz="2000" dirty="0" err="1" smtClean="0"/>
              <a:t>Grayova</a:t>
            </a:r>
            <a:r>
              <a:rPr lang="cs-CZ" sz="2000" smtClean="0"/>
              <a:t> kódu?</a:t>
            </a:r>
            <a:endParaRPr lang="cs-CZ" sz="20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360000" y="1008000"/>
            <a:ext cx="8460000" cy="461665"/>
          </a:xfrm>
          <a:prstGeom prst="rect">
            <a:avLst/>
          </a:prstGeom>
          <a:blipFill>
            <a:blip r:embed="rId4"/>
            <a:tile tx="0" ty="0" sx="100000" sy="100000" flip="none" algn="tl"/>
          </a:blipFill>
          <a:scene3d>
            <a:camera prst="orthographicFront"/>
            <a:lightRig rig="threePt" dir="t"/>
          </a:scene3d>
          <a:sp3d>
            <a:bevelT/>
          </a:sp3d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/>
              <a:t>Souhrn učiva, otázky k procvičení</a:t>
            </a:r>
          </a:p>
        </p:txBody>
      </p:sp>
      <p:sp>
        <p:nvSpPr>
          <p:cNvPr id="14" name="Zástupný symbol pro číslo snímku 14"/>
          <p:cNvSpPr>
            <a:spLocks noGrp="1"/>
          </p:cNvSpPr>
          <p:nvPr/>
        </p:nvSpPr>
        <p:spPr>
          <a:xfrm>
            <a:off x="7992480" y="6356448"/>
            <a:ext cx="900000" cy="2160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cs-CZ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85D957D-D829-4070-AC89-93F188FE283C}" type="slidenum">
              <a:rPr lang="cs-CZ" smtClean="0"/>
              <a:pPr/>
              <a:t>16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773337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  <p:bldP spid="12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12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65376"/>
            <a:ext cx="3036813" cy="648000"/>
          </a:xfrm>
          <a:prstGeom prst="rect">
            <a:avLst/>
          </a:prstGeom>
        </p:spPr>
      </p:pic>
      <p:sp>
        <p:nvSpPr>
          <p:cNvPr id="11" name="TextovéPole 10"/>
          <p:cNvSpPr txBox="1"/>
          <p:nvPr/>
        </p:nvSpPr>
        <p:spPr>
          <a:xfrm>
            <a:off x="360000" y="1008000"/>
            <a:ext cx="8460000" cy="461665"/>
          </a:xfrm>
          <a:prstGeom prst="rect">
            <a:avLst/>
          </a:prstGeom>
          <a:blipFill>
            <a:blip r:embed="rId4"/>
            <a:tile tx="0" ty="0" sx="100000" sy="100000" flip="none" algn="tl"/>
          </a:blipFill>
          <a:scene3d>
            <a:camera prst="orthographicFront"/>
            <a:lightRig rig="threePt" dir="t"/>
          </a:scene3d>
          <a:sp3d>
            <a:bevelT/>
          </a:sp3d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/>
              <a:t>Použité zdroje</a:t>
            </a:r>
          </a:p>
        </p:txBody>
      </p:sp>
      <p:sp>
        <p:nvSpPr>
          <p:cNvPr id="10" name="Zástupný symbol pro číslo snímku 14"/>
          <p:cNvSpPr>
            <a:spLocks noGrp="1"/>
          </p:cNvSpPr>
          <p:nvPr/>
        </p:nvSpPr>
        <p:spPr>
          <a:xfrm>
            <a:off x="7992480" y="6356448"/>
            <a:ext cx="900000" cy="2160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cs-CZ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85D957D-D829-4070-AC89-93F188FE283C}" type="slidenum">
              <a:rPr lang="cs-CZ" smtClean="0"/>
              <a:pPr/>
              <a:t>17</a:t>
            </a:fld>
            <a:endParaRPr lang="cs-CZ" dirty="0"/>
          </a:p>
        </p:txBody>
      </p:sp>
      <p:sp>
        <p:nvSpPr>
          <p:cNvPr id="13" name="TextovéPole 11"/>
          <p:cNvSpPr txBox="1"/>
          <p:nvPr/>
        </p:nvSpPr>
        <p:spPr>
          <a:xfrm>
            <a:off x="341764" y="1628800"/>
            <a:ext cx="8460000" cy="360000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scene3d>
            <a:camera prst="orthographicFront"/>
            <a:lightRig rig="threePt" dir="t"/>
          </a:scene3d>
          <a:sp3d>
            <a:bevelT/>
          </a:sp3d>
        </p:spPr>
        <p:txBody>
          <a:bodyPr wrap="squar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000" dirty="0"/>
              <a:t>Vlastní materiály SŠST Ústí nad Labem</a:t>
            </a:r>
          </a:p>
        </p:txBody>
      </p:sp>
      <p:sp>
        <p:nvSpPr>
          <p:cNvPr id="14" name="TextovéPole 14"/>
          <p:cNvSpPr txBox="1"/>
          <p:nvPr/>
        </p:nvSpPr>
        <p:spPr>
          <a:xfrm>
            <a:off x="342236" y="2105672"/>
            <a:ext cx="8460000" cy="707886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scene3d>
            <a:camera prst="orthographicFront"/>
            <a:lightRig rig="threePt" dir="t"/>
          </a:scene3d>
          <a:sp3d>
            <a:bevelT/>
          </a:sp3d>
        </p:spPr>
        <p:txBody>
          <a:bodyPr wrap="squar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000" dirty="0"/>
              <a:t>KESL, Jan. </a:t>
            </a:r>
            <a:r>
              <a:rPr lang="cs-CZ" sz="2000" i="1" dirty="0"/>
              <a:t>Elektronika </a:t>
            </a:r>
            <a:r>
              <a:rPr lang="cs-CZ" sz="2000" i="1" dirty="0" smtClean="0"/>
              <a:t>III, </a:t>
            </a:r>
            <a:r>
              <a:rPr lang="cs-CZ" sz="2000" i="1" dirty="0"/>
              <a:t>číslicová technika</a:t>
            </a:r>
            <a:r>
              <a:rPr lang="cs-CZ" sz="2000" dirty="0"/>
              <a:t>. Praha: BEN - technická literatura, 2006, ISBN 80-7300-182-9. </a:t>
            </a:r>
          </a:p>
        </p:txBody>
      </p:sp>
      <p:sp>
        <p:nvSpPr>
          <p:cNvPr id="15" name="TextovéPole 15"/>
          <p:cNvSpPr txBox="1"/>
          <p:nvPr/>
        </p:nvSpPr>
        <p:spPr>
          <a:xfrm>
            <a:off x="342236" y="2969768"/>
            <a:ext cx="8460000" cy="707886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scene3d>
            <a:camera prst="orthographicFront"/>
            <a:lightRig rig="threePt" dir="t"/>
          </a:scene3d>
          <a:sp3d>
            <a:bevelT/>
          </a:sp3d>
        </p:spPr>
        <p:txBody>
          <a:bodyPr wrap="squar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000" dirty="0" smtClean="0"/>
              <a:t>ANTOŠOVÁ, Marcela; DAVÍDEK, Vratislav. </a:t>
            </a:r>
            <a:r>
              <a:rPr lang="cs-CZ" sz="2000" i="1" dirty="0" smtClean="0"/>
              <a:t>Číslicová technika</a:t>
            </a:r>
            <a:r>
              <a:rPr lang="cs-CZ" sz="2000" dirty="0" smtClean="0"/>
              <a:t>. České Budějovice: KOPP, 2008, ISBN 978-80-7232-333-3. </a:t>
            </a:r>
            <a:endParaRPr lang="cs-CZ" sz="2000" dirty="0"/>
          </a:p>
        </p:txBody>
      </p:sp>
      <p:sp>
        <p:nvSpPr>
          <p:cNvPr id="16" name="TextovéPole 16"/>
          <p:cNvSpPr txBox="1"/>
          <p:nvPr/>
        </p:nvSpPr>
        <p:spPr>
          <a:xfrm>
            <a:off x="342236" y="3793794"/>
            <a:ext cx="8460000" cy="400110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scene3d>
            <a:camera prst="orthographicFront"/>
            <a:lightRig rig="threePt" dir="t"/>
          </a:scene3d>
          <a:sp3d>
            <a:bevelT/>
          </a:sp3d>
        </p:spPr>
        <p:txBody>
          <a:bodyPr wrap="squar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000" dirty="0"/>
              <a:t>ARENDÁŠ, Viliam. </a:t>
            </a:r>
            <a:r>
              <a:rPr lang="cs-CZ" sz="2000" i="1" dirty="0"/>
              <a:t>Číslicová technika</a:t>
            </a:r>
            <a:r>
              <a:rPr lang="cs-CZ" sz="2000" dirty="0"/>
              <a:t>. Bohumín: SOU, 2002, ISBN NEMÁ.</a:t>
            </a:r>
          </a:p>
        </p:txBody>
      </p:sp>
    </p:spTree>
    <p:extLst>
      <p:ext uri="{BB962C8B-B14F-4D97-AF65-F5344CB8AC3E}">
        <p14:creationId xmlns:p14="http://schemas.microsoft.com/office/powerpoint/2010/main" val="10454687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txDef>
      <a:spPr>
        <a:blipFill>
          <a:blip xmlns:r="http://schemas.openxmlformats.org/officeDocument/2006/relationships" r:embed="rId1"/>
          <a:tile tx="0" ty="0" sx="100000" sy="100000" flip="none" algn="tl"/>
        </a:blipFill>
        <a:scene3d>
          <a:camera prst="orthographicFront"/>
          <a:lightRig rig="threePt" dir="t"/>
        </a:scene3d>
        <a:sp3d>
          <a:bevelT/>
        </a:sp3d>
      </a:spPr>
      <a:bodyPr wrap="square" rtlCol="0" anchor="ctr">
        <a:spAutoFit/>
      </a:bodyPr>
      <a:lstStyle>
        <a:defPPr algn="ctr">
          <a:defRPr sz="2400" b="1" dirty="0" smtClean="0"/>
        </a:defPPr>
      </a:lstStyle>
    </a:txDef>
  </a:objectDefaults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3768</TotalTime>
  <Words>1242</Words>
  <Application>Microsoft Office PowerPoint</Application>
  <PresentationFormat>Předvádění na obrazovce (4:3)</PresentationFormat>
  <Paragraphs>674</Paragraphs>
  <Slides>17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8" baseType="lpstr">
      <vt:lpstr>Motiv systému Office</vt:lpstr>
      <vt:lpstr>STŘEDNÍ ŠKOLA STAVEBNÍ A TECHNICKÁ Ústí nad Labem, Čelakovského 5, příspěvková organizace Páteřní škola Ústeckého kraje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</vt:vector>
  </TitlesOfParts>
  <Company>Střední škola technická Ústí nad Labem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Střední škola stavební a technická Ústí nad Labem sekce technických oborů</dc:title>
  <dc:creator>Filas</dc:creator>
  <cp:lastModifiedBy>Karel Filas, Ing.</cp:lastModifiedBy>
  <cp:revision>239</cp:revision>
  <dcterms:created xsi:type="dcterms:W3CDTF">2010-11-01T23:40:31Z</dcterms:created>
  <dcterms:modified xsi:type="dcterms:W3CDTF">2014-01-13T07:22:23Z</dcterms:modified>
</cp:coreProperties>
</file>