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5" r:id="rId3"/>
    <p:sldId id="279" r:id="rId4"/>
    <p:sldId id="280" r:id="rId5"/>
    <p:sldId id="281" r:id="rId6"/>
    <p:sldId id="282" r:id="rId7"/>
    <p:sldId id="285" r:id="rId8"/>
    <p:sldId id="286" r:id="rId9"/>
    <p:sldId id="287" r:id="rId10"/>
    <p:sldId id="278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142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20. 1. 2014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20. 1. 2014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20. 1. 2014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20. 1. 2014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20. 1. 2014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20. 1. 2014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20. 1. 2014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20. 1. 2014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20. 1. 2014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20. 1. 2014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20. 1. 2014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20. 1. 2014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20. 1. 2014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image" Target="../media/image2.png"/><Relationship Id="rId7" Type="http://schemas.openxmlformats.org/officeDocument/2006/relationships/image" Target="../media/image4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.jpeg"/><Relationship Id="rId4" Type="http://schemas.openxmlformats.org/officeDocument/2006/relationships/image" Target="../media/image3.jpg"/><Relationship Id="rId9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.jpe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1.jpeg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1.jpeg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9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.jpeg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0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1.jpeg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image" Target="../media/image2.png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8.bin"/><Relationship Id="rId11" Type="http://schemas.openxmlformats.org/officeDocument/2006/relationships/image" Target="../media/image13.wmf"/><Relationship Id="rId5" Type="http://schemas.openxmlformats.org/officeDocument/2006/relationships/image" Target="../media/image1.jpeg"/><Relationship Id="rId10" Type="http://schemas.openxmlformats.org/officeDocument/2006/relationships/oleObject" Target="../embeddings/oleObject10.bin"/><Relationship Id="rId4" Type="http://schemas.openxmlformats.org/officeDocument/2006/relationships/image" Target="../media/image3.jpg"/><Relationship Id="rId9" Type="http://schemas.openxmlformats.org/officeDocument/2006/relationships/image" Target="../media/image12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4630410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08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Seznámení se základními logickými funkcemi a jejich použitím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Logický součet, součin, negace, proměnná, </a:t>
                      </a:r>
                      <a:r>
                        <a:rPr lang="cs-CZ" sz="12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počet kombinací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Elektronika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Karel </a:t>
                      </a:r>
                      <a:r>
                        <a:rPr lang="cs-CZ" sz="1200" dirty="0" err="1" smtClean="0">
                          <a:effectLst/>
                        </a:rPr>
                        <a:t>Filas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Čeština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Prezentace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PC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dataprojektor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Výklad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pomocí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prezentace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4. ročník, žáci 18 – 19 let, maturitní obor Mechanik seřizovač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snímek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Základní logické funkce</a:t>
            </a:r>
            <a:endParaRPr lang="cs-CZ" sz="2800" b="1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VY_32_INOVACE_08_150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65376"/>
            <a:ext cx="3036813" cy="648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Základní logické funkce</a:t>
            </a:r>
            <a:endParaRPr lang="cs-CZ" sz="2400" b="1" dirty="0"/>
          </a:p>
        </p:txBody>
      </p:sp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360000" y="1613699"/>
            <a:ext cx="8460000" cy="39549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b="1" dirty="0" smtClean="0"/>
              <a:t>Úvod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dirty="0" smtClean="0"/>
              <a:t>Logická </a:t>
            </a:r>
            <a:r>
              <a:rPr lang="cs-CZ" dirty="0"/>
              <a:t>neboli dvojková proměnná je veličina, která může nabývat pouze dvou hodnot a nemůže se spojitě </a:t>
            </a:r>
            <a:r>
              <a:rPr lang="cs-CZ" dirty="0" smtClean="0"/>
              <a:t>měnit.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dirty="0" smtClean="0"/>
              <a:t>Je </a:t>
            </a:r>
            <a:r>
              <a:rPr lang="cs-CZ" dirty="0"/>
              <a:t>založena na pojmu pravdivosti nebo nepravdivosti </a:t>
            </a:r>
            <a:r>
              <a:rPr lang="cs-CZ" dirty="0" smtClean="0"/>
              <a:t>výroku.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dirty="0" smtClean="0"/>
              <a:t>Při </a:t>
            </a:r>
            <a:r>
              <a:rPr lang="cs-CZ" dirty="0"/>
              <a:t>použití </a:t>
            </a:r>
            <a:r>
              <a:rPr lang="cs-CZ" dirty="0" smtClean="0"/>
              <a:t>kladné (pozitivní) logiky</a:t>
            </a:r>
            <a:r>
              <a:rPr lang="cs-CZ" dirty="0"/>
              <a:t>, je-li výrok pravdivý, přiřadí se mu </a:t>
            </a:r>
            <a:r>
              <a:rPr lang="cs-CZ" dirty="0" smtClean="0"/>
              <a:t>hodnota </a:t>
            </a:r>
            <a:r>
              <a:rPr lang="cs-CZ" b="1" dirty="0" smtClean="0"/>
              <a:t>ANO</a:t>
            </a:r>
            <a:r>
              <a:rPr lang="cs-CZ" dirty="0" smtClean="0"/>
              <a:t>, </a:t>
            </a:r>
            <a:r>
              <a:rPr lang="cs-CZ" dirty="0"/>
              <a:t>v elektronických </a:t>
            </a:r>
            <a:r>
              <a:rPr lang="cs-CZ" dirty="0" smtClean="0"/>
              <a:t>obvodech technických zařízení tzv. </a:t>
            </a:r>
            <a:r>
              <a:rPr lang="cs-CZ" b="1" dirty="0" smtClean="0"/>
              <a:t>logická 1</a:t>
            </a:r>
            <a:r>
              <a:rPr lang="cs-CZ" dirty="0" smtClean="0"/>
              <a:t> (</a:t>
            </a:r>
            <a:r>
              <a:rPr lang="cs-CZ" b="1" dirty="0" smtClean="0"/>
              <a:t>H</a:t>
            </a:r>
            <a:r>
              <a:rPr lang="cs-CZ" dirty="0" smtClean="0"/>
              <a:t> = </a:t>
            </a:r>
            <a:r>
              <a:rPr lang="cs-CZ" b="1" dirty="0" err="1" smtClean="0"/>
              <a:t>H</a:t>
            </a:r>
            <a:r>
              <a:rPr lang="cs-CZ" dirty="0" err="1" smtClean="0"/>
              <a:t>igh</a:t>
            </a:r>
            <a:r>
              <a:rPr lang="cs-CZ" dirty="0" smtClean="0"/>
              <a:t>, zapnuto, +5V)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dirty="0"/>
              <a:t>Při použití kladné (pozitivní) logiky, je-li nepravdivý, přiřadí se mu </a:t>
            </a:r>
            <a:r>
              <a:rPr lang="cs-CZ" dirty="0" smtClean="0"/>
              <a:t>hodnota </a:t>
            </a:r>
            <a:r>
              <a:rPr lang="cs-CZ" b="1" dirty="0" smtClean="0"/>
              <a:t>NE</a:t>
            </a:r>
            <a:r>
              <a:rPr lang="cs-CZ" dirty="0"/>
              <a:t>, v elektronických obvodech technických </a:t>
            </a:r>
            <a:r>
              <a:rPr lang="cs-CZ" dirty="0" smtClean="0"/>
              <a:t>zařízení tzv. </a:t>
            </a:r>
            <a:r>
              <a:rPr lang="cs-CZ" b="1" dirty="0" smtClean="0"/>
              <a:t>logická </a:t>
            </a:r>
            <a:r>
              <a:rPr lang="cs-CZ" b="1" dirty="0"/>
              <a:t>0</a:t>
            </a:r>
            <a:r>
              <a:rPr lang="cs-CZ" dirty="0"/>
              <a:t> </a:t>
            </a:r>
            <a:r>
              <a:rPr lang="cs-CZ" dirty="0" smtClean="0"/>
              <a:t>(</a:t>
            </a:r>
            <a:r>
              <a:rPr lang="cs-CZ" b="1" dirty="0" smtClean="0"/>
              <a:t>L</a:t>
            </a:r>
            <a:r>
              <a:rPr lang="cs-CZ" dirty="0" smtClean="0"/>
              <a:t> = </a:t>
            </a:r>
            <a:r>
              <a:rPr lang="cs-CZ" b="1" dirty="0" err="1"/>
              <a:t>L</a:t>
            </a:r>
            <a:r>
              <a:rPr lang="cs-CZ" dirty="0" err="1" smtClean="0"/>
              <a:t>ow</a:t>
            </a:r>
            <a:r>
              <a:rPr lang="cs-CZ" dirty="0" smtClean="0"/>
              <a:t>, vypnuto, 0V).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dirty="0" smtClean="0"/>
              <a:t>U </a:t>
            </a:r>
            <a:r>
              <a:rPr lang="cs-CZ" dirty="0"/>
              <a:t>záporné </a:t>
            </a:r>
            <a:r>
              <a:rPr lang="cs-CZ" dirty="0" smtClean="0"/>
              <a:t>(negativní) logiky</a:t>
            </a:r>
            <a:r>
              <a:rPr lang="cs-CZ" dirty="0"/>
              <a:t>, která se používá méně často, je </a:t>
            </a:r>
            <a:r>
              <a:rPr lang="cs-CZ" dirty="0" smtClean="0"/>
              <a:t>tomu </a:t>
            </a:r>
            <a:r>
              <a:rPr lang="cs-CZ" dirty="0"/>
              <a:t>naopak</a:t>
            </a:r>
            <a:r>
              <a:rPr lang="cs-CZ" dirty="0" smtClean="0"/>
              <a:t>.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dirty="0" smtClean="0"/>
              <a:t>Záporná logika se někdy používá při vlastním řešení a následném návrhu obvodu, protože může být postup jednodušší.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dirty="0" smtClean="0"/>
              <a:t>Logické funkce se používají k popisu logických obvodů.</a:t>
            </a:r>
          </a:p>
        </p:txBody>
      </p:sp>
    </p:spTree>
    <p:extLst>
      <p:ext uri="{BB962C8B-B14F-4D97-AF65-F5344CB8AC3E}">
        <p14:creationId xmlns:p14="http://schemas.microsoft.com/office/powerpoint/2010/main" val="335473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65376"/>
            <a:ext cx="3036813" cy="648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Označování písmeny a počet kombinací proměnných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0000" y="1607889"/>
            <a:ext cx="8460000" cy="432426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dirty="0" smtClean="0"/>
              <a:t>V označení logických proměnných a funkcí lze používat malá i velká písmena.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Pro vstupní proměnné: písmena ze </a:t>
            </a:r>
            <a:r>
              <a:rPr lang="cs-CZ" dirty="0"/>
              <a:t>začátku abecedy (</a:t>
            </a:r>
            <a:r>
              <a:rPr lang="cs-CZ" dirty="0">
                <a:solidFill>
                  <a:srgbClr val="FF0000"/>
                </a:solidFill>
              </a:rPr>
              <a:t>a, b, </a:t>
            </a:r>
            <a:r>
              <a:rPr lang="cs-CZ" dirty="0" smtClean="0">
                <a:solidFill>
                  <a:srgbClr val="FF0000"/>
                </a:solidFill>
              </a:rPr>
              <a:t>c,</a:t>
            </a:r>
            <a:r>
              <a:rPr lang="cs-CZ" dirty="0" smtClean="0"/>
              <a:t> atd.).</a:t>
            </a:r>
            <a:endParaRPr lang="cs-CZ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Pro výstupní funkce: písmena z</a:t>
            </a:r>
            <a:r>
              <a:rPr lang="cs-CZ" dirty="0"/>
              <a:t> konce abecedy (</a:t>
            </a:r>
            <a:r>
              <a:rPr lang="cs-CZ" dirty="0">
                <a:solidFill>
                  <a:srgbClr val="FF0000"/>
                </a:solidFill>
              </a:rPr>
              <a:t>y, z</a:t>
            </a:r>
            <a:r>
              <a:rPr lang="cs-CZ" dirty="0" smtClean="0"/>
              <a:t>).</a:t>
            </a:r>
          </a:p>
          <a:p>
            <a:pPr>
              <a:spcBef>
                <a:spcPts val="600"/>
              </a:spcBef>
            </a:pPr>
            <a:r>
              <a:rPr lang="cs-CZ" dirty="0" smtClean="0"/>
              <a:t>Jedná se pouze o dohodu použitou v určité úloze, knize apod. Někdy se používá, třeba při velkém počtu proměnných a funkcí, označení např.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Pro vstupní proměnné: </a:t>
            </a:r>
            <a:r>
              <a:rPr lang="cs-CZ" i="1" dirty="0" smtClean="0">
                <a:solidFill>
                  <a:srgbClr val="FF0000"/>
                </a:solidFill>
              </a:rPr>
              <a:t>x</a:t>
            </a:r>
            <a:r>
              <a:rPr lang="cs-CZ" i="1" baseline="-25000" dirty="0" smtClean="0">
                <a:solidFill>
                  <a:srgbClr val="FF0000"/>
                </a:solidFill>
              </a:rPr>
              <a:t>1</a:t>
            </a:r>
            <a:r>
              <a:rPr lang="cs-CZ" i="1" dirty="0">
                <a:solidFill>
                  <a:srgbClr val="FF0000"/>
                </a:solidFill>
              </a:rPr>
              <a:t>, x</a:t>
            </a:r>
            <a:r>
              <a:rPr lang="cs-CZ" i="1" baseline="-25000" dirty="0">
                <a:solidFill>
                  <a:srgbClr val="FF0000"/>
                </a:solidFill>
              </a:rPr>
              <a:t>2</a:t>
            </a:r>
            <a:r>
              <a:rPr lang="cs-CZ" i="1" dirty="0">
                <a:solidFill>
                  <a:srgbClr val="FF0000"/>
                </a:solidFill>
              </a:rPr>
              <a:t>, </a:t>
            </a:r>
            <a:r>
              <a:rPr lang="cs-CZ" i="1" dirty="0" smtClean="0">
                <a:solidFill>
                  <a:srgbClr val="FF0000"/>
                </a:solidFill>
              </a:rPr>
              <a:t>x</a:t>
            </a:r>
            <a:r>
              <a:rPr lang="cs-CZ" i="1" baseline="-25000" dirty="0" smtClean="0">
                <a:solidFill>
                  <a:srgbClr val="FF0000"/>
                </a:solidFill>
              </a:rPr>
              <a:t>3</a:t>
            </a:r>
            <a:endParaRPr lang="cs-CZ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Pro výstupní funkce: </a:t>
            </a:r>
            <a:r>
              <a:rPr lang="cs-CZ" i="1" dirty="0" smtClean="0">
                <a:solidFill>
                  <a:srgbClr val="FF0000"/>
                </a:solidFill>
              </a:rPr>
              <a:t>y</a:t>
            </a:r>
            <a:r>
              <a:rPr lang="cs-CZ" i="1" baseline="-25000" dirty="0" smtClean="0">
                <a:solidFill>
                  <a:srgbClr val="FF0000"/>
                </a:solidFill>
              </a:rPr>
              <a:t>1</a:t>
            </a:r>
            <a:r>
              <a:rPr lang="cs-CZ" i="1" dirty="0">
                <a:solidFill>
                  <a:srgbClr val="FF0000"/>
                </a:solidFill>
              </a:rPr>
              <a:t>, </a:t>
            </a:r>
            <a:r>
              <a:rPr lang="cs-CZ" i="1" dirty="0" smtClean="0">
                <a:solidFill>
                  <a:srgbClr val="FF0000"/>
                </a:solidFill>
              </a:rPr>
              <a:t>y</a:t>
            </a:r>
            <a:r>
              <a:rPr lang="cs-CZ" i="1" baseline="-25000" dirty="0" smtClean="0">
                <a:solidFill>
                  <a:srgbClr val="FF0000"/>
                </a:solidFill>
              </a:rPr>
              <a:t>2</a:t>
            </a:r>
            <a:r>
              <a:rPr lang="cs-CZ" i="1" dirty="0">
                <a:solidFill>
                  <a:srgbClr val="FF0000"/>
                </a:solidFill>
              </a:rPr>
              <a:t>, </a:t>
            </a:r>
            <a:r>
              <a:rPr lang="cs-CZ" i="1" dirty="0" smtClean="0">
                <a:solidFill>
                  <a:srgbClr val="FF0000"/>
                </a:solidFill>
              </a:rPr>
              <a:t>y</a:t>
            </a:r>
            <a:r>
              <a:rPr lang="cs-CZ" i="1" baseline="-25000" dirty="0" smtClean="0">
                <a:solidFill>
                  <a:srgbClr val="FF0000"/>
                </a:solidFill>
              </a:rPr>
              <a:t>3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 smtClean="0"/>
          </a:p>
          <a:p>
            <a:r>
              <a:rPr lang="cs-CZ" dirty="0" smtClean="0"/>
              <a:t>Pro řešení úloh je potřeba určit počet možných kombinací (stavů) vstupních proměnných</a:t>
            </a:r>
          </a:p>
          <a:p>
            <a:endParaRPr lang="cs-CZ" dirty="0" smtClean="0"/>
          </a:p>
          <a:p>
            <a:r>
              <a:rPr lang="cs-CZ" dirty="0" smtClean="0"/>
              <a:t>                kde </a:t>
            </a:r>
            <a:r>
              <a:rPr lang="cs-CZ" b="1" i="1" dirty="0"/>
              <a:t>n</a:t>
            </a:r>
            <a:r>
              <a:rPr lang="cs-CZ" dirty="0"/>
              <a:t> je počet proměnných.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Počet funkcí, které lze vytvořit z </a:t>
            </a:r>
            <a:r>
              <a:rPr lang="cs-CZ" b="1" i="1" dirty="0" smtClean="0"/>
              <a:t>n</a:t>
            </a:r>
            <a:r>
              <a:rPr lang="cs-CZ" dirty="0" smtClean="0"/>
              <a:t> vstupních proměnných, je dán vztahem</a:t>
            </a:r>
          </a:p>
          <a:p>
            <a:endParaRPr lang="cs-CZ" dirty="0"/>
          </a:p>
          <a:p>
            <a:r>
              <a:rPr lang="cs-CZ" dirty="0" smtClean="0"/>
              <a:t>                  Pro </a:t>
            </a:r>
            <a:r>
              <a:rPr lang="cs-CZ" b="1" i="1" dirty="0" smtClean="0"/>
              <a:t>n = 2</a:t>
            </a:r>
            <a:r>
              <a:rPr lang="cs-CZ" dirty="0" smtClean="0"/>
              <a:t> je to </a:t>
            </a:r>
            <a:r>
              <a:rPr lang="cs-CZ" b="1" i="1" dirty="0" smtClean="0"/>
              <a:t>16</a:t>
            </a:r>
            <a:r>
              <a:rPr lang="cs-CZ" dirty="0" smtClean="0"/>
              <a:t> funkcí. Základní jsou tři (logický součet, součin a negace)</a:t>
            </a:r>
            <a:endParaRPr lang="cs-CZ" dirty="0"/>
          </a:p>
        </p:txBody>
      </p:sp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8230831"/>
              </p:ext>
            </p:extLst>
          </p:nvPr>
        </p:nvGraphicFramePr>
        <p:xfrm>
          <a:off x="432580" y="5499648"/>
          <a:ext cx="755044" cy="3910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Rovnice" r:id="rId6" imgW="533169" imgH="279279" progId="Equation.3">
                  <p:embed/>
                </p:oleObj>
              </mc:Choice>
              <mc:Fallback>
                <p:oleObj name="Rovnice" r:id="rId6" imgW="533169" imgH="279279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580" y="5499648"/>
                        <a:ext cx="755044" cy="39100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5125618"/>
              </p:ext>
            </p:extLst>
          </p:nvPr>
        </p:nvGraphicFramePr>
        <p:xfrm>
          <a:off x="467544" y="4437112"/>
          <a:ext cx="665162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" name="Rovnice" r:id="rId8" imgW="469800" imgH="241200" progId="Equation.3">
                  <p:embed/>
                </p:oleObj>
              </mc:Choice>
              <mc:Fallback>
                <p:oleObj name="Rovnice" r:id="rId8" imgW="469800" imgH="241200" progId="Equation.3">
                  <p:embed/>
                  <p:pic>
                    <p:nvPicPr>
                      <p:cNvPr id="0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4437112"/>
                        <a:ext cx="665162" cy="338137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3326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65376"/>
            <a:ext cx="3036813" cy="648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Logický součet (disjunkce)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0000" y="1607889"/>
            <a:ext cx="8460000" cy="203132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Definice</a:t>
            </a:r>
            <a:r>
              <a:rPr lang="cs-CZ" dirty="0"/>
              <a:t>: výstupní funkce nabývá hodnoty logická 1, když jedna </a:t>
            </a:r>
            <a:r>
              <a:rPr lang="cs-CZ" b="1" dirty="0"/>
              <a:t>NEBO</a:t>
            </a:r>
            <a:r>
              <a:rPr lang="cs-CZ" dirty="0"/>
              <a:t> druhá </a:t>
            </a:r>
            <a:r>
              <a:rPr lang="cs-CZ" b="1" dirty="0"/>
              <a:t>NEBO</a:t>
            </a:r>
            <a:r>
              <a:rPr lang="cs-CZ" dirty="0"/>
              <a:t> všechny vstupní proměnné mají hodnotu logická </a:t>
            </a:r>
            <a:r>
              <a:rPr lang="cs-CZ" dirty="0" smtClean="0"/>
              <a:t>1.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Jinými </a:t>
            </a:r>
            <a:r>
              <a:rPr lang="cs-CZ" dirty="0"/>
              <a:t>slovy: výstupní funkce nabývá hodnoty logická 1, když </a:t>
            </a:r>
            <a:r>
              <a:rPr lang="cs-CZ" b="1" i="1" dirty="0"/>
              <a:t>alespoň jedna</a:t>
            </a:r>
            <a:r>
              <a:rPr lang="cs-CZ" dirty="0"/>
              <a:t> ze vstupních proměnných má hodnotu logická 1.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Operátor: +, NEBO, OR, </a:t>
            </a:r>
            <a:r>
              <a:rPr lang="cs-CZ" dirty="0" smtClean="0">
                <a:sym typeface="Symbol"/>
              </a:rPr>
              <a:t>, </a:t>
            </a:r>
            <a:r>
              <a:rPr lang="cs-CZ" b="1" dirty="0" smtClean="0">
                <a:sym typeface="Symbol"/>
              </a:rPr>
              <a:t></a:t>
            </a:r>
            <a:endParaRPr lang="cs-CZ" b="1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Obecný zápis: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Tabulka možných stavů pro 2 </a:t>
            </a:r>
            <a:r>
              <a:rPr lang="cs-CZ" dirty="0"/>
              <a:t>proměnné bude mít 4 </a:t>
            </a:r>
            <a:r>
              <a:rPr lang="cs-CZ" dirty="0" smtClean="0"/>
              <a:t>řádky</a:t>
            </a:r>
            <a:r>
              <a:rPr lang="cs-CZ" dirty="0"/>
              <a:t>,</a:t>
            </a:r>
            <a:r>
              <a:rPr lang="cs-CZ" dirty="0" smtClean="0"/>
              <a:t> protože </a:t>
            </a:r>
            <a:r>
              <a:rPr lang="cs-CZ" b="1" i="1" dirty="0" err="1" smtClean="0"/>
              <a:t>P</a:t>
            </a:r>
            <a:r>
              <a:rPr lang="cs-CZ" b="1" i="1" baseline="-25000" dirty="0" err="1" smtClean="0"/>
              <a:t>k</a:t>
            </a:r>
            <a:r>
              <a:rPr lang="cs-CZ" b="1" i="1" dirty="0" smtClean="0"/>
              <a:t> = 2</a:t>
            </a:r>
            <a:r>
              <a:rPr lang="cs-CZ" b="1" i="1" baseline="30000" dirty="0" smtClean="0"/>
              <a:t>2</a:t>
            </a:r>
            <a:r>
              <a:rPr lang="cs-CZ" b="1" i="1" dirty="0" smtClean="0"/>
              <a:t> = 4</a:t>
            </a:r>
          </a:p>
        </p:txBody>
      </p:sp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0658030"/>
              </p:ext>
            </p:extLst>
          </p:nvPr>
        </p:nvGraphicFramePr>
        <p:xfrm>
          <a:off x="395536" y="3912840"/>
          <a:ext cx="1080000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/>
                <a:gridCol w="360000"/>
                <a:gridCol w="360000"/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a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b</a:t>
                      </a:r>
                      <a:endParaRPr lang="cs-CZ" sz="1800" b="1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y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</a:t>
                      </a:r>
                      <a:endParaRPr lang="cs-CZ" sz="1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</a:t>
                      </a:r>
                      <a:endParaRPr lang="cs-CZ" sz="1800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</a:t>
                      </a:r>
                      <a:endParaRPr lang="cs-CZ" sz="1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1</a:t>
                      </a:r>
                      <a:endParaRPr lang="cs-CZ" sz="1800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1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1</a:t>
                      </a:r>
                      <a:endParaRPr lang="cs-CZ" sz="1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</a:t>
                      </a:r>
                      <a:endParaRPr lang="cs-CZ" sz="1800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1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1</a:t>
                      </a:r>
                      <a:endParaRPr lang="cs-CZ" sz="1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1</a:t>
                      </a:r>
                      <a:endParaRPr lang="cs-CZ" sz="1800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1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7" name="TextovéPole 16"/>
          <p:cNvSpPr txBox="1"/>
          <p:nvPr/>
        </p:nvSpPr>
        <p:spPr>
          <a:xfrm>
            <a:off x="1835696" y="3906922"/>
            <a:ext cx="6984776" cy="198515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dirty="0" smtClean="0"/>
              <a:t>Vidíme, že výstupní funkce </a:t>
            </a:r>
            <a:r>
              <a:rPr lang="cs-CZ" b="1" i="1" dirty="0" smtClean="0"/>
              <a:t>y</a:t>
            </a:r>
            <a:r>
              <a:rPr lang="cs-CZ" dirty="0" smtClean="0"/>
              <a:t> </a:t>
            </a:r>
            <a:r>
              <a:rPr lang="cs-CZ" dirty="0"/>
              <a:t>nabývá hodnoty logická 1, když </a:t>
            </a:r>
            <a:r>
              <a:rPr lang="cs-CZ" b="1" i="1" dirty="0"/>
              <a:t>alespoň jedna</a:t>
            </a:r>
            <a:r>
              <a:rPr lang="cs-CZ" dirty="0"/>
              <a:t> ze vstupních proměnných má hodnotu logická 1</a:t>
            </a:r>
            <a:r>
              <a:rPr lang="cs-CZ" dirty="0" smtClean="0"/>
              <a:t>.</a:t>
            </a:r>
          </a:p>
          <a:p>
            <a:pPr>
              <a:spcBef>
                <a:spcPts val="600"/>
              </a:spcBef>
            </a:pPr>
            <a:r>
              <a:rPr lang="cs-CZ" dirty="0" smtClean="0"/>
              <a:t>To je v tabulce splněno v řádcích 2, 3 a 4.</a:t>
            </a:r>
          </a:p>
          <a:p>
            <a:pPr>
              <a:spcBef>
                <a:spcPts val="600"/>
              </a:spcBef>
            </a:pPr>
            <a:r>
              <a:rPr lang="cs-CZ" dirty="0" smtClean="0"/>
              <a:t>Logické součty v tabulce: 0 + 0 = 0, 0 + 1 = 1, 1 + 0 = 1, 1 + 1 = 1</a:t>
            </a:r>
          </a:p>
          <a:p>
            <a:pPr>
              <a:spcBef>
                <a:spcPts val="600"/>
              </a:spcBef>
            </a:pPr>
            <a:r>
              <a:rPr lang="cs-CZ" dirty="0" smtClean="0"/>
              <a:t>Zvláštní pozornost věnujme </a:t>
            </a:r>
            <a:r>
              <a:rPr lang="cs-CZ" b="1" i="1" dirty="0" smtClean="0"/>
              <a:t>logickému součtu 1 + 1 = 1</a:t>
            </a:r>
            <a:r>
              <a:rPr lang="cs-CZ" dirty="0" smtClean="0"/>
              <a:t>. Výsledek zde </a:t>
            </a:r>
            <a:r>
              <a:rPr lang="cs-CZ" b="1" i="1" dirty="0" smtClean="0"/>
              <a:t>není</a:t>
            </a:r>
            <a:r>
              <a:rPr lang="cs-CZ" dirty="0" smtClean="0"/>
              <a:t> 10 jako při sčítání ve dvojkové soustavě. </a:t>
            </a:r>
            <a:r>
              <a:rPr lang="cs-CZ" b="1" i="1" dirty="0" smtClean="0"/>
              <a:t>Součet není matematický</a:t>
            </a:r>
            <a:r>
              <a:rPr lang="cs-CZ" dirty="0" smtClean="0"/>
              <a:t>!</a:t>
            </a: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2144096"/>
              </p:ext>
            </p:extLst>
          </p:nvPr>
        </p:nvGraphicFramePr>
        <p:xfrm>
          <a:off x="2267744" y="3014663"/>
          <a:ext cx="1628775" cy="325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3" name="Rovnice" r:id="rId6" imgW="1015920" imgH="203040" progId="Equation.3">
                  <p:embed/>
                </p:oleObj>
              </mc:Choice>
              <mc:Fallback>
                <p:oleObj name="Rovnice" r:id="rId6" imgW="1015920" imgH="203040" progId="Equation.3">
                  <p:embed/>
                  <p:pic>
                    <p:nvPicPr>
                      <p:cNvPr id="0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7744" y="3014663"/>
                        <a:ext cx="1628775" cy="325437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52042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65376"/>
            <a:ext cx="3036813" cy="648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Logický součin (konjunkce)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0000" y="1607889"/>
            <a:ext cx="8460000" cy="203132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Definice</a:t>
            </a:r>
            <a:r>
              <a:rPr lang="cs-CZ" dirty="0"/>
              <a:t>: výstupní funkce nabývá hodnoty logická 1, když jedna </a:t>
            </a:r>
            <a:r>
              <a:rPr lang="cs-CZ" b="1" dirty="0" smtClean="0"/>
              <a:t>A</a:t>
            </a:r>
            <a:r>
              <a:rPr lang="cs-CZ" dirty="0" smtClean="0"/>
              <a:t> současně druhá </a:t>
            </a:r>
            <a:r>
              <a:rPr lang="cs-CZ" b="1" dirty="0" smtClean="0"/>
              <a:t>A</a:t>
            </a:r>
            <a:r>
              <a:rPr lang="cs-CZ" dirty="0" smtClean="0"/>
              <a:t> současně všechny </a:t>
            </a:r>
            <a:r>
              <a:rPr lang="cs-CZ" dirty="0"/>
              <a:t>vstupní proměnné mají hodnotu logická </a:t>
            </a:r>
            <a:r>
              <a:rPr lang="cs-CZ" dirty="0" smtClean="0"/>
              <a:t>1.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Jinými </a:t>
            </a:r>
            <a:r>
              <a:rPr lang="cs-CZ" dirty="0"/>
              <a:t>slovy: výstupní funkce nabývá hodnoty logická 1, když </a:t>
            </a:r>
            <a:r>
              <a:rPr lang="cs-CZ" b="1" i="1" dirty="0" smtClean="0"/>
              <a:t>současně  všechny</a:t>
            </a:r>
            <a:r>
              <a:rPr lang="cs-CZ" dirty="0" smtClean="0"/>
              <a:t>  vstupní proměnné májí </a:t>
            </a:r>
            <a:r>
              <a:rPr lang="cs-CZ" dirty="0"/>
              <a:t>hodnotu logická 1.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Operátor: </a:t>
            </a:r>
            <a:r>
              <a:rPr lang="cs-CZ" dirty="0" smtClean="0">
                <a:sym typeface="Symbol"/>
              </a:rPr>
              <a:t> (násobení)</a:t>
            </a:r>
            <a:r>
              <a:rPr lang="cs-CZ" dirty="0" smtClean="0"/>
              <a:t>, A, AND, </a:t>
            </a:r>
            <a:r>
              <a:rPr lang="cs-CZ" dirty="0" smtClean="0">
                <a:sym typeface="Symbol"/>
              </a:rPr>
              <a:t>, </a:t>
            </a:r>
            <a:r>
              <a:rPr lang="cs-CZ" b="1" dirty="0" smtClean="0">
                <a:sym typeface="Symbol"/>
              </a:rPr>
              <a:t></a:t>
            </a:r>
            <a:endParaRPr lang="cs-CZ" b="1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Obecný zápis: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/>
              <a:t>Tabulka možných stavů pro 2 proměnné bude mít 4 řádky, protože </a:t>
            </a:r>
            <a:r>
              <a:rPr lang="cs-CZ" b="1" i="1" dirty="0" err="1"/>
              <a:t>P</a:t>
            </a:r>
            <a:r>
              <a:rPr lang="cs-CZ" b="1" i="1" baseline="-25000" dirty="0" err="1"/>
              <a:t>k</a:t>
            </a:r>
            <a:r>
              <a:rPr lang="cs-CZ" b="1" i="1" dirty="0"/>
              <a:t> = 2</a:t>
            </a:r>
            <a:r>
              <a:rPr lang="cs-CZ" b="1" i="1" baseline="30000" dirty="0"/>
              <a:t>2</a:t>
            </a:r>
            <a:r>
              <a:rPr lang="cs-CZ" b="1" i="1" dirty="0"/>
              <a:t> = 4</a:t>
            </a:r>
            <a:endParaRPr lang="cs-CZ" dirty="0" smtClean="0"/>
          </a:p>
        </p:txBody>
      </p:sp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7352401"/>
              </p:ext>
            </p:extLst>
          </p:nvPr>
        </p:nvGraphicFramePr>
        <p:xfrm>
          <a:off x="395536" y="3912840"/>
          <a:ext cx="1080000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/>
                <a:gridCol w="360000"/>
                <a:gridCol w="360000"/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a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b</a:t>
                      </a:r>
                      <a:endParaRPr lang="cs-CZ" sz="1800" b="1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y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</a:t>
                      </a:r>
                      <a:endParaRPr lang="cs-CZ" sz="1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</a:t>
                      </a:r>
                      <a:endParaRPr lang="cs-CZ" sz="1800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</a:t>
                      </a:r>
                      <a:endParaRPr lang="cs-CZ" sz="1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1</a:t>
                      </a:r>
                      <a:endParaRPr lang="cs-CZ" sz="1800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1</a:t>
                      </a:r>
                      <a:endParaRPr lang="cs-CZ" sz="1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</a:t>
                      </a:r>
                      <a:endParaRPr lang="cs-CZ" sz="1800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1</a:t>
                      </a:r>
                      <a:endParaRPr lang="cs-CZ" sz="1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1</a:t>
                      </a:r>
                      <a:endParaRPr lang="cs-CZ" sz="1800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1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7" name="TextovéPole 16"/>
          <p:cNvSpPr txBox="1"/>
          <p:nvPr/>
        </p:nvSpPr>
        <p:spPr>
          <a:xfrm>
            <a:off x="1835696" y="3906922"/>
            <a:ext cx="6984776" cy="17081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dirty="0" smtClean="0"/>
              <a:t>Vidíme, že výstupní funkce </a:t>
            </a:r>
            <a:r>
              <a:rPr lang="cs-CZ" b="1" i="1" dirty="0" smtClean="0"/>
              <a:t>y</a:t>
            </a:r>
            <a:r>
              <a:rPr lang="cs-CZ" dirty="0" smtClean="0"/>
              <a:t> </a:t>
            </a:r>
            <a:r>
              <a:rPr lang="cs-CZ" dirty="0"/>
              <a:t>nabývá hodnoty logická 1, když </a:t>
            </a:r>
            <a:r>
              <a:rPr lang="cs-CZ" b="1" i="1" dirty="0"/>
              <a:t>současně  všechny</a:t>
            </a:r>
            <a:r>
              <a:rPr lang="cs-CZ" dirty="0" smtClean="0"/>
              <a:t> vstupní proměnné májí </a:t>
            </a:r>
            <a:r>
              <a:rPr lang="cs-CZ" dirty="0"/>
              <a:t>hodnotu logická 1</a:t>
            </a:r>
            <a:r>
              <a:rPr lang="cs-CZ" dirty="0" smtClean="0"/>
              <a:t>.</a:t>
            </a:r>
          </a:p>
          <a:p>
            <a:pPr>
              <a:spcBef>
                <a:spcPts val="600"/>
              </a:spcBef>
            </a:pPr>
            <a:r>
              <a:rPr lang="cs-CZ" dirty="0" smtClean="0"/>
              <a:t>To je v tabulce splněno pouze v řádku 4.</a:t>
            </a:r>
          </a:p>
          <a:p>
            <a:pPr>
              <a:spcBef>
                <a:spcPts val="600"/>
              </a:spcBef>
            </a:pPr>
            <a:r>
              <a:rPr lang="cs-CZ" dirty="0" smtClean="0"/>
              <a:t>Logické součiny v tabulce: 0 </a:t>
            </a:r>
            <a:r>
              <a:rPr lang="cs-CZ" dirty="0" smtClean="0">
                <a:sym typeface="Symbol"/>
              </a:rPr>
              <a:t> </a:t>
            </a:r>
            <a:r>
              <a:rPr lang="cs-CZ" dirty="0" smtClean="0"/>
              <a:t>0 = 0, 0 </a:t>
            </a:r>
            <a:r>
              <a:rPr lang="cs-CZ" dirty="0" smtClean="0">
                <a:sym typeface="Symbol"/>
              </a:rPr>
              <a:t> </a:t>
            </a:r>
            <a:r>
              <a:rPr lang="cs-CZ" dirty="0" smtClean="0"/>
              <a:t>1 = 0, 1 </a:t>
            </a:r>
            <a:r>
              <a:rPr lang="cs-CZ" dirty="0" smtClean="0">
                <a:sym typeface="Symbol"/>
              </a:rPr>
              <a:t> </a:t>
            </a:r>
            <a:r>
              <a:rPr lang="cs-CZ" dirty="0" smtClean="0"/>
              <a:t>0 = 0, 1</a:t>
            </a:r>
            <a:r>
              <a:rPr lang="cs-CZ" dirty="0">
                <a:sym typeface="Symbol"/>
              </a:rPr>
              <a:t> </a:t>
            </a:r>
            <a:r>
              <a:rPr lang="cs-CZ" dirty="0" smtClean="0">
                <a:sym typeface="Symbol"/>
              </a:rPr>
              <a:t> 1 = 1</a:t>
            </a:r>
            <a:endParaRPr lang="cs-CZ" dirty="0" smtClean="0"/>
          </a:p>
          <a:p>
            <a:pPr>
              <a:spcBef>
                <a:spcPts val="600"/>
              </a:spcBef>
            </a:pPr>
            <a:r>
              <a:rPr lang="cs-CZ" dirty="0" smtClean="0"/>
              <a:t>Výsledky logického součinu jsou stejné jako součinu</a:t>
            </a:r>
            <a:r>
              <a:rPr lang="cs-CZ" b="1" i="1" dirty="0" smtClean="0"/>
              <a:t> </a:t>
            </a:r>
            <a:r>
              <a:rPr lang="cs-CZ" dirty="0" smtClean="0"/>
              <a:t>matematického</a:t>
            </a:r>
            <a:r>
              <a:rPr lang="cs-CZ" i="1" dirty="0" smtClean="0"/>
              <a:t>.</a:t>
            </a: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9512679"/>
              </p:ext>
            </p:extLst>
          </p:nvPr>
        </p:nvGraphicFramePr>
        <p:xfrm>
          <a:off x="2436887" y="3014663"/>
          <a:ext cx="1343025" cy="325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Rovnice" r:id="rId6" imgW="838080" imgH="203040" progId="Equation.3">
                  <p:embed/>
                </p:oleObj>
              </mc:Choice>
              <mc:Fallback>
                <p:oleObj name="Rovnice" r:id="rId6" imgW="838080" imgH="203040" progId="Equation.3">
                  <p:embed/>
                  <p:pic>
                    <p:nvPicPr>
                      <p:cNvPr id="0" name="Objek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6887" y="3014663"/>
                        <a:ext cx="1343025" cy="325437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10548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65376"/>
            <a:ext cx="3036813" cy="648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Logická negace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0000" y="1607889"/>
            <a:ext cx="8460000" cy="175432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Definice</a:t>
            </a:r>
            <a:r>
              <a:rPr lang="cs-CZ" dirty="0"/>
              <a:t>: </a:t>
            </a:r>
            <a:r>
              <a:rPr lang="cs-CZ" dirty="0" smtClean="0"/>
              <a:t>logická negace mění logickou hodnotu z 0 na 1 nebo naopak.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Operátor: </a:t>
            </a:r>
            <a:r>
              <a:rPr lang="cs-CZ" dirty="0" smtClean="0">
                <a:sym typeface="Symbol"/>
              </a:rPr>
              <a:t></a:t>
            </a:r>
            <a:r>
              <a:rPr lang="cs-CZ" b="1" dirty="0" smtClean="0">
                <a:sym typeface="Symbol"/>
              </a:rPr>
              <a:t>  </a:t>
            </a:r>
            <a:r>
              <a:rPr lang="cs-CZ" dirty="0" smtClean="0">
                <a:sym typeface="Symbol"/>
              </a:rPr>
              <a:t> (pruh nad písmenem), NOT</a:t>
            </a:r>
            <a:r>
              <a:rPr lang="cs-CZ" dirty="0" smtClean="0"/>
              <a:t>, NON</a:t>
            </a:r>
            <a:endParaRPr lang="cs-CZ" b="1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Obecný </a:t>
            </a:r>
            <a:r>
              <a:rPr lang="cs-CZ" dirty="0"/>
              <a:t>z</a:t>
            </a:r>
            <a:r>
              <a:rPr lang="cs-CZ" dirty="0" smtClean="0"/>
              <a:t>ápis:                 čteme </a:t>
            </a:r>
            <a:r>
              <a:rPr lang="cs-CZ" b="1" i="1" dirty="0" smtClean="0"/>
              <a:t>a non</a:t>
            </a:r>
            <a:r>
              <a:rPr lang="cs-CZ" dirty="0" smtClean="0"/>
              <a:t> nebo </a:t>
            </a:r>
            <a:r>
              <a:rPr lang="cs-CZ" b="1" i="1" dirty="0" smtClean="0"/>
              <a:t>negace a</a:t>
            </a:r>
            <a:r>
              <a:rPr lang="cs-CZ" dirty="0" smtClean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/>
              <a:t>Logická negace pracuje vždy s jednou proměnnou, i když může být negován celý výraz. Pak se nejdříve vypočte výraz „pod“ negací a neguje se teprve výsledek.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/>
              <a:t>Tabulka možných stavů pro </a:t>
            </a:r>
            <a:r>
              <a:rPr lang="cs-CZ" dirty="0" smtClean="0"/>
              <a:t>1 proměnnou </a:t>
            </a:r>
            <a:r>
              <a:rPr lang="cs-CZ" dirty="0"/>
              <a:t>bude mít </a:t>
            </a:r>
            <a:r>
              <a:rPr lang="cs-CZ" dirty="0" smtClean="0"/>
              <a:t>2 </a:t>
            </a:r>
            <a:r>
              <a:rPr lang="cs-CZ" dirty="0"/>
              <a:t>řádky, protože </a:t>
            </a:r>
            <a:r>
              <a:rPr lang="cs-CZ" b="1" i="1" dirty="0" err="1"/>
              <a:t>P</a:t>
            </a:r>
            <a:r>
              <a:rPr lang="cs-CZ" b="1" i="1" baseline="-25000" dirty="0" err="1"/>
              <a:t>k</a:t>
            </a:r>
            <a:r>
              <a:rPr lang="cs-CZ" b="1" i="1" dirty="0"/>
              <a:t> = </a:t>
            </a:r>
            <a:r>
              <a:rPr lang="cs-CZ" b="1" i="1" dirty="0" smtClean="0"/>
              <a:t>2</a:t>
            </a:r>
            <a:r>
              <a:rPr lang="cs-CZ" b="1" i="1" baseline="30000" dirty="0" smtClean="0"/>
              <a:t>1</a:t>
            </a:r>
            <a:r>
              <a:rPr lang="cs-CZ" b="1" i="1" dirty="0" smtClean="0"/>
              <a:t> </a:t>
            </a:r>
            <a:r>
              <a:rPr lang="cs-CZ" b="1" i="1" dirty="0"/>
              <a:t>= </a:t>
            </a:r>
            <a:r>
              <a:rPr lang="cs-CZ" b="1" i="1" dirty="0" smtClean="0"/>
              <a:t>2</a:t>
            </a:r>
            <a:endParaRPr lang="cs-CZ" dirty="0" smtClean="0"/>
          </a:p>
        </p:txBody>
      </p:sp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804724"/>
              </p:ext>
            </p:extLst>
          </p:nvPr>
        </p:nvGraphicFramePr>
        <p:xfrm>
          <a:off x="395536" y="3598966"/>
          <a:ext cx="720000" cy="1097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/>
                <a:gridCol w="360000"/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a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y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</a:t>
                      </a:r>
                      <a:endParaRPr lang="cs-CZ" sz="1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1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1</a:t>
                      </a:r>
                      <a:endParaRPr lang="cs-CZ" sz="1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7" name="TextovéPole 16"/>
          <p:cNvSpPr txBox="1"/>
          <p:nvPr/>
        </p:nvSpPr>
        <p:spPr>
          <a:xfrm>
            <a:off x="1835696" y="3593048"/>
            <a:ext cx="6984776" cy="10772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dirty="0" smtClean="0"/>
              <a:t>Proměnná může být negována vícekrát. Potom platí: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b="1" i="1" dirty="0" smtClean="0"/>
              <a:t>Lichý</a:t>
            </a:r>
            <a:r>
              <a:rPr lang="cs-CZ" dirty="0" smtClean="0"/>
              <a:t> počet negací je stejný jako </a:t>
            </a:r>
            <a:r>
              <a:rPr lang="cs-CZ" b="1" i="1" dirty="0" smtClean="0"/>
              <a:t>jedna</a:t>
            </a:r>
            <a:r>
              <a:rPr lang="cs-CZ" dirty="0" smtClean="0"/>
              <a:t> negace.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b="1" i="1" dirty="0" smtClean="0"/>
              <a:t>Sudý</a:t>
            </a:r>
            <a:r>
              <a:rPr lang="cs-CZ" dirty="0" smtClean="0"/>
              <a:t> počet negací je stejný jako </a:t>
            </a:r>
            <a:r>
              <a:rPr lang="cs-CZ" b="1" i="1" dirty="0" smtClean="0"/>
              <a:t>žádná</a:t>
            </a:r>
            <a:r>
              <a:rPr lang="cs-CZ" dirty="0" smtClean="0"/>
              <a:t> negace.</a:t>
            </a:r>
            <a:endParaRPr lang="cs-CZ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9537803"/>
              </p:ext>
            </p:extLst>
          </p:nvPr>
        </p:nvGraphicFramePr>
        <p:xfrm>
          <a:off x="2223663" y="2222448"/>
          <a:ext cx="548137" cy="2740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7" name="Rovnice" r:id="rId6" imgW="380835" imgH="190417" progId="Equation.3">
                  <p:embed/>
                </p:oleObj>
              </mc:Choice>
              <mc:Fallback>
                <p:oleObj name="Rovnice" r:id="rId6" imgW="380835" imgH="190417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3663" y="2222448"/>
                        <a:ext cx="548137" cy="274069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ovéPole 15"/>
          <p:cNvSpPr txBox="1"/>
          <p:nvPr/>
        </p:nvSpPr>
        <p:spPr>
          <a:xfrm>
            <a:off x="360000" y="4872062"/>
            <a:ext cx="8460472" cy="9233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dirty="0" smtClean="0"/>
              <a:t>Pomocí logického součtu, logického součinu a logické negace je možné vytvořit jakoukoli logickou funkci. Některé, v elektronických obvodech technických zařízení často používané funkce, se pak realizují jako hotové součástky. Jsou to logické integrované obvody.</a:t>
            </a:r>
          </a:p>
        </p:txBody>
      </p:sp>
    </p:spTree>
    <p:extLst>
      <p:ext uri="{BB962C8B-B14F-4D97-AF65-F5344CB8AC3E}">
        <p14:creationId xmlns:p14="http://schemas.microsoft.com/office/powerpoint/2010/main" val="25412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7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65376"/>
            <a:ext cx="3036813" cy="648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Znázornění logického součtu pomocí kontaktů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0000" y="1607889"/>
            <a:ext cx="8460000" cy="12003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dirty="0" smtClean="0"/>
              <a:t>Logický součet se znázorní (a také realizuje) paralelním zapojením spínacích kontaktů.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V praktických zapojeních se používají kontakty relé nebo stykačů.</a:t>
            </a:r>
          </a:p>
        </p:txBody>
      </p:sp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4167322"/>
              </p:ext>
            </p:extLst>
          </p:nvPr>
        </p:nvGraphicFramePr>
        <p:xfrm>
          <a:off x="1619672" y="3573016"/>
          <a:ext cx="1080000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/>
                <a:gridCol w="360000"/>
                <a:gridCol w="360000"/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a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b</a:t>
                      </a:r>
                      <a:endParaRPr lang="cs-CZ" sz="1800" b="1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y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</a:t>
                      </a:r>
                      <a:endParaRPr lang="cs-CZ" sz="1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</a:t>
                      </a:r>
                      <a:endParaRPr lang="cs-CZ" sz="1800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1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</a:t>
                      </a:r>
                      <a:endParaRPr lang="cs-CZ" sz="1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1</a:t>
                      </a:r>
                      <a:endParaRPr lang="cs-CZ" sz="1800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1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1</a:t>
                      </a:r>
                      <a:endParaRPr lang="cs-CZ" sz="1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</a:t>
                      </a:r>
                      <a:endParaRPr lang="cs-CZ" sz="1800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1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1</a:t>
                      </a:r>
                      <a:endParaRPr lang="cs-CZ" sz="1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1</a:t>
                      </a:r>
                      <a:endParaRPr lang="cs-CZ" sz="1800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4449078"/>
              </p:ext>
            </p:extLst>
          </p:nvPr>
        </p:nvGraphicFramePr>
        <p:xfrm>
          <a:off x="809625" y="2044700"/>
          <a:ext cx="938213" cy="325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2" name="Rovnice" r:id="rId6" imgW="583920" imgH="203040" progId="Equation.3">
                  <p:embed/>
                </p:oleObj>
              </mc:Choice>
              <mc:Fallback>
                <p:oleObj name="Rovnice" r:id="rId6" imgW="58392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625" y="2044700"/>
                        <a:ext cx="938213" cy="325438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" name="TextovéPole 42"/>
          <p:cNvSpPr txBox="1"/>
          <p:nvPr/>
        </p:nvSpPr>
        <p:spPr>
          <a:xfrm>
            <a:off x="1008544" y="2996952"/>
            <a:ext cx="2195304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Pravdivostní tabulka</a:t>
            </a:r>
          </a:p>
        </p:txBody>
      </p:sp>
      <p:sp>
        <p:nvSpPr>
          <p:cNvPr id="44" name="TextovéPole 43"/>
          <p:cNvSpPr txBox="1"/>
          <p:nvPr/>
        </p:nvSpPr>
        <p:spPr>
          <a:xfrm>
            <a:off x="5257016" y="3006244"/>
            <a:ext cx="2195304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Schéma zapojení</a:t>
            </a:r>
          </a:p>
        </p:txBody>
      </p:sp>
      <p:grpSp>
        <p:nvGrpSpPr>
          <p:cNvPr id="45" name="Skupina 44"/>
          <p:cNvGrpSpPr>
            <a:grpSpLocks noChangeAspect="1"/>
          </p:cNvGrpSpPr>
          <p:nvPr/>
        </p:nvGrpSpPr>
        <p:grpSpPr>
          <a:xfrm>
            <a:off x="4616847" y="3907618"/>
            <a:ext cx="3699569" cy="1080000"/>
            <a:chOff x="76200" y="65682"/>
            <a:chExt cx="2652055" cy="774118"/>
          </a:xfrm>
        </p:grpSpPr>
        <p:cxnSp>
          <p:nvCxnSpPr>
            <p:cNvPr id="46" name="Line 70"/>
            <p:cNvCxnSpPr/>
            <p:nvPr/>
          </p:nvCxnSpPr>
          <p:spPr bwMode="auto">
            <a:xfrm>
              <a:off x="76200" y="571500"/>
              <a:ext cx="609600" cy="63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" name="Line 71"/>
            <p:cNvCxnSpPr/>
            <p:nvPr/>
          </p:nvCxnSpPr>
          <p:spPr bwMode="auto">
            <a:xfrm flipH="1">
              <a:off x="685800" y="342900"/>
              <a:ext cx="381000" cy="63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8" name="Line 72"/>
            <p:cNvCxnSpPr/>
            <p:nvPr/>
          </p:nvCxnSpPr>
          <p:spPr bwMode="auto">
            <a:xfrm>
              <a:off x="685800" y="342900"/>
              <a:ext cx="635" cy="4572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" name="Line 73"/>
            <p:cNvCxnSpPr/>
            <p:nvPr/>
          </p:nvCxnSpPr>
          <p:spPr bwMode="auto">
            <a:xfrm>
              <a:off x="685800" y="800100"/>
              <a:ext cx="381000" cy="63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0" name="Oval 74"/>
            <p:cNvSpPr>
              <a:spLocks noChangeAspect="1" noChangeArrowheads="1"/>
            </p:cNvSpPr>
            <p:nvPr/>
          </p:nvSpPr>
          <p:spPr bwMode="auto">
            <a:xfrm>
              <a:off x="650875" y="545465"/>
              <a:ext cx="53340" cy="5334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cs-CZ"/>
            </a:p>
          </p:txBody>
        </p:sp>
        <p:cxnSp>
          <p:nvCxnSpPr>
            <p:cNvPr id="51" name="Line 78"/>
            <p:cNvCxnSpPr/>
            <p:nvPr/>
          </p:nvCxnSpPr>
          <p:spPr bwMode="auto">
            <a:xfrm>
              <a:off x="1419238" y="342900"/>
              <a:ext cx="3810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2" name="Line 81"/>
            <p:cNvCxnSpPr/>
            <p:nvPr/>
          </p:nvCxnSpPr>
          <p:spPr bwMode="auto">
            <a:xfrm>
              <a:off x="1419238" y="800100"/>
              <a:ext cx="381000" cy="63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3" name="Line 83"/>
            <p:cNvCxnSpPr/>
            <p:nvPr/>
          </p:nvCxnSpPr>
          <p:spPr bwMode="auto">
            <a:xfrm>
              <a:off x="1800238" y="342900"/>
              <a:ext cx="0" cy="4572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4" name="Line 84"/>
            <p:cNvCxnSpPr/>
            <p:nvPr/>
          </p:nvCxnSpPr>
          <p:spPr bwMode="auto">
            <a:xfrm>
              <a:off x="1800238" y="571500"/>
              <a:ext cx="3810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5" name="Line 88"/>
            <p:cNvCxnSpPr/>
            <p:nvPr/>
          </p:nvCxnSpPr>
          <p:spPr bwMode="auto">
            <a:xfrm>
              <a:off x="2414609" y="571160"/>
              <a:ext cx="276230" cy="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6" name="Oval 93"/>
            <p:cNvSpPr>
              <a:spLocks noChangeAspect="1" noChangeArrowheads="1"/>
            </p:cNvSpPr>
            <p:nvPr/>
          </p:nvSpPr>
          <p:spPr bwMode="auto">
            <a:xfrm>
              <a:off x="1765313" y="545465"/>
              <a:ext cx="53340" cy="5334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cs-CZ"/>
            </a:p>
          </p:txBody>
        </p:sp>
        <p:grpSp>
          <p:nvGrpSpPr>
            <p:cNvPr id="57" name="Skupina 56"/>
            <p:cNvGrpSpPr/>
            <p:nvPr/>
          </p:nvGrpSpPr>
          <p:grpSpPr>
            <a:xfrm>
              <a:off x="1032377" y="170476"/>
              <a:ext cx="396204" cy="215900"/>
              <a:chOff x="0" y="0"/>
              <a:chExt cx="396204" cy="216194"/>
            </a:xfrm>
          </p:grpSpPr>
          <p:cxnSp>
            <p:nvCxnSpPr>
              <p:cNvPr id="71" name="Line 17"/>
              <p:cNvCxnSpPr/>
              <p:nvPr/>
            </p:nvCxnSpPr>
            <p:spPr bwMode="auto">
              <a:xfrm>
                <a:off x="381056" y="82210"/>
                <a:ext cx="0" cy="9144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72" name="Oval 6"/>
              <p:cNvSpPr>
                <a:spLocks noChangeAspect="1" noChangeArrowheads="1"/>
              </p:cNvSpPr>
              <p:nvPr/>
            </p:nvSpPr>
            <p:spPr bwMode="auto">
              <a:xfrm>
                <a:off x="0" y="132374"/>
                <a:ext cx="83820" cy="8382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just">
                  <a:spcAft>
                    <a:spcPts val="0"/>
                  </a:spcAft>
                </a:pPr>
                <a:r>
                  <a:rPr lang="cs-CZ" sz="1200">
                    <a:effectLst/>
                    <a:latin typeface="Times New Roman"/>
                    <a:ea typeface="Times New Roman"/>
                  </a:rPr>
                  <a:t> </a:t>
                </a:r>
              </a:p>
              <a:p>
                <a:pPr algn="just">
                  <a:spcAft>
                    <a:spcPts val="0"/>
                  </a:spcAft>
                </a:pPr>
                <a:r>
                  <a:rPr lang="cs-CZ" sz="1200">
                    <a:effectLst/>
                    <a:latin typeface="Times New Roman"/>
                    <a:ea typeface="Times New Roman"/>
                  </a:rPr>
                  <a:t> </a:t>
                </a:r>
              </a:p>
              <a:p>
                <a:pPr algn="just">
                  <a:spcAft>
                    <a:spcPts val="0"/>
                  </a:spcAft>
                </a:pPr>
                <a:r>
                  <a:rPr lang="cs-CZ" sz="1200">
                    <a:effectLst/>
                    <a:latin typeface="Times New Roman"/>
                    <a:ea typeface="Times New Roman"/>
                  </a:rPr>
                  <a:t> </a:t>
                </a:r>
              </a:p>
            </p:txBody>
          </p:sp>
          <p:cxnSp>
            <p:nvCxnSpPr>
              <p:cNvPr id="73" name="Line 7"/>
              <p:cNvCxnSpPr/>
              <p:nvPr/>
            </p:nvCxnSpPr>
            <p:spPr bwMode="auto">
              <a:xfrm flipV="1">
                <a:off x="65146" y="0"/>
                <a:ext cx="331058" cy="13808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58" name="Group 8"/>
            <p:cNvGrpSpPr>
              <a:grpSpLocks/>
            </p:cNvGrpSpPr>
            <p:nvPr/>
          </p:nvGrpSpPr>
          <p:grpSpPr bwMode="auto">
            <a:xfrm>
              <a:off x="2175214" y="451462"/>
              <a:ext cx="239395" cy="239395"/>
              <a:chOff x="0" y="0"/>
              <a:chExt cx="180" cy="179"/>
            </a:xfrm>
          </p:grpSpPr>
          <p:sp>
            <p:nvSpPr>
              <p:cNvPr id="67" name="Oval 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80" cy="179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just">
                  <a:spcAft>
                    <a:spcPts val="0"/>
                  </a:spcAft>
                </a:pPr>
                <a:r>
                  <a:rPr lang="cs-CZ" sz="1200">
                    <a:effectLst/>
                    <a:latin typeface="Times New Roman"/>
                    <a:ea typeface="Times New Roman"/>
                  </a:rPr>
                  <a:t> </a:t>
                </a:r>
              </a:p>
            </p:txBody>
          </p:sp>
          <p:grpSp>
            <p:nvGrpSpPr>
              <p:cNvPr id="68" name="Group 10"/>
              <p:cNvGrpSpPr>
                <a:grpSpLocks/>
              </p:cNvGrpSpPr>
              <p:nvPr/>
            </p:nvGrpSpPr>
            <p:grpSpPr bwMode="auto">
              <a:xfrm>
                <a:off x="11" y="20"/>
                <a:ext cx="152" cy="141"/>
                <a:chOff x="11" y="20"/>
                <a:chExt cx="152" cy="141"/>
              </a:xfrm>
            </p:grpSpPr>
            <p:cxnSp>
              <p:nvCxnSpPr>
                <p:cNvPr id="69" name="Line 11"/>
                <p:cNvCxnSpPr/>
                <p:nvPr/>
              </p:nvCxnSpPr>
              <p:spPr bwMode="auto">
                <a:xfrm flipH="1">
                  <a:off x="11" y="32"/>
                  <a:ext cx="152" cy="114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70" name="Line 12"/>
                <p:cNvCxnSpPr/>
                <p:nvPr/>
              </p:nvCxnSpPr>
              <p:spPr bwMode="auto">
                <a:xfrm flipH="1" flipV="1">
                  <a:off x="29" y="20"/>
                  <a:ext cx="124" cy="141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</p:grpSp>
        <p:grpSp>
          <p:nvGrpSpPr>
            <p:cNvPr id="59" name="Skupina 58"/>
            <p:cNvGrpSpPr/>
            <p:nvPr/>
          </p:nvGrpSpPr>
          <p:grpSpPr>
            <a:xfrm>
              <a:off x="1042247" y="623900"/>
              <a:ext cx="396204" cy="215900"/>
              <a:chOff x="0" y="0"/>
              <a:chExt cx="396204" cy="216194"/>
            </a:xfrm>
          </p:grpSpPr>
          <p:cxnSp>
            <p:nvCxnSpPr>
              <p:cNvPr id="64" name="Line 17"/>
              <p:cNvCxnSpPr/>
              <p:nvPr/>
            </p:nvCxnSpPr>
            <p:spPr bwMode="auto">
              <a:xfrm>
                <a:off x="381056" y="82210"/>
                <a:ext cx="0" cy="9144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65" name="Oval 6"/>
              <p:cNvSpPr>
                <a:spLocks noChangeAspect="1" noChangeArrowheads="1"/>
              </p:cNvSpPr>
              <p:nvPr/>
            </p:nvSpPr>
            <p:spPr bwMode="auto">
              <a:xfrm>
                <a:off x="0" y="132374"/>
                <a:ext cx="83820" cy="8382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just">
                  <a:spcAft>
                    <a:spcPts val="0"/>
                  </a:spcAft>
                </a:pPr>
                <a:r>
                  <a:rPr lang="cs-CZ" sz="1200">
                    <a:effectLst/>
                    <a:latin typeface="Times New Roman"/>
                    <a:ea typeface="Times New Roman"/>
                  </a:rPr>
                  <a:t> </a:t>
                </a:r>
              </a:p>
              <a:p>
                <a:pPr algn="just">
                  <a:spcAft>
                    <a:spcPts val="0"/>
                  </a:spcAft>
                </a:pPr>
                <a:r>
                  <a:rPr lang="cs-CZ" sz="1200">
                    <a:effectLst/>
                    <a:latin typeface="Times New Roman"/>
                    <a:ea typeface="Times New Roman"/>
                  </a:rPr>
                  <a:t> </a:t>
                </a:r>
              </a:p>
              <a:p>
                <a:pPr algn="just">
                  <a:spcAft>
                    <a:spcPts val="0"/>
                  </a:spcAft>
                </a:pPr>
                <a:r>
                  <a:rPr lang="cs-CZ" sz="1200">
                    <a:effectLst/>
                    <a:latin typeface="Times New Roman"/>
                    <a:ea typeface="Times New Roman"/>
                  </a:rPr>
                  <a:t> </a:t>
                </a:r>
              </a:p>
            </p:txBody>
          </p:sp>
          <p:cxnSp>
            <p:nvCxnSpPr>
              <p:cNvPr id="66" name="Line 7"/>
              <p:cNvCxnSpPr/>
              <p:nvPr/>
            </p:nvCxnSpPr>
            <p:spPr bwMode="auto">
              <a:xfrm flipV="1">
                <a:off x="65146" y="0"/>
                <a:ext cx="331058" cy="13808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60" name="Text Box 58"/>
            <p:cNvSpPr txBox="1">
              <a:spLocks noChangeArrowheads="1"/>
            </p:cNvSpPr>
            <p:nvPr/>
          </p:nvSpPr>
          <p:spPr bwMode="auto">
            <a:xfrm>
              <a:off x="84740" y="256523"/>
              <a:ext cx="182245" cy="2717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18000" tIns="10800" rIns="18000" bIns="10800" anchor="t" anchorCtr="0" upright="1">
              <a:noAutofit/>
            </a:bodyPr>
            <a:lstStyle/>
            <a:p>
              <a:pPr algn="just">
                <a:spcAft>
                  <a:spcPts val="0"/>
                </a:spcAft>
              </a:pPr>
              <a:r>
                <a:rPr lang="cs-CZ" sz="1800">
                  <a:effectLst/>
                  <a:latin typeface="Times New Roman"/>
                  <a:ea typeface="Calibri"/>
                </a:rPr>
                <a:t>U</a:t>
              </a:r>
              <a:endParaRPr lang="cs-CZ" sz="120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61" name="Text Box 59"/>
            <p:cNvSpPr txBox="1">
              <a:spLocks noChangeArrowheads="1"/>
            </p:cNvSpPr>
            <p:nvPr/>
          </p:nvSpPr>
          <p:spPr bwMode="auto">
            <a:xfrm>
              <a:off x="1458284" y="65682"/>
              <a:ext cx="152400" cy="228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18000" tIns="10800" rIns="18000" bIns="10800" anchor="t" anchorCtr="0" upright="1">
              <a:noAutofit/>
            </a:bodyPr>
            <a:lstStyle/>
            <a:p>
              <a:pPr algn="just">
                <a:spcAft>
                  <a:spcPts val="0"/>
                </a:spcAft>
              </a:pPr>
              <a:r>
                <a:rPr lang="cs-CZ" sz="1800">
                  <a:effectLst/>
                  <a:latin typeface="Times New Roman"/>
                  <a:ea typeface="Calibri"/>
                </a:rPr>
                <a:t>a</a:t>
              </a:r>
              <a:endParaRPr lang="cs-CZ" sz="120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62" name="Text Box 60"/>
            <p:cNvSpPr txBox="1">
              <a:spLocks noChangeArrowheads="1"/>
            </p:cNvSpPr>
            <p:nvPr/>
          </p:nvSpPr>
          <p:spPr bwMode="auto">
            <a:xfrm>
              <a:off x="1458927" y="531281"/>
              <a:ext cx="152400" cy="228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18000" tIns="10800" rIns="18000" bIns="10800" anchor="t" anchorCtr="0" upright="1">
              <a:noAutofit/>
            </a:bodyPr>
            <a:lstStyle/>
            <a:p>
              <a:pPr algn="just">
                <a:spcAft>
                  <a:spcPts val="0"/>
                </a:spcAft>
              </a:pPr>
              <a:r>
                <a:rPr lang="cs-CZ" sz="1800">
                  <a:effectLst/>
                  <a:latin typeface="Times New Roman"/>
                  <a:ea typeface="Calibri"/>
                </a:rPr>
                <a:t>b</a:t>
              </a:r>
              <a:endParaRPr lang="cs-CZ" sz="120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63" name="Text Box 67"/>
            <p:cNvSpPr txBox="1">
              <a:spLocks noChangeArrowheads="1"/>
            </p:cNvSpPr>
            <p:nvPr/>
          </p:nvSpPr>
          <p:spPr bwMode="auto">
            <a:xfrm>
              <a:off x="2575855" y="180000"/>
              <a:ext cx="152400" cy="313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18000" tIns="10800" rIns="18000" bIns="10800" anchor="t" anchorCtr="0" upright="1">
              <a:noAutofit/>
            </a:bodyPr>
            <a:lstStyle/>
            <a:p>
              <a:pPr algn="just">
                <a:spcAft>
                  <a:spcPts val="0"/>
                </a:spcAft>
              </a:pPr>
              <a:r>
                <a:rPr lang="cs-CZ" sz="1800">
                  <a:effectLst/>
                  <a:latin typeface="Times New Roman"/>
                  <a:ea typeface="Calibri"/>
                </a:rPr>
                <a:t>y</a:t>
              </a:r>
              <a:endParaRPr lang="cs-CZ" sz="1200">
                <a:effectLst/>
                <a:latin typeface="Times New Roman"/>
                <a:ea typeface="Times New Roman"/>
              </a:endParaRPr>
            </a:p>
          </p:txBody>
        </p:sp>
      </p:grpSp>
      <p:sp>
        <p:nvSpPr>
          <p:cNvPr id="74" name="TextovéPole 73"/>
          <p:cNvSpPr txBox="1"/>
          <p:nvPr/>
        </p:nvSpPr>
        <p:spPr>
          <a:xfrm>
            <a:off x="360472" y="5579948"/>
            <a:ext cx="8460000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dirty="0" smtClean="0"/>
              <a:t>Žárovka se rozsvítí, sepne-li kontakt </a:t>
            </a:r>
            <a:r>
              <a:rPr lang="cs-CZ" b="1" i="1" dirty="0" smtClean="0"/>
              <a:t>a</a:t>
            </a:r>
            <a:r>
              <a:rPr lang="cs-CZ" dirty="0" smtClean="0"/>
              <a:t> nebo </a:t>
            </a:r>
            <a:r>
              <a:rPr lang="cs-CZ" b="1" i="1" dirty="0" smtClean="0"/>
              <a:t>b</a:t>
            </a:r>
            <a:r>
              <a:rPr lang="cs-CZ" dirty="0" smtClean="0"/>
              <a:t> nebo </a:t>
            </a:r>
            <a:r>
              <a:rPr lang="cs-CZ" b="1" i="1" dirty="0" smtClean="0"/>
              <a:t>oba</a:t>
            </a:r>
            <a:r>
              <a:rPr lang="cs-CZ" dirty="0" smtClean="0"/>
              <a:t> dva.</a:t>
            </a:r>
          </a:p>
        </p:txBody>
      </p:sp>
    </p:spTree>
    <p:extLst>
      <p:ext uri="{BB962C8B-B14F-4D97-AF65-F5344CB8AC3E}">
        <p14:creationId xmlns:p14="http://schemas.microsoft.com/office/powerpoint/2010/main" val="25385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43" grpId="0" animBg="1"/>
      <p:bldP spid="44" grpId="0" animBg="1"/>
      <p:bldP spid="7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ovéPole 15"/>
          <p:cNvSpPr txBox="1"/>
          <p:nvPr/>
        </p:nvSpPr>
        <p:spPr>
          <a:xfrm>
            <a:off x="360000" y="1607889"/>
            <a:ext cx="8460000" cy="12003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dirty="0" smtClean="0"/>
              <a:t>Logický součet se znázorní (a také realizuje) sériovým zapojením spínacích kontaktů.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V praktických zapojeních se používají kontakty relé nebo stykačů.</a:t>
            </a:r>
          </a:p>
        </p:txBody>
      </p:sp>
      <p:cxnSp>
        <p:nvCxnSpPr>
          <p:cNvPr id="9" name="Přímá spojnice 8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65376"/>
            <a:ext cx="3036813" cy="648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Znázornění logického součinu pomocí kontaktů</a:t>
            </a:r>
            <a:endParaRPr lang="cs-CZ" sz="2400" b="1" dirty="0"/>
          </a:p>
        </p:txBody>
      </p:sp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4493808"/>
              </p:ext>
            </p:extLst>
          </p:nvPr>
        </p:nvGraphicFramePr>
        <p:xfrm>
          <a:off x="1619672" y="3544416"/>
          <a:ext cx="1080000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/>
                <a:gridCol w="360000"/>
                <a:gridCol w="360000"/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a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b</a:t>
                      </a:r>
                      <a:endParaRPr lang="cs-CZ" sz="1800" b="1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y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</a:t>
                      </a:r>
                      <a:endParaRPr lang="cs-CZ" sz="1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</a:t>
                      </a:r>
                      <a:endParaRPr lang="cs-CZ" sz="1800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</a:t>
                      </a:r>
                      <a:endParaRPr lang="cs-CZ" sz="1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1</a:t>
                      </a:r>
                      <a:endParaRPr lang="cs-CZ" sz="1800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1</a:t>
                      </a:r>
                      <a:endParaRPr lang="cs-CZ" sz="1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</a:t>
                      </a:r>
                      <a:endParaRPr lang="cs-CZ" sz="1800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1</a:t>
                      </a:r>
                      <a:endParaRPr lang="cs-CZ" sz="1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1</a:t>
                      </a:r>
                      <a:endParaRPr lang="cs-CZ" sz="1800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1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5402882"/>
              </p:ext>
            </p:extLst>
          </p:nvPr>
        </p:nvGraphicFramePr>
        <p:xfrm>
          <a:off x="860425" y="2044700"/>
          <a:ext cx="835025" cy="325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8" name="Rovnice" r:id="rId6" imgW="520560" imgH="203040" progId="Equation.3">
                  <p:embed/>
                </p:oleObj>
              </mc:Choice>
              <mc:Fallback>
                <p:oleObj name="Rovnice" r:id="rId6" imgW="5205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0425" y="2044700"/>
                        <a:ext cx="835025" cy="325438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ovéPole 16"/>
          <p:cNvSpPr txBox="1"/>
          <p:nvPr/>
        </p:nvSpPr>
        <p:spPr>
          <a:xfrm>
            <a:off x="1008544" y="2996952"/>
            <a:ext cx="2195304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Pravdivostní tabulka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5257016" y="3006244"/>
            <a:ext cx="2195304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Schéma zapojení</a:t>
            </a:r>
          </a:p>
        </p:txBody>
      </p:sp>
      <p:grpSp>
        <p:nvGrpSpPr>
          <p:cNvPr id="46" name="Skupina 45"/>
          <p:cNvGrpSpPr>
            <a:grpSpLocks noChangeAspect="1"/>
          </p:cNvGrpSpPr>
          <p:nvPr/>
        </p:nvGrpSpPr>
        <p:grpSpPr>
          <a:xfrm>
            <a:off x="4812290" y="3940520"/>
            <a:ext cx="3144086" cy="540000"/>
            <a:chOff x="76200" y="138115"/>
            <a:chExt cx="2576562" cy="443152"/>
          </a:xfrm>
        </p:grpSpPr>
        <p:cxnSp>
          <p:nvCxnSpPr>
            <p:cNvPr id="47" name="Line 45"/>
            <p:cNvCxnSpPr/>
            <p:nvPr/>
          </p:nvCxnSpPr>
          <p:spPr bwMode="auto">
            <a:xfrm>
              <a:off x="76200" y="461975"/>
              <a:ext cx="609600" cy="63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8" name="Line 46"/>
            <p:cNvCxnSpPr/>
            <p:nvPr/>
          </p:nvCxnSpPr>
          <p:spPr bwMode="auto">
            <a:xfrm>
              <a:off x="1027830" y="467372"/>
              <a:ext cx="2596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" name="Line 57"/>
            <p:cNvCxnSpPr/>
            <p:nvPr/>
          </p:nvCxnSpPr>
          <p:spPr bwMode="auto">
            <a:xfrm>
              <a:off x="2298420" y="461570"/>
              <a:ext cx="354342" cy="580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0" name="Text Box 58"/>
            <p:cNvSpPr txBox="1">
              <a:spLocks noChangeArrowheads="1"/>
            </p:cNvSpPr>
            <p:nvPr/>
          </p:nvSpPr>
          <p:spPr bwMode="auto">
            <a:xfrm>
              <a:off x="88899" y="161929"/>
              <a:ext cx="182563" cy="272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18000" tIns="10800" rIns="18000" bIns="10800" anchor="t" anchorCtr="0" upright="1">
              <a:noAutofit/>
            </a:bodyPr>
            <a:lstStyle/>
            <a:p>
              <a:pPr algn="just">
                <a:spcAft>
                  <a:spcPts val="0"/>
                </a:spcAft>
              </a:pPr>
              <a:r>
                <a:rPr lang="cs-CZ" sz="1800">
                  <a:effectLst/>
                  <a:latin typeface="Times New Roman"/>
                  <a:ea typeface="Calibri"/>
                  <a:cs typeface="Times New Roman"/>
                </a:rPr>
                <a:t>U</a:t>
              </a:r>
              <a:endParaRPr lang="cs-CZ" sz="1200">
                <a:effectLst/>
                <a:latin typeface="Times New Roman"/>
                <a:ea typeface="Calibri"/>
                <a:cs typeface="Times New Roman"/>
              </a:endParaRPr>
            </a:p>
          </p:txBody>
        </p:sp>
        <p:sp>
          <p:nvSpPr>
            <p:cNvPr id="51" name="Text Box 59"/>
            <p:cNvSpPr txBox="1">
              <a:spLocks noChangeArrowheads="1"/>
            </p:cNvSpPr>
            <p:nvPr/>
          </p:nvSpPr>
          <p:spPr bwMode="auto">
            <a:xfrm>
              <a:off x="1090627" y="195271"/>
              <a:ext cx="152400" cy="228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18000" tIns="10800" rIns="18000" bIns="10800" anchor="t" anchorCtr="0" upright="1">
              <a:noAutofit/>
            </a:bodyPr>
            <a:lstStyle/>
            <a:p>
              <a:pPr algn="just">
                <a:spcAft>
                  <a:spcPts val="0"/>
                </a:spcAft>
              </a:pPr>
              <a:r>
                <a:rPr lang="cs-CZ" sz="1800">
                  <a:effectLst/>
                  <a:latin typeface="Times New Roman"/>
                  <a:ea typeface="Calibri"/>
                  <a:cs typeface="Times New Roman"/>
                </a:rPr>
                <a:t>a</a:t>
              </a:r>
              <a:endParaRPr lang="cs-CZ" sz="1200">
                <a:effectLst/>
                <a:latin typeface="Times New Roman"/>
                <a:ea typeface="Calibri"/>
                <a:cs typeface="Times New Roman"/>
              </a:endParaRPr>
            </a:p>
          </p:txBody>
        </p:sp>
        <p:sp>
          <p:nvSpPr>
            <p:cNvPr id="52" name="Text Box 60"/>
            <p:cNvSpPr txBox="1">
              <a:spLocks noChangeArrowheads="1"/>
            </p:cNvSpPr>
            <p:nvPr/>
          </p:nvSpPr>
          <p:spPr bwMode="auto">
            <a:xfrm>
              <a:off x="1730394" y="195271"/>
              <a:ext cx="152400" cy="228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18000" tIns="10800" rIns="18000" bIns="10800" anchor="t" anchorCtr="0" upright="1">
              <a:noAutofit/>
            </a:bodyPr>
            <a:lstStyle/>
            <a:p>
              <a:pPr algn="just">
                <a:spcAft>
                  <a:spcPts val="0"/>
                </a:spcAft>
              </a:pPr>
              <a:r>
                <a:rPr lang="cs-CZ" sz="1800">
                  <a:effectLst/>
                  <a:latin typeface="Times New Roman"/>
                  <a:ea typeface="Calibri"/>
                  <a:cs typeface="Times New Roman"/>
                </a:rPr>
                <a:t>b</a:t>
              </a:r>
              <a:endParaRPr lang="cs-CZ" sz="1200">
                <a:effectLst/>
                <a:latin typeface="Times New Roman"/>
                <a:ea typeface="Calibri"/>
                <a:cs typeface="Times New Roman"/>
              </a:endParaRPr>
            </a:p>
          </p:txBody>
        </p:sp>
        <p:cxnSp>
          <p:nvCxnSpPr>
            <p:cNvPr id="53" name="Line 61"/>
            <p:cNvCxnSpPr/>
            <p:nvPr/>
          </p:nvCxnSpPr>
          <p:spPr bwMode="auto">
            <a:xfrm flipV="1">
              <a:off x="1654746" y="461570"/>
              <a:ext cx="409042" cy="40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4" name="Text Box 67"/>
            <p:cNvSpPr txBox="1">
              <a:spLocks noChangeArrowheads="1"/>
            </p:cNvSpPr>
            <p:nvPr/>
          </p:nvSpPr>
          <p:spPr bwMode="auto">
            <a:xfrm>
              <a:off x="2484471" y="138115"/>
              <a:ext cx="152400" cy="313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18000" tIns="10800" rIns="18000" bIns="10800" anchor="t" anchorCtr="0" upright="1">
              <a:noAutofit/>
            </a:bodyPr>
            <a:lstStyle/>
            <a:p>
              <a:pPr algn="just">
                <a:spcAft>
                  <a:spcPts val="0"/>
                </a:spcAft>
              </a:pPr>
              <a:r>
                <a:rPr lang="cs-CZ" sz="1800">
                  <a:effectLst/>
                  <a:latin typeface="Times New Roman"/>
                  <a:ea typeface="Calibri"/>
                  <a:cs typeface="Times New Roman"/>
                </a:rPr>
                <a:t>y</a:t>
              </a:r>
              <a:endParaRPr lang="cs-CZ" sz="1200">
                <a:effectLst/>
                <a:latin typeface="Times New Roman"/>
                <a:ea typeface="Calibri"/>
                <a:cs typeface="Times New Roman"/>
              </a:endParaRPr>
            </a:p>
          </p:txBody>
        </p:sp>
        <p:grpSp>
          <p:nvGrpSpPr>
            <p:cNvPr id="55" name="Skupina 54"/>
            <p:cNvGrpSpPr/>
            <p:nvPr/>
          </p:nvGrpSpPr>
          <p:grpSpPr>
            <a:xfrm>
              <a:off x="646774" y="289551"/>
              <a:ext cx="396204" cy="215900"/>
              <a:chOff x="0" y="0"/>
              <a:chExt cx="396204" cy="216194"/>
            </a:xfrm>
          </p:grpSpPr>
          <p:cxnSp>
            <p:nvCxnSpPr>
              <p:cNvPr id="65" name="Line 17"/>
              <p:cNvCxnSpPr/>
              <p:nvPr/>
            </p:nvCxnSpPr>
            <p:spPr bwMode="auto">
              <a:xfrm>
                <a:off x="381056" y="82210"/>
                <a:ext cx="0" cy="9144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66" name="Oval 6"/>
              <p:cNvSpPr>
                <a:spLocks noChangeAspect="1" noChangeArrowheads="1"/>
              </p:cNvSpPr>
              <p:nvPr/>
            </p:nvSpPr>
            <p:spPr bwMode="auto">
              <a:xfrm>
                <a:off x="0" y="132374"/>
                <a:ext cx="83820" cy="8382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just">
                  <a:spcAft>
                    <a:spcPts val="0"/>
                  </a:spcAft>
                </a:pPr>
                <a:r>
                  <a:rPr lang="cs-CZ" sz="1200">
                    <a:effectLst/>
                    <a:latin typeface="Times New Roman"/>
                    <a:ea typeface="Times New Roman"/>
                  </a:rPr>
                  <a:t> </a:t>
                </a:r>
              </a:p>
              <a:p>
                <a:pPr algn="just">
                  <a:spcAft>
                    <a:spcPts val="0"/>
                  </a:spcAft>
                </a:pPr>
                <a:r>
                  <a:rPr lang="cs-CZ" sz="1200">
                    <a:effectLst/>
                    <a:latin typeface="Times New Roman"/>
                    <a:ea typeface="Times New Roman"/>
                  </a:rPr>
                  <a:t> </a:t>
                </a:r>
              </a:p>
              <a:p>
                <a:pPr algn="just">
                  <a:spcAft>
                    <a:spcPts val="0"/>
                  </a:spcAft>
                </a:pPr>
                <a:r>
                  <a:rPr lang="cs-CZ" sz="1200">
                    <a:effectLst/>
                    <a:latin typeface="Times New Roman"/>
                    <a:ea typeface="Times New Roman"/>
                  </a:rPr>
                  <a:t> </a:t>
                </a:r>
              </a:p>
            </p:txBody>
          </p:sp>
          <p:cxnSp>
            <p:nvCxnSpPr>
              <p:cNvPr id="67" name="Line 7"/>
              <p:cNvCxnSpPr/>
              <p:nvPr/>
            </p:nvCxnSpPr>
            <p:spPr bwMode="auto">
              <a:xfrm flipV="1">
                <a:off x="65146" y="0"/>
                <a:ext cx="331058" cy="13808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56" name="Group 8"/>
            <p:cNvGrpSpPr>
              <a:grpSpLocks/>
            </p:cNvGrpSpPr>
            <p:nvPr/>
          </p:nvGrpSpPr>
          <p:grpSpPr bwMode="auto">
            <a:xfrm>
              <a:off x="2063788" y="341872"/>
              <a:ext cx="239395" cy="239395"/>
              <a:chOff x="0" y="0"/>
              <a:chExt cx="180" cy="179"/>
            </a:xfrm>
          </p:grpSpPr>
          <p:sp>
            <p:nvSpPr>
              <p:cNvPr id="61" name="Oval 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80" cy="179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just">
                  <a:spcAft>
                    <a:spcPts val="0"/>
                  </a:spcAft>
                </a:pPr>
                <a:r>
                  <a:rPr lang="cs-CZ" sz="12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  <a:endParaRPr lang="cs-CZ" sz="1200">
                  <a:effectLst/>
                  <a:latin typeface="Times New Roman"/>
                  <a:ea typeface="Calibri"/>
                  <a:cs typeface="Times New Roman"/>
                </a:endParaRPr>
              </a:p>
            </p:txBody>
          </p:sp>
          <p:grpSp>
            <p:nvGrpSpPr>
              <p:cNvPr id="62" name="Group 10"/>
              <p:cNvGrpSpPr>
                <a:grpSpLocks/>
              </p:cNvGrpSpPr>
              <p:nvPr/>
            </p:nvGrpSpPr>
            <p:grpSpPr bwMode="auto">
              <a:xfrm>
                <a:off x="11" y="20"/>
                <a:ext cx="152" cy="141"/>
                <a:chOff x="11" y="20"/>
                <a:chExt cx="152" cy="141"/>
              </a:xfrm>
            </p:grpSpPr>
            <p:cxnSp>
              <p:nvCxnSpPr>
                <p:cNvPr id="63" name="Line 11"/>
                <p:cNvCxnSpPr/>
                <p:nvPr/>
              </p:nvCxnSpPr>
              <p:spPr bwMode="auto">
                <a:xfrm flipH="1">
                  <a:off x="11" y="32"/>
                  <a:ext cx="152" cy="114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64" name="Line 12"/>
                <p:cNvCxnSpPr/>
                <p:nvPr/>
              </p:nvCxnSpPr>
              <p:spPr bwMode="auto">
                <a:xfrm flipH="1" flipV="1">
                  <a:off x="29" y="20"/>
                  <a:ext cx="124" cy="141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</p:grpSp>
        <p:grpSp>
          <p:nvGrpSpPr>
            <p:cNvPr id="57" name="Skupina 56"/>
            <p:cNvGrpSpPr/>
            <p:nvPr/>
          </p:nvGrpSpPr>
          <p:grpSpPr>
            <a:xfrm>
              <a:off x="1273690" y="289551"/>
              <a:ext cx="396204" cy="215900"/>
              <a:chOff x="0" y="0"/>
              <a:chExt cx="396204" cy="216194"/>
            </a:xfrm>
          </p:grpSpPr>
          <p:cxnSp>
            <p:nvCxnSpPr>
              <p:cNvPr id="58" name="Line 17"/>
              <p:cNvCxnSpPr/>
              <p:nvPr/>
            </p:nvCxnSpPr>
            <p:spPr bwMode="auto">
              <a:xfrm>
                <a:off x="381056" y="82210"/>
                <a:ext cx="0" cy="9144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59" name="Oval 6"/>
              <p:cNvSpPr>
                <a:spLocks noChangeAspect="1" noChangeArrowheads="1"/>
              </p:cNvSpPr>
              <p:nvPr/>
            </p:nvSpPr>
            <p:spPr bwMode="auto">
              <a:xfrm>
                <a:off x="0" y="132374"/>
                <a:ext cx="83820" cy="8382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just">
                  <a:spcAft>
                    <a:spcPts val="0"/>
                  </a:spcAft>
                </a:pPr>
                <a:r>
                  <a:rPr lang="cs-CZ" sz="1200">
                    <a:effectLst/>
                    <a:latin typeface="Times New Roman"/>
                    <a:ea typeface="Times New Roman"/>
                  </a:rPr>
                  <a:t> </a:t>
                </a:r>
              </a:p>
              <a:p>
                <a:pPr algn="just">
                  <a:spcAft>
                    <a:spcPts val="0"/>
                  </a:spcAft>
                </a:pPr>
                <a:r>
                  <a:rPr lang="cs-CZ" sz="1200">
                    <a:effectLst/>
                    <a:latin typeface="Times New Roman"/>
                    <a:ea typeface="Times New Roman"/>
                  </a:rPr>
                  <a:t> </a:t>
                </a:r>
              </a:p>
              <a:p>
                <a:pPr algn="just">
                  <a:spcAft>
                    <a:spcPts val="0"/>
                  </a:spcAft>
                </a:pPr>
                <a:r>
                  <a:rPr lang="cs-CZ" sz="1200">
                    <a:effectLst/>
                    <a:latin typeface="Times New Roman"/>
                    <a:ea typeface="Times New Roman"/>
                  </a:rPr>
                  <a:t> </a:t>
                </a:r>
              </a:p>
            </p:txBody>
          </p:sp>
          <p:cxnSp>
            <p:nvCxnSpPr>
              <p:cNvPr id="60" name="Line 7"/>
              <p:cNvCxnSpPr/>
              <p:nvPr/>
            </p:nvCxnSpPr>
            <p:spPr bwMode="auto">
              <a:xfrm flipV="1">
                <a:off x="65146" y="0"/>
                <a:ext cx="331058" cy="13808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</p:grpSp>
      <p:sp>
        <p:nvSpPr>
          <p:cNvPr id="68" name="TextovéPole 67"/>
          <p:cNvSpPr txBox="1"/>
          <p:nvPr/>
        </p:nvSpPr>
        <p:spPr>
          <a:xfrm>
            <a:off x="360472" y="5589240"/>
            <a:ext cx="8460000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dirty="0" smtClean="0"/>
              <a:t>Žárovka se rozsvítí, budou-li současně sepnuté kontakty </a:t>
            </a:r>
            <a:r>
              <a:rPr lang="cs-CZ" b="1" i="1" dirty="0" smtClean="0"/>
              <a:t>a</a:t>
            </a:r>
            <a:r>
              <a:rPr lang="cs-CZ" dirty="0" smtClean="0"/>
              <a:t> i </a:t>
            </a:r>
            <a:r>
              <a:rPr lang="cs-CZ" b="1" i="1" dirty="0" smtClean="0"/>
              <a:t>b</a:t>
            </a:r>
            <a:r>
              <a:rPr lang="cs-CZ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6676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 animBg="1"/>
      <p:bldP spid="17" grpId="0" animBg="1"/>
      <p:bldP spid="21" grpId="0" animBg="1"/>
      <p:bldP spid="6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ovéPole 15"/>
          <p:cNvSpPr txBox="1"/>
          <p:nvPr/>
        </p:nvSpPr>
        <p:spPr>
          <a:xfrm>
            <a:off x="360000" y="1607889"/>
            <a:ext cx="8460000" cy="12003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dirty="0" smtClean="0"/>
              <a:t>Logická negace se znázorní (a také realizuje) rozpínacím kontaktem.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V praktických zapojeních se používají kontakty relé nebo stykačů.</a:t>
            </a:r>
          </a:p>
        </p:txBody>
      </p:sp>
      <p:cxnSp>
        <p:nvCxnSpPr>
          <p:cNvPr id="9" name="Přímá spojnice 8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65376"/>
            <a:ext cx="3036813" cy="648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Znázornění logické negace pomocí kontaktů</a:t>
            </a:r>
            <a:endParaRPr lang="cs-CZ" sz="2400" b="1" dirty="0"/>
          </a:p>
        </p:txBody>
      </p:sp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7896801"/>
              </p:ext>
            </p:extLst>
          </p:nvPr>
        </p:nvGraphicFramePr>
        <p:xfrm>
          <a:off x="1619672" y="3699872"/>
          <a:ext cx="720000" cy="1097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/>
                <a:gridCol w="360000"/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a</a:t>
                      </a:r>
                      <a:endParaRPr lang="cs-CZ" sz="1800" b="1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y</a:t>
                      </a:r>
                      <a:endParaRPr lang="cs-CZ" sz="1800" b="1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</a:t>
                      </a:r>
                      <a:endParaRPr lang="cs-CZ" sz="1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1</a:t>
                      </a:r>
                      <a:endParaRPr lang="cs-CZ" sz="1800" b="1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1</a:t>
                      </a:r>
                      <a:endParaRPr lang="cs-CZ" sz="1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</a:t>
                      </a:r>
                      <a:endParaRPr lang="cs-CZ" sz="1800" b="1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434501"/>
              </p:ext>
            </p:extLst>
          </p:nvPr>
        </p:nvGraphicFramePr>
        <p:xfrm>
          <a:off x="973138" y="2054225"/>
          <a:ext cx="6096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8" name="Rovnice" r:id="rId6" imgW="380880" imgH="190440" progId="Equation.3">
                  <p:embed/>
                </p:oleObj>
              </mc:Choice>
              <mc:Fallback>
                <p:oleObj name="Rovnice" r:id="rId6" imgW="380880" imgH="1904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3138" y="2054225"/>
                        <a:ext cx="609600" cy="30480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ovéPole 16"/>
          <p:cNvSpPr txBox="1"/>
          <p:nvPr/>
        </p:nvSpPr>
        <p:spPr>
          <a:xfrm>
            <a:off x="1008544" y="3068960"/>
            <a:ext cx="2195304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Pravdivostní tabulka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5257016" y="3078252"/>
            <a:ext cx="2195304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Schéma zapojení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360472" y="5301208"/>
            <a:ext cx="8460000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dirty="0" smtClean="0"/>
              <a:t>V klidové stavu je kontakt       sepnutý a žárovka svítí. Po stisknutí tlačítka </a:t>
            </a:r>
            <a:r>
              <a:rPr lang="cs-CZ" b="1" i="1" dirty="0" smtClean="0"/>
              <a:t>a</a:t>
            </a:r>
            <a:r>
              <a:rPr lang="cs-CZ" dirty="0" smtClean="0"/>
              <a:t> relé rozpojí kontakt        a žárovka zhasne.</a:t>
            </a:r>
            <a:endParaRPr lang="cs-CZ" b="1" i="1" dirty="0" smtClean="0"/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4843375"/>
              </p:ext>
            </p:extLst>
          </p:nvPr>
        </p:nvGraphicFramePr>
        <p:xfrm>
          <a:off x="2908003" y="5349409"/>
          <a:ext cx="223837" cy="263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9" name="Rovnice" r:id="rId8" imgW="139680" imgH="164880" progId="Equation.3">
                  <p:embed/>
                </p:oleObj>
              </mc:Choice>
              <mc:Fallback>
                <p:oleObj name="Rovnice" r:id="rId8" imgW="139680" imgH="164880" progId="Equation.3">
                  <p:embed/>
                  <p:pic>
                    <p:nvPicPr>
                      <p:cNvPr id="0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08003" y="5349409"/>
                        <a:ext cx="223837" cy="26352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7223031"/>
              </p:ext>
            </p:extLst>
          </p:nvPr>
        </p:nvGraphicFramePr>
        <p:xfrm>
          <a:off x="1269389" y="5571656"/>
          <a:ext cx="244475" cy="325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0" name="Rovnice" r:id="rId10" imgW="152280" imgH="203040" progId="Equation.3">
                  <p:embed/>
                </p:oleObj>
              </mc:Choice>
              <mc:Fallback>
                <p:oleObj name="Rovnice" r:id="rId10" imgW="152280" imgH="203040" progId="Equation.3">
                  <p:embed/>
                  <p:pic>
                    <p:nvPicPr>
                      <p:cNvPr id="0" name="Objek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9389" y="5571656"/>
                        <a:ext cx="244475" cy="325438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6" name="Skupina 115"/>
          <p:cNvGrpSpPr>
            <a:grpSpLocks noChangeAspect="1"/>
          </p:cNvGrpSpPr>
          <p:nvPr/>
        </p:nvGrpSpPr>
        <p:grpSpPr>
          <a:xfrm>
            <a:off x="4788024" y="3501008"/>
            <a:ext cx="3031388" cy="1620000"/>
            <a:chOff x="71440" y="44749"/>
            <a:chExt cx="2639061" cy="1410396"/>
          </a:xfrm>
        </p:grpSpPr>
        <p:sp>
          <p:nvSpPr>
            <p:cNvPr id="117" name="Text Box 14"/>
            <p:cNvSpPr txBox="1">
              <a:spLocks noChangeArrowheads="1"/>
            </p:cNvSpPr>
            <p:nvPr/>
          </p:nvSpPr>
          <p:spPr bwMode="auto">
            <a:xfrm>
              <a:off x="1258108" y="927714"/>
              <a:ext cx="188595" cy="299678"/>
            </a:xfrm>
            <a:prstGeom prst="rect">
              <a:avLst/>
            </a:prstGeom>
            <a:noFill/>
            <a:ln>
              <a:noFill/>
            </a:ln>
          </p:spPr>
          <p:txBody>
            <a:bodyPr rot="0" vert="horz" wrap="square" lIns="18000" tIns="10800" rIns="18000" bIns="10800" anchor="t" anchorCtr="0" upright="1">
              <a:noAutofit/>
            </a:bodyPr>
            <a:lstStyle/>
            <a:p>
              <a:pPr algn="just">
                <a:spcAft>
                  <a:spcPts val="0"/>
                </a:spcAft>
              </a:pPr>
              <a:r>
                <a:rPr lang="cs-CZ" sz="1800">
                  <a:effectLst/>
                  <a:latin typeface="Times New Roman"/>
                  <a:ea typeface="Times New Roman"/>
                </a:rPr>
                <a:t>S</a:t>
              </a:r>
              <a:endParaRPr lang="cs-CZ" sz="1200">
                <a:effectLst/>
                <a:latin typeface="Times New Roman"/>
                <a:ea typeface="Times New Roman"/>
              </a:endParaRPr>
            </a:p>
          </p:txBody>
        </p:sp>
        <p:cxnSp>
          <p:nvCxnSpPr>
            <p:cNvPr id="118" name="Line 4"/>
            <p:cNvCxnSpPr/>
            <p:nvPr/>
          </p:nvCxnSpPr>
          <p:spPr bwMode="auto">
            <a:xfrm>
              <a:off x="177151" y="1319145"/>
              <a:ext cx="960000" cy="133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9" name="Line 5"/>
            <p:cNvCxnSpPr/>
            <p:nvPr/>
          </p:nvCxnSpPr>
          <p:spPr bwMode="auto">
            <a:xfrm>
              <a:off x="1505151" y="1327145"/>
              <a:ext cx="600000" cy="133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0" name="Oval 6"/>
            <p:cNvSpPr>
              <a:spLocks noChangeAspect="1" noChangeArrowheads="1"/>
            </p:cNvSpPr>
            <p:nvPr/>
          </p:nvSpPr>
          <p:spPr bwMode="auto">
            <a:xfrm>
              <a:off x="1137151" y="1289811"/>
              <a:ext cx="84000" cy="840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cs-CZ"/>
            </a:p>
          </p:txBody>
        </p:sp>
        <p:cxnSp>
          <p:nvCxnSpPr>
            <p:cNvPr id="121" name="Line 7"/>
            <p:cNvCxnSpPr/>
            <p:nvPr/>
          </p:nvCxnSpPr>
          <p:spPr bwMode="auto">
            <a:xfrm>
              <a:off x="1216582" y="1342570"/>
              <a:ext cx="340000" cy="786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122" name="Group 8"/>
            <p:cNvGrpSpPr>
              <a:grpSpLocks/>
            </p:cNvGrpSpPr>
            <p:nvPr/>
          </p:nvGrpSpPr>
          <p:grpSpPr bwMode="auto">
            <a:xfrm>
              <a:off x="2087817" y="1215145"/>
              <a:ext cx="240000" cy="240000"/>
              <a:chOff x="5418" y="3023"/>
              <a:chExt cx="180" cy="179"/>
            </a:xfrm>
          </p:grpSpPr>
          <p:sp>
            <p:nvSpPr>
              <p:cNvPr id="142" name="Oval 9"/>
              <p:cNvSpPr>
                <a:spLocks noChangeArrowheads="1"/>
              </p:cNvSpPr>
              <p:nvPr/>
            </p:nvSpPr>
            <p:spPr bwMode="auto">
              <a:xfrm>
                <a:off x="5418" y="3023"/>
                <a:ext cx="180" cy="179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cs-CZ"/>
              </a:p>
            </p:txBody>
          </p:sp>
          <p:grpSp>
            <p:nvGrpSpPr>
              <p:cNvPr id="143" name="Group 10"/>
              <p:cNvGrpSpPr>
                <a:grpSpLocks/>
              </p:cNvGrpSpPr>
              <p:nvPr/>
            </p:nvGrpSpPr>
            <p:grpSpPr bwMode="auto">
              <a:xfrm>
                <a:off x="5429" y="3043"/>
                <a:ext cx="152" cy="141"/>
                <a:chOff x="5429" y="3043"/>
                <a:chExt cx="152" cy="141"/>
              </a:xfrm>
            </p:grpSpPr>
            <p:cxnSp>
              <p:nvCxnSpPr>
                <p:cNvPr id="144" name="Line 11"/>
                <p:cNvCxnSpPr/>
                <p:nvPr/>
              </p:nvCxnSpPr>
              <p:spPr bwMode="auto">
                <a:xfrm flipH="1">
                  <a:off x="5429" y="3055"/>
                  <a:ext cx="152" cy="114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45" name="Line 12"/>
                <p:cNvCxnSpPr/>
                <p:nvPr/>
              </p:nvCxnSpPr>
              <p:spPr bwMode="auto">
                <a:xfrm flipH="1" flipV="1">
                  <a:off x="5447" y="3043"/>
                  <a:ext cx="124" cy="141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</p:grpSp>
        <p:cxnSp>
          <p:nvCxnSpPr>
            <p:cNvPr id="123" name="Line 13"/>
            <p:cNvCxnSpPr/>
            <p:nvPr/>
          </p:nvCxnSpPr>
          <p:spPr bwMode="auto">
            <a:xfrm>
              <a:off x="2330862" y="1332479"/>
              <a:ext cx="360000" cy="133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4" name="Text Box 14"/>
            <p:cNvSpPr txBox="1">
              <a:spLocks noChangeArrowheads="1"/>
            </p:cNvSpPr>
            <p:nvPr/>
          </p:nvSpPr>
          <p:spPr bwMode="auto">
            <a:xfrm>
              <a:off x="71440" y="44749"/>
              <a:ext cx="240000" cy="288630"/>
            </a:xfrm>
            <a:prstGeom prst="rect">
              <a:avLst/>
            </a:prstGeom>
            <a:noFill/>
            <a:ln>
              <a:noFill/>
            </a:ln>
          </p:spPr>
          <p:txBody>
            <a:bodyPr rot="0" vert="horz" wrap="square" lIns="18000" tIns="10800" rIns="18000" bIns="10800" anchor="t" anchorCtr="0" upright="1">
              <a:noAutofit/>
            </a:bodyPr>
            <a:lstStyle/>
            <a:p>
              <a:pPr algn="just">
                <a:spcAft>
                  <a:spcPts val="0"/>
                </a:spcAft>
              </a:pPr>
              <a:r>
                <a:rPr lang="cs-CZ" sz="1800">
                  <a:effectLst/>
                  <a:latin typeface="Times New Roman"/>
                  <a:ea typeface="Calibri"/>
                  <a:cs typeface="Times New Roman"/>
                </a:rPr>
                <a:t>U</a:t>
              </a:r>
              <a:endParaRPr lang="cs-CZ" sz="1200">
                <a:effectLst/>
                <a:latin typeface="Times New Roman"/>
                <a:ea typeface="Calibri"/>
                <a:cs typeface="Times New Roman"/>
              </a:endParaRPr>
            </a:p>
          </p:txBody>
        </p:sp>
        <p:sp>
          <p:nvSpPr>
            <p:cNvPr id="125" name="Text Box 16"/>
            <p:cNvSpPr txBox="1">
              <a:spLocks noChangeArrowheads="1"/>
            </p:cNvSpPr>
            <p:nvPr/>
          </p:nvSpPr>
          <p:spPr bwMode="auto">
            <a:xfrm>
              <a:off x="1251463" y="223773"/>
              <a:ext cx="172538" cy="271527"/>
            </a:xfrm>
            <a:prstGeom prst="rect">
              <a:avLst/>
            </a:prstGeom>
            <a:noFill/>
            <a:ln>
              <a:noFill/>
            </a:ln>
          </p:spPr>
          <p:txBody>
            <a:bodyPr rot="0" vert="horz" wrap="square" lIns="18000" tIns="10800" rIns="18000" bIns="1080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cs-CZ" sz="1800">
                  <a:effectLst/>
                  <a:latin typeface="Times New Roman"/>
                  <a:ea typeface="Calibri"/>
                  <a:cs typeface="Times New Roman"/>
                </a:rPr>
                <a:t>a</a:t>
              </a:r>
              <a:endParaRPr lang="cs-CZ" sz="1200">
                <a:effectLst/>
                <a:latin typeface="Times New Roman"/>
                <a:ea typeface="Calibri"/>
                <a:cs typeface="Times New Roman"/>
              </a:endParaRPr>
            </a:p>
          </p:txBody>
        </p:sp>
        <p:cxnSp>
          <p:nvCxnSpPr>
            <p:cNvPr id="126" name="Line 17"/>
            <p:cNvCxnSpPr/>
            <p:nvPr/>
          </p:nvCxnSpPr>
          <p:spPr bwMode="auto">
            <a:xfrm>
              <a:off x="1507248" y="1323716"/>
              <a:ext cx="0" cy="13142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7" name="Line 4"/>
            <p:cNvCxnSpPr/>
            <p:nvPr/>
          </p:nvCxnSpPr>
          <p:spPr bwMode="auto">
            <a:xfrm>
              <a:off x="186677" y="347644"/>
              <a:ext cx="0" cy="97527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8" name="Obdélník 127"/>
            <p:cNvSpPr/>
            <p:nvPr/>
          </p:nvSpPr>
          <p:spPr>
            <a:xfrm>
              <a:off x="2105022" y="452438"/>
              <a:ext cx="200025" cy="331470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sp>
          <p:nvSpPr>
            <p:cNvPr id="129" name="Text Box 14"/>
            <p:cNvSpPr txBox="1">
              <a:spLocks noChangeArrowheads="1"/>
            </p:cNvSpPr>
            <p:nvPr/>
          </p:nvSpPr>
          <p:spPr bwMode="auto">
            <a:xfrm>
              <a:off x="2108810" y="180000"/>
              <a:ext cx="188711" cy="272438"/>
            </a:xfrm>
            <a:prstGeom prst="rect">
              <a:avLst/>
            </a:prstGeom>
            <a:noFill/>
            <a:ln>
              <a:noFill/>
            </a:ln>
          </p:spPr>
          <p:txBody>
            <a:bodyPr rot="0" vert="horz" wrap="square" lIns="18000" tIns="10800" rIns="18000" bIns="10800" anchor="t" anchorCtr="0" upright="1">
              <a:noAutofit/>
            </a:bodyPr>
            <a:lstStyle/>
            <a:p>
              <a:pPr algn="just">
                <a:spcAft>
                  <a:spcPts val="0"/>
                </a:spcAft>
              </a:pPr>
              <a:r>
                <a:rPr lang="cs-CZ" sz="1800">
                  <a:effectLst/>
                  <a:latin typeface="Times New Roman"/>
                  <a:ea typeface="Times New Roman"/>
                </a:rPr>
                <a:t>S</a:t>
              </a:r>
              <a:endParaRPr lang="cs-CZ" sz="1200">
                <a:effectLst/>
                <a:latin typeface="Times New Roman"/>
                <a:ea typeface="Times New Roman"/>
              </a:endParaRPr>
            </a:p>
          </p:txBody>
        </p:sp>
        <p:cxnSp>
          <p:nvCxnSpPr>
            <p:cNvPr id="130" name="Line 4"/>
            <p:cNvCxnSpPr>
              <a:endCxn id="133" idx="1"/>
            </p:cNvCxnSpPr>
            <p:nvPr/>
          </p:nvCxnSpPr>
          <p:spPr bwMode="auto">
            <a:xfrm flipV="1">
              <a:off x="1505151" y="618173"/>
              <a:ext cx="599871" cy="1077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1" name="Line 4"/>
            <p:cNvCxnSpPr/>
            <p:nvPr/>
          </p:nvCxnSpPr>
          <p:spPr bwMode="auto">
            <a:xfrm>
              <a:off x="177666" y="627711"/>
              <a:ext cx="959485" cy="127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32" name="Text Box 16"/>
            <p:cNvSpPr txBox="1">
              <a:spLocks noChangeArrowheads="1"/>
            </p:cNvSpPr>
            <p:nvPr/>
          </p:nvSpPr>
          <p:spPr bwMode="auto">
            <a:xfrm>
              <a:off x="2404078" y="961054"/>
              <a:ext cx="172085" cy="296957"/>
            </a:xfrm>
            <a:prstGeom prst="rect">
              <a:avLst/>
            </a:prstGeom>
            <a:noFill/>
            <a:ln>
              <a:noFill/>
            </a:ln>
          </p:spPr>
          <p:txBody>
            <a:bodyPr rot="0" vert="horz" wrap="square" lIns="18000" tIns="10800" rIns="18000" bIns="1080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cs-CZ" sz="1800">
                  <a:effectLst/>
                  <a:latin typeface="Times New Roman"/>
                  <a:ea typeface="Calibri"/>
                </a:rPr>
                <a:t>y</a:t>
              </a:r>
              <a:endParaRPr lang="cs-CZ" sz="1200">
                <a:effectLst/>
                <a:latin typeface="Times New Roman"/>
                <a:ea typeface="Times New Roman"/>
              </a:endParaRPr>
            </a:p>
          </p:txBody>
        </p:sp>
        <p:cxnSp>
          <p:nvCxnSpPr>
            <p:cNvPr id="133" name="Line 13"/>
            <p:cNvCxnSpPr>
              <a:stCxn id="133" idx="3"/>
            </p:cNvCxnSpPr>
            <p:nvPr/>
          </p:nvCxnSpPr>
          <p:spPr bwMode="auto">
            <a:xfrm>
              <a:off x="2305047" y="618173"/>
              <a:ext cx="385815" cy="217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4" name="Line 13"/>
            <p:cNvCxnSpPr/>
            <p:nvPr/>
          </p:nvCxnSpPr>
          <p:spPr bwMode="auto">
            <a:xfrm flipV="1">
              <a:off x="2689836" y="319088"/>
              <a:ext cx="0" cy="10179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135" name="Skupina 134"/>
            <p:cNvGrpSpPr/>
            <p:nvPr/>
          </p:nvGrpSpPr>
          <p:grpSpPr>
            <a:xfrm>
              <a:off x="1132762" y="452438"/>
              <a:ext cx="396204" cy="216194"/>
              <a:chOff x="1132762" y="452438"/>
              <a:chExt cx="396204" cy="216194"/>
            </a:xfrm>
          </p:grpSpPr>
          <p:cxnSp>
            <p:nvCxnSpPr>
              <p:cNvPr id="139" name="Line 17"/>
              <p:cNvCxnSpPr/>
              <p:nvPr/>
            </p:nvCxnSpPr>
            <p:spPr bwMode="auto">
              <a:xfrm>
                <a:off x="1513818" y="534648"/>
                <a:ext cx="0" cy="9144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40" name="Oval 6"/>
              <p:cNvSpPr>
                <a:spLocks noChangeAspect="1" noChangeArrowheads="1"/>
              </p:cNvSpPr>
              <p:nvPr/>
            </p:nvSpPr>
            <p:spPr bwMode="auto">
              <a:xfrm>
                <a:off x="1132762" y="584812"/>
                <a:ext cx="83820" cy="8382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just">
                  <a:spcAft>
                    <a:spcPts val="0"/>
                  </a:spcAft>
                </a:pPr>
                <a:r>
                  <a:rPr lang="cs-CZ" sz="12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  <a:endParaRPr lang="cs-CZ" sz="1200">
                  <a:effectLst/>
                  <a:latin typeface="Times New Roman"/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cs-CZ" sz="12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  <a:endParaRPr lang="cs-CZ" sz="1200">
                  <a:effectLst/>
                  <a:latin typeface="Times New Roman"/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cs-CZ" sz="12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  <a:endParaRPr lang="cs-CZ" sz="1200">
                  <a:effectLst/>
                  <a:latin typeface="Times New Roman"/>
                  <a:ea typeface="Calibri"/>
                  <a:cs typeface="Times New Roman"/>
                </a:endParaRPr>
              </a:p>
            </p:txBody>
          </p:sp>
          <p:cxnSp>
            <p:nvCxnSpPr>
              <p:cNvPr id="141" name="Line 7"/>
              <p:cNvCxnSpPr/>
              <p:nvPr/>
            </p:nvCxnSpPr>
            <p:spPr bwMode="auto">
              <a:xfrm flipV="1">
                <a:off x="1197908" y="452438"/>
                <a:ext cx="331058" cy="13808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136" name="Oval 6"/>
            <p:cNvSpPr>
              <a:spLocks noChangeAspect="1" noChangeArrowheads="1"/>
            </p:cNvSpPr>
            <p:nvPr/>
          </p:nvSpPr>
          <p:spPr bwMode="auto">
            <a:xfrm>
              <a:off x="160996" y="599151"/>
              <a:ext cx="54000" cy="5400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just">
                <a:spcAft>
                  <a:spcPts val="0"/>
                </a:spcAft>
              </a:pPr>
              <a:r>
                <a:rPr lang="cs-CZ" sz="1200">
                  <a:effectLst/>
                  <a:latin typeface="Times New Roman"/>
                  <a:ea typeface="Times New Roman"/>
                </a:rPr>
                <a:t> </a:t>
              </a:r>
            </a:p>
          </p:txBody>
        </p:sp>
        <p:sp>
          <p:nvSpPr>
            <p:cNvPr id="137" name="Oval 6"/>
            <p:cNvSpPr>
              <a:spLocks noChangeAspect="1" noChangeArrowheads="1"/>
            </p:cNvSpPr>
            <p:nvPr/>
          </p:nvSpPr>
          <p:spPr bwMode="auto">
            <a:xfrm>
              <a:off x="2656501" y="591186"/>
              <a:ext cx="54000" cy="5400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just">
                <a:spcAft>
                  <a:spcPts val="0"/>
                </a:spcAft>
              </a:pPr>
              <a:r>
                <a:rPr lang="cs-CZ" sz="1200">
                  <a:effectLst/>
                  <a:latin typeface="Times New Roman"/>
                  <a:ea typeface="Times New Roman"/>
                </a:rPr>
                <a:t> </a:t>
              </a:r>
            </a:p>
          </p:txBody>
        </p:sp>
        <p:cxnSp>
          <p:nvCxnSpPr>
            <p:cNvPr id="138" name="Line 7"/>
            <p:cNvCxnSpPr/>
            <p:nvPr/>
          </p:nvCxnSpPr>
          <p:spPr bwMode="auto">
            <a:xfrm>
              <a:off x="1268927" y="972467"/>
              <a:ext cx="15507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402481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 animBg="1"/>
      <p:bldP spid="17" grpId="0" animBg="1"/>
      <p:bldP spid="21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65376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360000" y="1800000"/>
            <a:ext cx="8460000" cy="286232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Jakých hodnot může nabývat logická proměnná?</a:t>
            </a:r>
          </a:p>
          <a:p>
            <a:r>
              <a:rPr lang="cs-CZ" sz="2000" dirty="0"/>
              <a:t>Jakých hodnot může nabývat </a:t>
            </a:r>
            <a:r>
              <a:rPr lang="cs-CZ" sz="2000" dirty="0" smtClean="0"/>
              <a:t>logická funkce?</a:t>
            </a:r>
          </a:p>
          <a:p>
            <a:r>
              <a:rPr lang="cs-CZ" sz="2000" dirty="0" smtClean="0"/>
              <a:t>Jaké jsou tři základní logické funkce?</a:t>
            </a:r>
          </a:p>
          <a:p>
            <a:r>
              <a:rPr lang="cs-CZ" sz="2000" dirty="0" smtClean="0"/>
              <a:t>Definujte logický součet.</a:t>
            </a:r>
          </a:p>
          <a:p>
            <a:r>
              <a:rPr lang="cs-CZ" sz="2000" dirty="0"/>
              <a:t>Definujte logický </a:t>
            </a:r>
            <a:r>
              <a:rPr lang="cs-CZ" sz="2000" dirty="0" smtClean="0"/>
              <a:t>součin.</a:t>
            </a:r>
          </a:p>
          <a:p>
            <a:r>
              <a:rPr lang="cs-CZ" sz="2000" dirty="0" smtClean="0"/>
              <a:t>Definujte logickou negaci.</a:t>
            </a:r>
          </a:p>
          <a:p>
            <a:r>
              <a:rPr lang="cs-CZ" sz="2000" dirty="0" smtClean="0"/>
              <a:t>Kolik možných kombinací je pro 3 proměnné?</a:t>
            </a:r>
          </a:p>
          <a:p>
            <a:r>
              <a:rPr lang="cs-CZ" sz="2000" dirty="0" smtClean="0"/>
              <a:t>Vytvořte tabulku logického součtu pro 3 vstupní proměnné.</a:t>
            </a:r>
          </a:p>
          <a:p>
            <a:r>
              <a:rPr lang="cs-CZ" sz="2000" dirty="0"/>
              <a:t>Vytvořte </a:t>
            </a:r>
            <a:r>
              <a:rPr lang="cs-CZ" sz="2000" dirty="0" smtClean="0"/>
              <a:t>tabulku </a:t>
            </a:r>
            <a:r>
              <a:rPr lang="cs-CZ" sz="2000" dirty="0"/>
              <a:t>logického </a:t>
            </a:r>
            <a:r>
              <a:rPr lang="cs-CZ" sz="2000" dirty="0" smtClean="0"/>
              <a:t>součinu </a:t>
            </a:r>
            <a:r>
              <a:rPr lang="cs-CZ" sz="2000" dirty="0"/>
              <a:t>pro 3 vstupní proměnné</a:t>
            </a:r>
            <a:r>
              <a:rPr lang="cs-CZ" sz="2000" dirty="0" smtClean="0"/>
              <a:t>.</a:t>
            </a:r>
            <a:endParaRPr lang="cs-CZ" sz="2000" dirty="0" smtClean="0"/>
          </a:p>
        </p:txBody>
      </p:sp>
      <p:sp>
        <p:nvSpPr>
          <p:cNvPr id="12" name="TextovéPole 11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/>
              <a:t>Souhrn učiva, otázky k procvičení</a:t>
            </a:r>
          </a:p>
        </p:txBody>
      </p:sp>
      <p:sp>
        <p:nvSpPr>
          <p:cNvPr id="14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733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65376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/>
              <a:t>Použité zdroje</a:t>
            </a:r>
          </a:p>
        </p:txBody>
      </p:sp>
      <p:sp>
        <p:nvSpPr>
          <p:cNvPr id="10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3" name="TextovéPole 11"/>
          <p:cNvSpPr txBox="1"/>
          <p:nvPr/>
        </p:nvSpPr>
        <p:spPr>
          <a:xfrm>
            <a:off x="341764" y="1628800"/>
            <a:ext cx="8460000" cy="36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/>
              <a:t>Vlastní materiály SŠST Ústí nad Labem</a:t>
            </a:r>
          </a:p>
        </p:txBody>
      </p:sp>
      <p:sp>
        <p:nvSpPr>
          <p:cNvPr id="14" name="TextovéPole 14"/>
          <p:cNvSpPr txBox="1"/>
          <p:nvPr/>
        </p:nvSpPr>
        <p:spPr>
          <a:xfrm>
            <a:off x="342236" y="2105672"/>
            <a:ext cx="8460000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/>
              <a:t>KESL, Jan. </a:t>
            </a:r>
            <a:r>
              <a:rPr lang="cs-CZ" sz="2000" i="1" dirty="0"/>
              <a:t>Elektronika </a:t>
            </a:r>
            <a:r>
              <a:rPr lang="cs-CZ" sz="2000" i="1" dirty="0" smtClean="0"/>
              <a:t>III, </a:t>
            </a:r>
            <a:r>
              <a:rPr lang="cs-CZ" sz="2000" i="1" dirty="0"/>
              <a:t>číslicová technika</a:t>
            </a:r>
            <a:r>
              <a:rPr lang="cs-CZ" sz="2000" dirty="0"/>
              <a:t>. Praha: BEN - technická literatura, 2006, ISBN 80-7300-182-9. </a:t>
            </a:r>
          </a:p>
        </p:txBody>
      </p:sp>
      <p:sp>
        <p:nvSpPr>
          <p:cNvPr id="15" name="TextovéPole 15"/>
          <p:cNvSpPr txBox="1"/>
          <p:nvPr/>
        </p:nvSpPr>
        <p:spPr>
          <a:xfrm>
            <a:off x="342236" y="2969768"/>
            <a:ext cx="8460000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/>
              <a:t>ANTOŠOVÁ, Marcela; DAVÍDEK, Vratislav. </a:t>
            </a:r>
            <a:r>
              <a:rPr lang="cs-CZ" sz="2000" i="1" dirty="0" smtClean="0"/>
              <a:t>Číslicová technika</a:t>
            </a:r>
            <a:r>
              <a:rPr lang="cs-CZ" sz="2000" dirty="0" smtClean="0"/>
              <a:t>. České Budějovice: KOPP, 2008, ISBN 978-80-7232-333-3. </a:t>
            </a:r>
            <a:endParaRPr lang="cs-CZ" sz="2000" dirty="0"/>
          </a:p>
        </p:txBody>
      </p:sp>
      <p:sp>
        <p:nvSpPr>
          <p:cNvPr id="16" name="TextovéPole 16"/>
          <p:cNvSpPr txBox="1"/>
          <p:nvPr/>
        </p:nvSpPr>
        <p:spPr>
          <a:xfrm>
            <a:off x="342236" y="3793794"/>
            <a:ext cx="8460000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/>
              <a:t>ARENDÁŠ, Viliam. </a:t>
            </a:r>
            <a:r>
              <a:rPr lang="cs-CZ" sz="2000" i="1" dirty="0"/>
              <a:t>Číslicová technika</a:t>
            </a:r>
            <a:r>
              <a:rPr lang="cs-CZ" sz="2000" dirty="0"/>
              <a:t>. Bohumín: SOU, 2002, ISBN NEMÁ.</a:t>
            </a:r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blipFill>
          <a:blip xmlns:r="http://schemas.openxmlformats.org/officeDocument/2006/relationships" r:embed="rId1"/>
          <a:tile tx="0" ty="0" sx="100000" sy="100000" flip="none" algn="tl"/>
        </a:blipFill>
        <a:scene3d>
          <a:camera prst="orthographicFront"/>
          <a:lightRig rig="threePt" dir="t"/>
        </a:scene3d>
        <a:sp3d>
          <a:bevelT/>
        </a:sp3d>
      </a:spPr>
      <a:bodyPr wrap="square" rtlCol="0" anchor="ctr">
        <a:spAutoFit/>
      </a:bodyPr>
      <a:lstStyle>
        <a:defPPr algn="ctr">
          <a:defRPr sz="2400" b="1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4189</TotalTime>
  <Words>1192</Words>
  <Application>Microsoft Office PowerPoint</Application>
  <PresentationFormat>Předvádění na obrazovce (4:3)</PresentationFormat>
  <Paragraphs>255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Motiv systému Office</vt:lpstr>
      <vt:lpstr>Rovnice</vt:lpstr>
      <vt:lpstr>STŘEDNÍ ŠKOLA STAVEBNÍ A TECHNICKÁ Ústí nad Labem, Čelakovského 5, příspěvková organizace Páteřní škola Ústeckého kraje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264</cp:revision>
  <dcterms:created xsi:type="dcterms:W3CDTF">2010-11-01T23:40:31Z</dcterms:created>
  <dcterms:modified xsi:type="dcterms:W3CDTF">2014-01-20T11:48:24Z</dcterms:modified>
</cp:coreProperties>
</file>