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3" r:id="rId3"/>
    <p:sldId id="257" r:id="rId4"/>
    <p:sldId id="258" r:id="rId5"/>
    <p:sldId id="259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72" y="14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dirty="0" smtClean="0"/>
            <a:t>: </a:t>
          </a:r>
          <a:r>
            <a:rPr lang="cs-CZ" sz="2000" dirty="0" smtClean="0"/>
            <a:t>VYBRANÉ KAPITOLY Z 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VY_32_INOVACE_SOLI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E426834-2A49-4021-8758-99FB2F053960}" type="presOf" srcId="{E392F34A-E55D-43D5-AEDD-49027298B816}" destId="{7DCEBD2C-792F-484E-9C96-926E03F540ED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7D94C6F-6F7A-49C8-A184-3E18249AD496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5564A266-BB69-40E4-921E-E57D1D1CF73F}" type="presOf" srcId="{BA9EE107-A5FB-41C4-9EF1-1CC153B68B3F}" destId="{9C0CD981-713F-47B3-AE2F-2963F2684A6F}" srcOrd="0" destOrd="0" presId="urn:microsoft.com/office/officeart/2008/layout/VerticalCurvedList"/>
    <dgm:cxn modelId="{9E16F0D0-D9A7-4864-ABD6-83AB2E68A744}" type="presOf" srcId="{60B5D622-D348-4384-9EFA-863CA4F7B7A3}" destId="{CAE44C5F-81A1-4D30-8D3F-2E663ECAC700}" srcOrd="0" destOrd="0" presId="urn:microsoft.com/office/officeart/2008/layout/VerticalCurvedList"/>
    <dgm:cxn modelId="{214D27B1-3BF7-43AB-B8C9-93C3D1126E76}" type="presOf" srcId="{3061F91D-8548-4FCB-A021-DD835A272F0F}" destId="{88F378EC-C3F8-47CD-AEFF-49BA634320FB}" srcOrd="0" destOrd="0" presId="urn:microsoft.com/office/officeart/2008/layout/VerticalCurvedList"/>
    <dgm:cxn modelId="{0221A50E-227F-456A-8BF9-D813E5902FFE}" type="presOf" srcId="{A83A7CFB-B411-4357-9641-4A8443F73655}" destId="{F036299F-AF4D-4DAF-ABF5-87E8CC3FEF1B}" srcOrd="0" destOrd="0" presId="urn:microsoft.com/office/officeart/2008/layout/VerticalCurvedList"/>
    <dgm:cxn modelId="{6348EF8C-ABDC-49EA-8526-6930FB2ABF60}" type="presOf" srcId="{8D78E2D7-18A7-41DD-9962-57B3FE2BEBDD}" destId="{A1781B13-DE10-4169-ABDE-0384026A6B34}" srcOrd="0" destOrd="0" presId="urn:microsoft.com/office/officeart/2008/layout/VerticalCurvedList"/>
    <dgm:cxn modelId="{5E7BAFF4-70B9-44FF-B4D1-803435F0D94F}" type="presOf" srcId="{A6F0E638-0CDE-4E1F-BB57-10C18463C623}" destId="{7DCEBD2C-792F-484E-9C96-926E03F540ED}" srcOrd="0" destOrd="1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221AE966-FAE3-47CB-927F-447523CDCBED}" type="presParOf" srcId="{9C0CD981-713F-47B3-AE2F-2963F2684A6F}" destId="{96773A7D-3367-4F53-A2D2-EA5770AFFDB3}" srcOrd="0" destOrd="0" presId="urn:microsoft.com/office/officeart/2008/layout/VerticalCurvedList"/>
    <dgm:cxn modelId="{9AD1934E-48B1-4FFC-9AD3-A37E8ACC3945}" type="presParOf" srcId="{96773A7D-3367-4F53-A2D2-EA5770AFFDB3}" destId="{F31B7103-6E88-4DB9-9888-CB9E0B3FEEF8}" srcOrd="0" destOrd="0" presId="urn:microsoft.com/office/officeart/2008/layout/VerticalCurvedList"/>
    <dgm:cxn modelId="{FCD9F741-9045-4404-8CED-31787850C64A}" type="presParOf" srcId="{F31B7103-6E88-4DB9-9888-CB9E0B3FEEF8}" destId="{F7A92DE4-3445-4B9B-AF3D-F2DA6F69C25D}" srcOrd="0" destOrd="0" presId="urn:microsoft.com/office/officeart/2008/layout/VerticalCurvedList"/>
    <dgm:cxn modelId="{3A38C13F-5C84-4657-B44E-450CCA414152}" type="presParOf" srcId="{F31B7103-6E88-4DB9-9888-CB9E0B3FEEF8}" destId="{EF104B90-7E69-4918-A202-E6F91FC6E413}" srcOrd="1" destOrd="0" presId="urn:microsoft.com/office/officeart/2008/layout/VerticalCurvedList"/>
    <dgm:cxn modelId="{6ECB2F7D-1F66-4778-B6BC-CF2CCC46295D}" type="presParOf" srcId="{F31B7103-6E88-4DB9-9888-CB9E0B3FEEF8}" destId="{F5A5022A-2B1C-4F3B-B289-BC099E9CE92F}" srcOrd="2" destOrd="0" presId="urn:microsoft.com/office/officeart/2008/layout/VerticalCurvedList"/>
    <dgm:cxn modelId="{19296941-7919-4ACE-82EE-3FA15C5B2731}" type="presParOf" srcId="{F31B7103-6E88-4DB9-9888-CB9E0B3FEEF8}" destId="{F16BA6F4-95DE-4E28-BF94-6459A70C4A6D}" srcOrd="3" destOrd="0" presId="urn:microsoft.com/office/officeart/2008/layout/VerticalCurvedList"/>
    <dgm:cxn modelId="{18FB16E4-B231-48CE-8AF3-F7315EB546B9}" type="presParOf" srcId="{96773A7D-3367-4F53-A2D2-EA5770AFFDB3}" destId="{F036299F-AF4D-4DAF-ABF5-87E8CC3FEF1B}" srcOrd="1" destOrd="0" presId="urn:microsoft.com/office/officeart/2008/layout/VerticalCurvedList"/>
    <dgm:cxn modelId="{F9212718-C920-4BB3-89BE-09306AF55DEB}" type="presParOf" srcId="{96773A7D-3367-4F53-A2D2-EA5770AFFDB3}" destId="{40B95986-31F6-48A6-A8D8-D04AC3BEDA92}" srcOrd="2" destOrd="0" presId="urn:microsoft.com/office/officeart/2008/layout/VerticalCurvedList"/>
    <dgm:cxn modelId="{0FB7D726-24AF-4535-9516-BA3C398CF033}" type="presParOf" srcId="{40B95986-31F6-48A6-A8D8-D04AC3BEDA92}" destId="{112F553D-60C2-4CC4-948D-0369F51C4DB0}" srcOrd="0" destOrd="0" presId="urn:microsoft.com/office/officeart/2008/layout/VerticalCurvedList"/>
    <dgm:cxn modelId="{FE5E58C4-51A1-4B24-B519-C9EB755223FE}" type="presParOf" srcId="{96773A7D-3367-4F53-A2D2-EA5770AFFDB3}" destId="{A1781B13-DE10-4169-ABDE-0384026A6B34}" srcOrd="3" destOrd="0" presId="urn:microsoft.com/office/officeart/2008/layout/VerticalCurvedList"/>
    <dgm:cxn modelId="{7DD29574-F9BB-4781-B05A-02E4FB4A1D2C}" type="presParOf" srcId="{96773A7D-3367-4F53-A2D2-EA5770AFFDB3}" destId="{65CD74A9-3E7B-49D7-95DD-EB8B72D6CA84}" srcOrd="4" destOrd="0" presId="urn:microsoft.com/office/officeart/2008/layout/VerticalCurvedList"/>
    <dgm:cxn modelId="{373E78A3-F90D-4F6B-841D-561776D975C5}" type="presParOf" srcId="{65CD74A9-3E7B-49D7-95DD-EB8B72D6CA84}" destId="{2741B69B-255D-4143-BECE-5BD9035A4FC6}" srcOrd="0" destOrd="0" presId="urn:microsoft.com/office/officeart/2008/layout/VerticalCurvedList"/>
    <dgm:cxn modelId="{E24AD87E-0884-4B4B-B7C7-203B351D1428}" type="presParOf" srcId="{96773A7D-3367-4F53-A2D2-EA5770AFFDB3}" destId="{7DCEBD2C-792F-484E-9C96-926E03F540ED}" srcOrd="5" destOrd="0" presId="urn:microsoft.com/office/officeart/2008/layout/VerticalCurvedList"/>
    <dgm:cxn modelId="{36D255E7-38E8-4F0C-98CE-D30C17B1B564}" type="presParOf" srcId="{96773A7D-3367-4F53-A2D2-EA5770AFFDB3}" destId="{8E391AE5-35EA-4A7F-ACFF-6E662A0BD046}" srcOrd="6" destOrd="0" presId="urn:microsoft.com/office/officeart/2008/layout/VerticalCurvedList"/>
    <dgm:cxn modelId="{B0727C72-E5D2-4243-8A6B-3D4A742B5C5F}" type="presParOf" srcId="{8E391AE5-35EA-4A7F-ACFF-6E662A0BD046}" destId="{EB133F34-59A3-4639-B813-3EF5396EC28B}" srcOrd="0" destOrd="0" presId="urn:microsoft.com/office/officeart/2008/layout/VerticalCurvedList"/>
    <dgm:cxn modelId="{74EEB7FE-8C67-488C-9A89-AEF66805F259}" type="presParOf" srcId="{96773A7D-3367-4F53-A2D2-EA5770AFFDB3}" destId="{88F378EC-C3F8-47CD-AEFF-49BA634320FB}" srcOrd="7" destOrd="0" presId="urn:microsoft.com/office/officeart/2008/layout/VerticalCurvedList"/>
    <dgm:cxn modelId="{400E5C52-A10F-4B0D-8B12-186EE7C87C5D}" type="presParOf" srcId="{96773A7D-3367-4F53-A2D2-EA5770AFFDB3}" destId="{0C1D6B2A-9239-4220-B9D4-EF24FF044C0E}" srcOrd="8" destOrd="0" presId="urn:microsoft.com/office/officeart/2008/layout/VerticalCurvedList"/>
    <dgm:cxn modelId="{4D2C003E-5656-4D50-9AE2-532FC1509FCE}" type="presParOf" srcId="{0C1D6B2A-9239-4220-B9D4-EF24FF044C0E}" destId="{A6FEC19F-0F90-4EC7-BB21-E0ADFEFFA617}" srcOrd="0" destOrd="0" presId="urn:microsoft.com/office/officeart/2008/layout/VerticalCurvedList"/>
    <dgm:cxn modelId="{96B6AA52-4D25-4EC7-B351-1DC549CB21CF}" type="presParOf" srcId="{96773A7D-3367-4F53-A2D2-EA5770AFFDB3}" destId="{CAE44C5F-81A1-4D30-8D3F-2E663ECAC700}" srcOrd="9" destOrd="0" presId="urn:microsoft.com/office/officeart/2008/layout/VerticalCurvedList"/>
    <dgm:cxn modelId="{47E84BDA-DD92-4D93-9445-94CE8225C3D0}" type="presParOf" srcId="{96773A7D-3367-4F53-A2D2-EA5770AFFDB3}" destId="{053E2699-E7D5-4B6C-A824-2ED732C32228}" srcOrd="10" destOrd="0" presId="urn:microsoft.com/office/officeart/2008/layout/VerticalCurvedList"/>
    <dgm:cxn modelId="{A43C6878-4367-4E4E-B3FA-3E97C60E082D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dirty="0" smtClean="0"/>
            <a:t>: </a:t>
          </a:r>
          <a:r>
            <a:rPr lang="cs-CZ" sz="2000" kern="1200" dirty="0" smtClean="0"/>
            <a:t>VYBRANÉ KAPITOLY Z 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VY_32_INOVACE_SOLI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626309-AC29-4A13-AAD5-ADE99681D7A9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72E050-19B3-4512-933C-557040071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8420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72E050-19B3-4512-933C-55704007183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27407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1844824"/>
            <a:ext cx="7772400" cy="1031428"/>
          </a:xfrm>
        </p:spPr>
        <p:txBody>
          <a:bodyPr>
            <a:normAutofit/>
          </a:bodyPr>
          <a:lstStyle/>
          <a:p>
            <a:r>
              <a:rPr lang="cs-CZ" sz="2800" dirty="0"/>
              <a:t>Základní škola a Mateřská škola Bílá Třemešná, okres Trutnov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599" y="2924944"/>
            <a:ext cx="6400800" cy="1473200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Škola pro 21. století</a:t>
            </a:r>
          </a:p>
          <a:p>
            <a:endParaRPr lang="cs-CZ" dirty="0"/>
          </a:p>
        </p:txBody>
      </p:sp>
      <p:pic>
        <p:nvPicPr>
          <p:cNvPr id="5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552820561"/>
              </p:ext>
            </p:extLst>
          </p:nvPr>
        </p:nvGraphicFramePr>
        <p:xfrm>
          <a:off x="1475655" y="3429000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11716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  <a:defRPr/>
            </a:pPr>
            <a:r>
              <a:rPr lang="cs-CZ" dirty="0">
                <a:latin typeface="+mj-lt"/>
                <a:cs typeface="Times New Roman" pitchFamily="18" charset="0"/>
              </a:rPr>
              <a:t>předmět: </a:t>
            </a:r>
            <a:r>
              <a:rPr lang="cs-CZ" dirty="0" smtClean="0">
                <a:latin typeface="+mj-lt"/>
                <a:cs typeface="Times New Roman" pitchFamily="18" charset="0"/>
              </a:rPr>
              <a:t>chemie</a:t>
            </a:r>
            <a:endParaRPr lang="cs-CZ" dirty="0">
              <a:latin typeface="+mj-lt"/>
              <a:cs typeface="Times New Roman" pitchFamily="18" charset="0"/>
            </a:endParaRPr>
          </a:p>
          <a:p>
            <a:pPr>
              <a:buNone/>
              <a:defRPr/>
            </a:pPr>
            <a:r>
              <a:rPr lang="cs-CZ" dirty="0">
                <a:latin typeface="+mj-lt"/>
                <a:cs typeface="Times New Roman" pitchFamily="18" charset="0"/>
              </a:rPr>
              <a:t>věková skupina: </a:t>
            </a:r>
            <a:r>
              <a:rPr lang="cs-CZ" dirty="0" smtClean="0">
                <a:latin typeface="+mj-lt"/>
                <a:cs typeface="Times New Roman" pitchFamily="18" charset="0"/>
              </a:rPr>
              <a:t>8.a 9. ročník</a:t>
            </a:r>
            <a:endParaRPr lang="cs-CZ" dirty="0">
              <a:latin typeface="+mj-lt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>
                <a:latin typeface="+mj-lt"/>
                <a:cs typeface="Times New Roman" pitchFamily="18" charset="0"/>
              </a:rPr>
              <a:t>Materiál je určen k interaktivní výuce. </a:t>
            </a:r>
            <a:r>
              <a:rPr lang="cs-CZ" dirty="0" smtClean="0">
                <a:latin typeface="+mj-lt"/>
                <a:cs typeface="Times New Roman" pitchFamily="18" charset="0"/>
              </a:rPr>
              <a:t>Na snímku 3 žáci doplňují údaje o sloučeninách v tabulce, kliknutím na prázdné okénko se provede kontrola. Na snímcích 4 a 5 určují vzorce a názvy solí a kliknutím na vzorec vidí správnou odpověď. Žáci </a:t>
            </a:r>
            <a:r>
              <a:rPr lang="cs-CZ" dirty="0">
                <a:latin typeface="+mj-lt"/>
                <a:cs typeface="Times New Roman" pitchFamily="18" charset="0"/>
              </a:rPr>
              <a:t>inovativním způsobem vyhledávají a zpracovávají informace pomocí </a:t>
            </a:r>
            <a:r>
              <a:rPr lang="cs-CZ" dirty="0" smtClean="0">
                <a:latin typeface="+mj-lt"/>
                <a:cs typeface="Times New Roman" pitchFamily="18" charset="0"/>
              </a:rPr>
              <a:t>internetu,</a:t>
            </a:r>
            <a:r>
              <a:rPr lang="cs-CZ" dirty="0" smtClean="0"/>
              <a:t>  </a:t>
            </a:r>
            <a:r>
              <a:rPr lang="cs-CZ" dirty="0"/>
              <a:t>interaktivní tabule a </a:t>
            </a:r>
            <a:r>
              <a:rPr lang="cs-CZ" dirty="0" err="1"/>
              <a:t>powerpointové</a:t>
            </a:r>
            <a:r>
              <a:rPr lang="cs-CZ" dirty="0"/>
              <a:t> prezentace. </a:t>
            </a:r>
            <a:r>
              <a:rPr lang="cs-CZ" dirty="0" smtClean="0">
                <a:latin typeface="+mj-lt"/>
                <a:cs typeface="Times New Roman" pitchFamily="18" charset="0"/>
              </a:rPr>
              <a:t> Na snímcích  6 a 7 zařazují výrobky k solím, dle výskytu.   </a:t>
            </a:r>
            <a:endParaRPr lang="cs-CZ" dirty="0">
              <a:latin typeface="+mj-lt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1944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údaje v tabulce.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069790"/>
              </p:ext>
            </p:extLst>
          </p:nvPr>
        </p:nvGraphicFramePr>
        <p:xfrm>
          <a:off x="179512" y="1412776"/>
          <a:ext cx="8712969" cy="50348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4323"/>
                <a:gridCol w="2904323"/>
                <a:gridCol w="2904323"/>
              </a:tblGrid>
              <a:tr h="840093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NÁZEV SLOUČENINY</a:t>
                      </a:r>
                      <a:endParaRPr lang="cs-CZ" sz="24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VZOREC SLOUČENINY</a:t>
                      </a:r>
                      <a:endParaRPr lang="cs-CZ" sz="24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POMĚR POČTU ATOMŮ SLOUČENÝCH PRVKŮ</a:t>
                      </a:r>
                      <a:endParaRPr lang="cs-CZ" sz="2400" dirty="0"/>
                    </a:p>
                  </a:txBody>
                  <a:tcPr/>
                </a:tc>
              </a:tr>
              <a:tr h="69607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Al2O3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 Al : 3O 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69607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Zn</a:t>
                      </a:r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(OH)2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9607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bromid sodný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9607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kyselina boritá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H3BO3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607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 O : 1 S : 2 K</a:t>
                      </a:r>
                      <a:endParaRPr lang="cs-CZ" sz="2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67544" y="2967335"/>
            <a:ext cx="215636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3200" b="1" cap="none" spc="0" dirty="0" smtClean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xid hlinitý</a:t>
            </a:r>
            <a:endParaRPr lang="cs-CZ" sz="3200" b="1" cap="none" spc="0" dirty="0">
              <a:ln w="1905"/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924" y="3717032"/>
            <a:ext cx="311014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800" b="1" cap="none" spc="0" dirty="0" smtClean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ydroxid zinečnatý</a:t>
            </a:r>
            <a:endParaRPr lang="cs-CZ" sz="2800" b="1" cap="none" spc="0" dirty="0">
              <a:ln w="1905"/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35896" y="4365104"/>
            <a:ext cx="139172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err="1" smtClean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NaBr</a:t>
            </a:r>
            <a:endParaRPr lang="cs-CZ" sz="4400" b="1" cap="none" spc="0" dirty="0">
              <a:ln w="1905"/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26393" y="4395881"/>
            <a:ext cx="240001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Na : 1 Br</a:t>
            </a:r>
            <a:endParaRPr lang="cs-CZ" sz="4400" b="1" cap="none" spc="0" dirty="0">
              <a:ln w="1905"/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94242" y="5103767"/>
            <a:ext cx="287290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H : 1 B : 3 O</a:t>
            </a:r>
            <a:endParaRPr lang="cs-CZ" sz="4000" b="1" cap="none" spc="0" dirty="0">
              <a:ln w="1905"/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1601" y="5825444"/>
            <a:ext cx="263565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síran draselný</a:t>
            </a:r>
            <a:endParaRPr lang="cs-CZ" sz="32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635896" y="5733110"/>
            <a:ext cx="177805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K2SO4</a:t>
            </a:r>
            <a:endParaRPr lang="cs-CZ" sz="4400" b="1" cap="none" spc="0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56570" y="3657218"/>
            <a:ext cx="294824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4000" b="1" cap="none" spc="0" dirty="0" err="1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Zn</a:t>
            </a:r>
            <a:r>
              <a:rPr lang="cs-CZ" sz="4000" b="1" cap="none" spc="0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: 2 O : 2 H</a:t>
            </a:r>
            <a:endParaRPr lang="cs-CZ" sz="4000" b="1" cap="none" spc="0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14334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Uveď názvy vzorců.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11560" y="1571925"/>
            <a:ext cx="151216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CaCO3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707904" y="1556792"/>
            <a:ext cx="1656184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Na2SO4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876256" y="1556792"/>
            <a:ext cx="1535832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(NO3)2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339752" y="4293096"/>
            <a:ext cx="165618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FeCl3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754064" y="4257092"/>
            <a:ext cx="1584176" cy="9721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2780928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UHLIČITAN VÁPENATÝ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2759402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SÍRAN SODNÝ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2759402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DUSIČNAN 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MĚĎNATÝ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5506500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CHLORID ŽELEZITÝ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19116" y="5506500"/>
            <a:ext cx="1770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JODID DRASELNÝ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3740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vzorce látek.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83568" y="1844824"/>
            <a:ext cx="1944216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SÍRAN HOŘEČNATÝ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635896" y="1816371"/>
            <a:ext cx="1944216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DUSIČNAN CHROMITÝ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444208" y="1816371"/>
            <a:ext cx="1944216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KYSELINA SÍROVÁ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3204" y="328498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MgSO4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9912" y="321297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(NO3)3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04248" y="328498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H2SO4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979712" y="4293096"/>
            <a:ext cx="1944216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KYSELINA CHLORNÁ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5805264"/>
            <a:ext cx="22682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HClO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292080" y="4293096"/>
            <a:ext cx="2304256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FOSFOREČNAN 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VÁPENATÝ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5805264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Ca3(PO4)2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69862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77157"/>
            <a:ext cx="8229600" cy="125272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Použití některých solí!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67544" y="1063200"/>
            <a:ext cx="7992888" cy="648072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Pokuste se přiřadit obrázky k těmto solím.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411760" y="2188274"/>
            <a:ext cx="1656184" cy="1008112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Uhličitan sodný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482003" y="2188274"/>
            <a:ext cx="1656184" cy="1008112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Síran měďnatý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411760" y="3465837"/>
            <a:ext cx="1656184" cy="1008112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Chlornan sodný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508402" y="3465837"/>
            <a:ext cx="1656184" cy="1008112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Chlorečnan draselný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C:\Users\Majda\AppData\Local\Microsoft\Windows\Temporary Internet Files\Content.IE5\A6R21DVB\MC9002003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7970" y="4967918"/>
            <a:ext cx="2137012" cy="1571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tn_detail_obrazek_cz_5.jpg (290×387)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326" b="95349" l="6552" r="93448">
                        <a14:backgroundMark x1="23793" y1="23514" x2="23793" y2="23514"/>
                        <a14:backgroundMark x1="85172" y1="21447" x2="85172" y2="214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288194"/>
            <a:ext cx="1798292" cy="2399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praci-prasek-merkur-biocolor-6-kgeb-84770.jpg (460×360)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backgroundMark x1="19565" y1="40278" x2="19565" y2="40278"/>
                        <a14:backgroundMark x1="85000" y1="31944" x2="85000" y2="31944"/>
                        <a14:backgroundMark x1="77609" y1="82222" x2="77609" y2="822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2043" y="4124812"/>
            <a:ext cx="3852287" cy="301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ajda\AppData\Local\Microsoft\Windows\Temporary Internet Files\Content.IE5\A6R21DVB\MC9003314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75" y="4789459"/>
            <a:ext cx="2661695" cy="1876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9870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33333E-6 C 0.04479 0.00115 0.08299 0.00231 0.12587 0.00601 C 0.16927 0.00532 0.21267 0.00509 0.25608 0.00416 C 0.28038 0.0037 0.31302 0.00625 0.33941 -0.00186 C 0.3559 -0.00695 0.36823 -0.01922 0.38333 -0.02616 C 0.40313 -0.05255 0.42917 -0.07014 0.44861 -0.097 C 0.46059 -0.11343 0.46979 -0.13334 0.48195 -0.14954 C 0.49219 -0.1632 0.50261 -0.17593 0.51215 -0.18982 C 0.51597 -0.19537 0.52431 -0.20602 0.52431 -0.20602 C 0.52691 -0.21575 0.53247 -0.22524 0.53646 -0.23426 C 0.53889 -0.25047 0.54115 -0.26667 0.54392 -0.28287 C 0.54149 -0.33727 0.54028 -0.4 0.51823 -0.44838 C 0.51233 -0.47639 0.50712 -0.51366 0.48038 -0.51505 C 0.46875 -0.51575 0.45712 -0.51505 0.44549 -0.51505 " pathEditMode="relative" ptsTypes="fffffffffffffA">
                                      <p:cBhvr>
                                        <p:cTn id="1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85185E-6 C -0.00052 0.00417 0.00017 0.0088 -0.00157 0.01227 C -0.00226 0.01366 -0.01042 0.0176 -0.01216 0.01829 C -0.02188 0.02176 -0.03143 0.02547 -0.04098 0.03033 C -0.04827 0.04074 -0.06268 0.04422 -0.07275 0.05047 C -0.08351 0.05718 -0.09236 0.06644 -0.10313 0.07269 C -0.11164 0.07778 -0.11997 0.07824 -0.12882 0.08079 C -0.14236 0.08473 -0.15608 0.08797 -0.1698 0.09098 C -0.18386 0.09838 -0.20157 0.10023 -0.21667 0.10301 C -0.23768 0.10695 -0.25799 0.11598 -0.27882 0.11922 C -0.30799 0.13079 -0.33993 0.12801 -0.3698 0.1294 C -0.46893 0.12709 -0.50573 0.13195 -0.58039 0.11713 C -0.58941 0.11111 -0.59896 0.10787 -0.60764 0.10116 C -0.61493 0.09561 -0.62153 0.08866 -0.62882 0.08287 C -0.64063 0.06111 -0.65452 0.04537 -0.67118 0.03033 C -0.68143 0.00811 -0.68698 -0.01018 -0.69393 -0.03426 C -0.69914 -0.05185 -0.70608 -0.06805 -0.70903 -0.0868 C -0.71337 -0.11412 -0.71459 -0.14236 -0.7198 -0.16967 C -0.71893 -0.19305 -0.72032 -0.22685 -0.70903 -0.24838 C -0.70851 -0.25046 -0.70782 -0.25231 -0.70764 -0.25439 C -0.70382 -0.28541 -0.70886 -0.27083 -0.70157 -0.25856 C -0.69879 -0.25393 -0.69966 -0.25439 -0.69705 -0.25439 " pathEditMode="relative" ptsTypes="fffffffffffffffffffffA">
                                      <p:cBhvr>
                                        <p:cTn id="21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7.40741E-6 C 0.02795 -0.0007 0.06406 0.00184 0.09392 -0.00603 C 0.1592 -0.02339 0.22118 -0.05487 0.28628 -0.07269 C 0.3559 -0.09167 0.42621 -0.09422 0.49687 -0.10116 C 0.50903 -0.10348 0.52135 -0.10417 0.53333 -0.10718 C 0.54653 -0.11042 0.55937 -0.11621 0.57274 -0.11922 C 0.58489 -0.13172 0.59722 -0.14052 0.61198 -0.14746 C 0.62517 -0.15348 0.63542 -0.15695 0.64687 -0.16783 C 0.65989 -0.18033 0.66163 -0.20024 0.67274 -0.21413 C 0.67413 -0.22246 0.67604 -0.22941 0.67274 -0.23843 C 0.67205 -0.24005 0.67083 -0.23542 0.66962 -0.2345 C 0.66649 -0.23218 0.65833 -0.23079 0.65608 -0.23033 C 0.65208 -0.23103 0.64583 -0.22755 0.64392 -0.23241 C 0.63559 -0.25441 0.64792 -0.26251 0.63785 -0.27686 C 0.63663 -0.28566 0.63524 -0.29283 0.63333 -0.30116 C 0.63281 -0.30325 0.63299 -0.30579 0.63177 -0.30718 C 0.63055 -0.30857 0.62726 -0.30904 0.62726 -0.30904 " pathEditMode="relative" ptsTypes="ffffffffffffffffA">
                                      <p:cBhvr>
                                        <p:cTn id="26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7.40741E-6 C -0.01302 0.01644 -0.02813 0.0257 -0.04427 0.03635 C -0.04861 0.03913 -0.0559 0.047 -0.06094 0.04839 C -0.06667 0.05001 -0.07274 0.04978 -0.07882 0.05047 C -0.08785 0.05163 -0.10608 0.05441 -0.10608 0.05441 C -0.13038 0.0639 -0.15347 0.06991 -0.17882 0.07269 C -0.23611 0.0713 -0.30261 0.06829 -0.3592 0.07269 C -0.37691 0.07408 -0.41215 0.08265 -0.41215 0.08265 C -0.44931 0.10024 -0.46858 0.10279 -0.5092 0.10695 C -0.52292 0.10603 -0.5375 0.1095 -0.55 0.10302 C -0.56649 0.09468 -0.57761 0.07501 -0.59254 0.06459 C -0.59983 0.0595 -0.60695 0.05325 -0.61215 0.04445 C -0.62118 0.02871 -0.62656 0.01019 -0.63507 -0.00624 C -0.64618 -0.0287 -0.66042 -0.04884 -0.66979 -0.07291 C -0.67986 -0.09884 -0.6875 -0.12569 -0.69705 -0.15161 C -0.69583 -0.18587 -0.69757 -0.19745 -0.68038 -0.22036 C -0.67778 -0.24004 -0.6691 -0.25485 -0.66372 -0.27291 C -0.65521 -0.30115 -0.65156 -0.33333 -0.63507 -0.35555 C -0.63351 -0.36203 -0.62743 -0.37384 -0.62743 -0.37384 C -0.62205 -0.40948 -0.60434 -0.4412 -0.57761 -0.45069 C -0.5724 -0.45485 -0.56788 -0.45902 -0.56372 -0.46481 C -0.56163 -0.46434 -0.5474 -0.46643 -0.55469 -0.45671 C -0.55573 -0.45532 -0.55781 -0.45555 -0.5592 -0.45462 C -0.56077 -0.45346 -0.56215 -0.45161 -0.56372 -0.45069 C -0.56684 -0.44884 -0.57274 -0.44652 -0.57274 -0.44652 C -0.57448 -0.43772 -0.57448 -0.4412 -0.57448 -0.43634 " pathEditMode="relative" ptsTypes="fffffffffffffffffffffffffA">
                                      <p:cBhvr>
                                        <p:cTn id="31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252728"/>
          </a:xfrm>
        </p:spPr>
        <p:txBody>
          <a:bodyPr/>
          <a:lstStyle/>
          <a:p>
            <a:r>
              <a:rPr lang="cs-CZ" dirty="0" smtClean="0"/>
              <a:t>Použití těchto solí!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67544" y="1052736"/>
            <a:ext cx="3960440" cy="3168352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Uhličitan sodný</a:t>
            </a:r>
          </a:p>
          <a:p>
            <a:pPr marL="285750" indent="-285750" algn="ctr">
              <a:buFont typeface="Arial" pitchFamily="34" charset="0"/>
              <a:buChar char="•"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oužívá se jako změkčovač vody a neobejde se bez něj žádný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prací prášek</a:t>
            </a:r>
          </a:p>
          <a:p>
            <a:pPr marL="285750" indent="-285750" algn="ctr">
              <a:buFont typeface="Arial" pitchFamily="34" charset="0"/>
              <a:buChar char="•"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ěžně je známý jako soda</a:t>
            </a:r>
            <a:endParaRPr lang="cs-CZ" sz="24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076056" y="1196752"/>
            <a:ext cx="3672408" cy="22322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Síran měďnatý</a:t>
            </a:r>
          </a:p>
          <a:p>
            <a:pPr marL="285750" indent="-285750" algn="ctr">
              <a:buFont typeface="Arial" pitchFamily="34" charset="0"/>
              <a:buChar char="•"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ůl, která vytvoří při rozpuštění ve vodě krásně modrý roztok</a:t>
            </a:r>
          </a:p>
          <a:p>
            <a:pPr marL="285750" indent="-285750" algn="ctr">
              <a:buFont typeface="Arial" pitchFamily="34" charset="0"/>
              <a:buChar char="•"/>
            </a:pPr>
            <a:r>
              <a:rPr lang="cs-CZ" sz="20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 se používá k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dezinfekci vody v bazénech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11560" y="4365104"/>
            <a:ext cx="3672408" cy="22322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Chlornan sodný</a:t>
            </a:r>
          </a:p>
          <a:p>
            <a:pPr marL="285750" indent="-285750" algn="ctr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znáte jako součást dezinfekčního a bělícího přípravku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SAVO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typickým zápachem</a:t>
            </a:r>
          </a:p>
        </p:txBody>
      </p:sp>
      <p:sp>
        <p:nvSpPr>
          <p:cNvPr id="7" name="Ovál 6"/>
          <p:cNvSpPr/>
          <p:nvPr/>
        </p:nvSpPr>
        <p:spPr>
          <a:xfrm>
            <a:off x="4788024" y="3429000"/>
            <a:ext cx="4104456" cy="3395673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Chlorečnan draselný</a:t>
            </a:r>
          </a:p>
          <a:p>
            <a:pPr marL="285750" indent="-285750" algn="ctr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sůl, bez které by nemohly existovat žádné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silvestrovské rakety, ohňostroje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další zábavná pyrotechnika</a:t>
            </a:r>
          </a:p>
        </p:txBody>
      </p:sp>
    </p:spTree>
    <p:extLst>
      <p:ext uri="{BB962C8B-B14F-4D97-AF65-F5344CB8AC3E}">
        <p14:creationId xmlns:p14="http://schemas.microsoft.com/office/powerpoint/2010/main" val="2561053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420888"/>
            <a:ext cx="8424936" cy="4437112"/>
          </a:xfrm>
        </p:spPr>
        <p:txBody>
          <a:bodyPr>
            <a:normAutofit fontScale="47500" lnSpcReduction="20000"/>
          </a:bodyPr>
          <a:lstStyle/>
          <a:p>
            <a:r>
              <a:rPr lang="cs-CZ" sz="4200" u="sng" dirty="0"/>
              <a:t>Použitá literatura:</a:t>
            </a:r>
          </a:p>
          <a:p>
            <a:pPr marL="0" indent="0">
              <a:buNone/>
            </a:pPr>
            <a:r>
              <a:rPr lang="cs-CZ" sz="4200" dirty="0"/>
              <a:t>BENEŠ, Doc. </a:t>
            </a:r>
            <a:r>
              <a:rPr lang="cs-CZ" sz="4200" dirty="0" err="1"/>
              <a:t>Rndr.</a:t>
            </a:r>
            <a:r>
              <a:rPr lang="cs-CZ" sz="4200" dirty="0"/>
              <a:t> Pavel; PUMPR, </a:t>
            </a:r>
            <a:r>
              <a:rPr lang="cs-CZ" sz="4200" dirty="0" err="1"/>
              <a:t>Phdr.</a:t>
            </a:r>
            <a:r>
              <a:rPr lang="cs-CZ" sz="4200" dirty="0"/>
              <a:t> Václav; BANÝR, Doc. </a:t>
            </a:r>
            <a:r>
              <a:rPr lang="cs-CZ" sz="4200" dirty="0" err="1"/>
              <a:t>Rndr.</a:t>
            </a:r>
            <a:r>
              <a:rPr lang="cs-CZ" sz="4200" dirty="0"/>
              <a:t> Jiří. </a:t>
            </a:r>
            <a:r>
              <a:rPr lang="cs-CZ" sz="4200" i="1" dirty="0"/>
              <a:t>Název knihy</a:t>
            </a:r>
            <a:r>
              <a:rPr lang="cs-CZ" sz="4200" dirty="0"/>
              <a:t>. Praha: FORTUNA, 2001, ISBN 80-7168-785-5</a:t>
            </a:r>
            <a:r>
              <a:rPr lang="cs-CZ" sz="4200" dirty="0" smtClean="0"/>
              <a:t>.</a:t>
            </a:r>
            <a:endParaRPr lang="cs-CZ" sz="4200" u="sng" dirty="0" smtClean="0"/>
          </a:p>
          <a:p>
            <a:r>
              <a:rPr lang="cs-CZ" sz="4200" u="sng" dirty="0" smtClean="0"/>
              <a:t>Internetové zdroje:</a:t>
            </a:r>
          </a:p>
          <a:p>
            <a:pPr marL="0" indent="0">
              <a:buNone/>
            </a:pPr>
            <a:r>
              <a:rPr lang="pt-BR" sz="4200" dirty="0" smtClean="0"/>
              <a:t>AUTOR </a:t>
            </a:r>
            <a:r>
              <a:rPr lang="pt-BR" sz="4200" dirty="0"/>
              <a:t>NEUVEDEN. </a:t>
            </a:r>
            <a:r>
              <a:rPr lang="pt-BR" sz="4200" i="1" dirty="0"/>
              <a:t>www.savo.eu</a:t>
            </a:r>
            <a:r>
              <a:rPr lang="pt-BR" sz="4200" dirty="0"/>
              <a:t> [online]. [cit. 31.10.2013]. Dostupný na WWW: http://www.savo.eu/editor/image/produkty1/tn_detail_obrazek_cz_5.jpg</a:t>
            </a:r>
          </a:p>
          <a:p>
            <a:pPr marL="0" indent="0">
              <a:buNone/>
            </a:pPr>
            <a:r>
              <a:rPr lang="pt-BR" sz="4200" dirty="0"/>
              <a:t>AUTOR NEUVEDEN. </a:t>
            </a:r>
            <a:r>
              <a:rPr lang="pt-BR" sz="4200" i="1" dirty="0"/>
              <a:t>data.vsedomu.cz</a:t>
            </a:r>
            <a:r>
              <a:rPr lang="pt-BR" sz="4200" dirty="0"/>
              <a:t> [online]. [cit. 31.10.2013]. Dostupný na WWW: http://data.vsedomu.cz/elektro/0025/460/praci-prasek-merkur-biocolor-6-kgeb-84770.jpg</a:t>
            </a:r>
          </a:p>
          <a:p>
            <a:r>
              <a:rPr lang="cs-CZ" sz="4200" u="sng" dirty="0"/>
              <a:t>Jiné zdroje:</a:t>
            </a:r>
          </a:p>
          <a:p>
            <a:pPr marL="0" indent="0">
              <a:buNone/>
            </a:pPr>
            <a:r>
              <a:rPr lang="cs-CZ" sz="4200" dirty="0">
                <a:solidFill>
                  <a:srgbClr val="073E87"/>
                </a:solidFill>
              </a:rPr>
              <a:t>Microsoft Office – otevřená galerie klipart</a:t>
            </a:r>
            <a:r>
              <a:rPr lang="cs-CZ" sz="4200" dirty="0" smtClean="0">
                <a:solidFill>
                  <a:srgbClr val="073E87"/>
                </a:solidFill>
              </a:rPr>
              <a:t>.</a:t>
            </a:r>
            <a:r>
              <a:rPr lang="pt-BR" dirty="0"/>
              <a:t/>
            </a:r>
            <a:br>
              <a:rPr lang="pt-BR" dirty="0"/>
            </a:b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140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297</TotalTime>
  <Words>347</Words>
  <Application>Microsoft Office PowerPoint</Application>
  <PresentationFormat>Předvádění na obrazovce (4:3)</PresentationFormat>
  <Paragraphs>80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Základní škola a Mateřská škola Bílá Třemešná, okres Trutnov</vt:lpstr>
      <vt:lpstr>Anotace</vt:lpstr>
      <vt:lpstr>Doplňte údaje v tabulce.</vt:lpstr>
      <vt:lpstr>Uveď názvy vzorců.</vt:lpstr>
      <vt:lpstr>Zapiš vzorce látek.</vt:lpstr>
      <vt:lpstr>Použití některých solí!</vt:lpstr>
      <vt:lpstr>Použití těchto solí!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Mája</dc:creator>
  <cp:lastModifiedBy>Pavlína Minářová</cp:lastModifiedBy>
  <cp:revision>50</cp:revision>
  <dcterms:created xsi:type="dcterms:W3CDTF">2013-10-20T09:44:04Z</dcterms:created>
  <dcterms:modified xsi:type="dcterms:W3CDTF">2014-01-13T08:22:47Z</dcterms:modified>
</cp:coreProperties>
</file>