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81" r:id="rId4"/>
    <p:sldId id="293" r:id="rId5"/>
    <p:sldId id="292" r:id="rId6"/>
    <p:sldId id="294" r:id="rId7"/>
    <p:sldId id="291" r:id="rId8"/>
    <p:sldId id="295" r:id="rId9"/>
    <p:sldId id="290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349445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Použití infrazářičů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Infrazářiče, záření, trubice, hořák, ventilátor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- 3.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Infrazářiče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VY_32_INOVACE_18_355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79712" y="2596041"/>
            <a:ext cx="5184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Infrazářiče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2060848"/>
            <a:ext cx="712879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I</a:t>
            </a:r>
            <a:r>
              <a:rPr lang="cs-CZ" sz="3200" b="1" dirty="0" smtClean="0">
                <a:solidFill>
                  <a:schemeClr val="accent1"/>
                </a:solidFill>
              </a:rPr>
              <a:t>nfrazářiče:</a:t>
            </a:r>
            <a:endParaRPr lang="cs-CZ" sz="3200" dirty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3212976"/>
            <a:ext cx="64087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800" b="1" dirty="0" smtClean="0"/>
              <a:t>     Tmavé</a:t>
            </a:r>
          </a:p>
          <a:p>
            <a:r>
              <a:rPr lang="cs-CZ" sz="2800" b="1" dirty="0" smtClean="0">
                <a:solidFill>
                  <a:schemeClr val="accent1"/>
                </a:solidFill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800" b="1" dirty="0" smtClean="0"/>
              <a:t>     Světlé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0521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268760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Tmavé plynové zá</a:t>
            </a:r>
            <a:r>
              <a:rPr lang="cs-CZ" sz="3200" dirty="0">
                <a:solidFill>
                  <a:schemeClr val="accent1"/>
                </a:solidFill>
              </a:rPr>
              <a:t>ř</a:t>
            </a:r>
            <a:r>
              <a:rPr lang="cs-CZ" sz="3200" b="1" dirty="0">
                <a:solidFill>
                  <a:schemeClr val="accent1"/>
                </a:solidFill>
              </a:rPr>
              <a:t>i</a:t>
            </a:r>
            <a:r>
              <a:rPr lang="cs-CZ" sz="3200" dirty="0">
                <a:solidFill>
                  <a:schemeClr val="accent1"/>
                </a:solidFill>
              </a:rPr>
              <a:t>č</a:t>
            </a:r>
            <a:r>
              <a:rPr lang="cs-CZ" sz="3200" b="1" dirty="0">
                <a:solidFill>
                  <a:schemeClr val="accent1"/>
                </a:solidFill>
              </a:rPr>
              <a:t>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204864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569988" y="2204864"/>
            <a:ext cx="8322492" cy="35283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>
                <a:solidFill>
                  <a:schemeClr val="tx1"/>
                </a:solidFill>
              </a:rPr>
              <a:t>Princip: </a:t>
            </a:r>
            <a:r>
              <a:rPr lang="cs-CZ" sz="2000" dirty="0" smtClean="0">
                <a:solidFill>
                  <a:schemeClr val="tx1"/>
                </a:solidFill>
              </a:rPr>
              <a:t>přímé vytápění zářiče plynem nebo propan butanem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 Plynová sálavá trubice, tvar U, I, L</a:t>
            </a:r>
          </a:p>
          <a:p>
            <a:pPr algn="l">
              <a:buFontTx/>
              <a:buChar char="-"/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tx1"/>
                </a:solidFill>
              </a:rPr>
              <a:t>Zdroj tepla: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dlouho plamenný </a:t>
            </a:r>
            <a:r>
              <a:rPr lang="cs-CZ" sz="2000" dirty="0" smtClean="0">
                <a:solidFill>
                  <a:schemeClr val="tx1"/>
                </a:solidFill>
              </a:rPr>
              <a:t>atmosférický hořák, který vytváří tzv. měkký plamen.</a:t>
            </a:r>
          </a:p>
          <a:p>
            <a:pPr algn="l">
              <a:buFontTx/>
              <a:buChar char="-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Odtahový ventilátor spalin na konci trubice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Povrchová teplota trubice u hořáku cca 550 °C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U odtahového spalinového ventilátoru cca 180°C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147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539552" y="1052736"/>
            <a:ext cx="8148228" cy="46352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V průměru činí cca 350 °C</a:t>
            </a:r>
            <a:endParaRPr lang="cs-CZ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tx1"/>
                </a:solidFill>
              </a:rPr>
              <a:t>Umístění: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nižší haly (4,5 – 5 m)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pl-PL" sz="2000" dirty="0" smtClean="0">
                <a:solidFill>
                  <a:schemeClr val="tx1"/>
                </a:solidFill>
              </a:rPr>
              <a:t>umisťují se na stropní nebo pod stropní konstrukcí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064539"/>
            <a:ext cx="5801831" cy="285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732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268760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Světlé plynové zářiče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204864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343737" y="1768016"/>
            <a:ext cx="8424936" cy="161235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>
                <a:solidFill>
                  <a:schemeClr val="tx1"/>
                </a:solidFill>
              </a:rPr>
              <a:t>Princip: </a:t>
            </a:r>
            <a:r>
              <a:rPr lang="cs-CZ" sz="1600" b="1" dirty="0">
                <a:solidFill>
                  <a:schemeClr val="tx1"/>
                </a:solidFill>
              </a:rPr>
              <a:t>injektor vytvo</a:t>
            </a:r>
            <a:r>
              <a:rPr lang="cs-CZ" sz="1600" dirty="0">
                <a:solidFill>
                  <a:schemeClr val="tx1"/>
                </a:solidFill>
              </a:rPr>
              <a:t>ř</a:t>
            </a:r>
            <a:r>
              <a:rPr lang="cs-CZ" sz="1600" b="1" dirty="0">
                <a:solidFill>
                  <a:schemeClr val="tx1"/>
                </a:solidFill>
              </a:rPr>
              <a:t>í v zá</a:t>
            </a:r>
            <a:r>
              <a:rPr lang="cs-CZ" sz="1600" dirty="0">
                <a:solidFill>
                  <a:schemeClr val="tx1"/>
                </a:solidFill>
              </a:rPr>
              <a:t>ř</a:t>
            </a:r>
            <a:r>
              <a:rPr lang="cs-CZ" sz="1600" b="1" dirty="0">
                <a:solidFill>
                  <a:schemeClr val="tx1"/>
                </a:solidFill>
              </a:rPr>
              <a:t>i</a:t>
            </a:r>
            <a:r>
              <a:rPr lang="cs-CZ" sz="1600" dirty="0">
                <a:solidFill>
                  <a:schemeClr val="tx1"/>
                </a:solidFill>
              </a:rPr>
              <a:t>č</a:t>
            </a:r>
            <a:r>
              <a:rPr lang="cs-CZ" sz="1600" b="1" dirty="0">
                <a:solidFill>
                  <a:schemeClr val="tx1"/>
                </a:solidFill>
              </a:rPr>
              <a:t>i sm</a:t>
            </a:r>
            <a:r>
              <a:rPr lang="cs-CZ" sz="1600" dirty="0">
                <a:solidFill>
                  <a:schemeClr val="tx1"/>
                </a:solidFill>
              </a:rPr>
              <a:t>ě</a:t>
            </a:r>
            <a:r>
              <a:rPr lang="cs-CZ" sz="1600" b="1" dirty="0">
                <a:solidFill>
                  <a:schemeClr val="tx1"/>
                </a:solidFill>
              </a:rPr>
              <a:t>s plynu a vzduchu, sm</a:t>
            </a:r>
            <a:r>
              <a:rPr lang="cs-CZ" sz="1600" dirty="0">
                <a:solidFill>
                  <a:schemeClr val="tx1"/>
                </a:solidFill>
              </a:rPr>
              <a:t>ě</a:t>
            </a:r>
            <a:r>
              <a:rPr lang="cs-CZ" sz="1600" b="1" dirty="0">
                <a:solidFill>
                  <a:schemeClr val="tx1"/>
                </a:solidFill>
              </a:rPr>
              <a:t>s sho</a:t>
            </a:r>
            <a:r>
              <a:rPr lang="cs-CZ" sz="1600" dirty="0">
                <a:solidFill>
                  <a:schemeClr val="tx1"/>
                </a:solidFill>
              </a:rPr>
              <a:t>ř</a:t>
            </a:r>
            <a:r>
              <a:rPr lang="cs-CZ" sz="1600" b="1" dirty="0">
                <a:solidFill>
                  <a:schemeClr val="tx1"/>
                </a:solidFill>
              </a:rPr>
              <a:t>í na povrchu </a:t>
            </a:r>
            <a:r>
              <a:rPr lang="cs-CZ" sz="1600" b="1" dirty="0" err="1">
                <a:solidFill>
                  <a:schemeClr val="tx1"/>
                </a:solidFill>
              </a:rPr>
              <a:t>jemnoporézní</a:t>
            </a:r>
            <a:r>
              <a:rPr lang="cs-CZ" sz="1600" b="1" dirty="0">
                <a:solidFill>
                  <a:schemeClr val="tx1"/>
                </a:solidFill>
              </a:rPr>
              <a:t> keramické desky (elektricky </a:t>
            </a:r>
            <a:r>
              <a:rPr lang="cs-CZ" sz="1600" b="1" dirty="0" smtClean="0">
                <a:solidFill>
                  <a:schemeClr val="tx1"/>
                </a:solidFill>
              </a:rPr>
              <a:t>zapálena</a:t>
            </a:r>
            <a:r>
              <a:rPr lang="cs-CZ" sz="1600" dirty="0" smtClean="0">
                <a:solidFill>
                  <a:schemeClr val="tx1"/>
                </a:solidFill>
              </a:rPr>
              <a:t>)</a:t>
            </a:r>
          </a:p>
          <a:p>
            <a:pPr algn="l"/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 smtClean="0">
                <a:solidFill>
                  <a:schemeClr val="tx1"/>
                </a:solidFill>
              </a:rPr>
              <a:t>- </a:t>
            </a:r>
            <a:r>
              <a:rPr lang="pt-BR" sz="1600" dirty="0" smtClean="0">
                <a:solidFill>
                  <a:schemeClr val="tx1"/>
                </a:solidFill>
              </a:rPr>
              <a:t>deska </a:t>
            </a:r>
            <a:r>
              <a:rPr lang="pt-BR" sz="1600" dirty="0">
                <a:solidFill>
                  <a:schemeClr val="tx1"/>
                </a:solidFill>
              </a:rPr>
              <a:t>se zahřeje na 800 až 900 °C (rozžhavená do červena)</a:t>
            </a:r>
          </a:p>
          <a:p>
            <a:pPr algn="l">
              <a:buFontTx/>
              <a:buChar char="-"/>
            </a:pPr>
            <a:r>
              <a:rPr lang="cs-CZ" sz="1600" dirty="0" smtClean="0">
                <a:solidFill>
                  <a:schemeClr val="tx1"/>
                </a:solidFill>
              </a:rPr>
              <a:t> záření </a:t>
            </a:r>
            <a:r>
              <a:rPr lang="cs-CZ" sz="1600" dirty="0">
                <a:solidFill>
                  <a:schemeClr val="tx1"/>
                </a:solidFill>
              </a:rPr>
              <a:t>vyzářené deskou je usměrňováno reflektorem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/>
              <a:t>                                                  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9532" y="4725144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Umíst</a:t>
            </a:r>
            <a:r>
              <a:rPr lang="cs-CZ" dirty="0"/>
              <a:t>ě</a:t>
            </a:r>
            <a:r>
              <a:rPr lang="cs-CZ" b="1" dirty="0"/>
              <a:t>ní: </a:t>
            </a:r>
            <a:r>
              <a:rPr lang="cs-CZ" dirty="0"/>
              <a:t>jako jednotlivé agregáty s vlastním přívodem zemního plynu, s vlastním atmosférickým injekčním hořákem, s vlastním odvodem </a:t>
            </a:r>
            <a:r>
              <a:rPr lang="cs-CZ" dirty="0" smtClean="0"/>
              <a:t>spalin</a:t>
            </a:r>
          </a:p>
          <a:p>
            <a:pPr>
              <a:buFontTx/>
              <a:buChar char="-"/>
            </a:pPr>
            <a:endParaRPr lang="cs-CZ" dirty="0"/>
          </a:p>
          <a:p>
            <a:r>
              <a:rPr lang="cs-CZ" dirty="0"/>
              <a:t>Umisťují se buď na bočních stěnách haly nebo pod stropní konstrukcí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996952"/>
            <a:ext cx="3590220" cy="1844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389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196752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Výhody využití </a:t>
            </a:r>
            <a:r>
              <a:rPr lang="cs-CZ" sz="3200" b="1" dirty="0" smtClean="0">
                <a:solidFill>
                  <a:schemeClr val="accent1"/>
                </a:solidFill>
              </a:rPr>
              <a:t>infrazářičů: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988840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nezpůsobuje průvan, snižuje se víření prachu v zóně pobytu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492896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prostory se rychle vytopí na požadovanou teplotu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4933" y="2996952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dobrá možnost regulace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4933" y="3429000"/>
            <a:ext cx="7055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vytváří tepelnou pohodu při relativně nízkých spotřebách energie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7" y="3861048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výhodné je použití v objektech s horšími tepelně technickými vlastnostmi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4933" y="4293096"/>
            <a:ext cx="76314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infračervené záření je pociťováno jako příjemné teplo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7" y="4725144"/>
            <a:ext cx="76314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pl-PL" dirty="0"/>
              <a:t>je potřeba pouze jeden přívod energie a jeden odvod spalin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4933" y="5157192"/>
            <a:ext cx="6551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systém pracuje téměř nehlučně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7129" y="5589240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minimální náklady na údržbu a </a:t>
            </a:r>
            <a:r>
              <a:rPr lang="cs-CZ" dirty="0" smtClean="0"/>
              <a:t>montáž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608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  <p:bldP spid="12" grpId="0"/>
      <p:bldP spid="13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196752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Nevýhody </a:t>
            </a:r>
            <a:r>
              <a:rPr lang="cs-CZ" sz="3200" b="1" dirty="0">
                <a:solidFill>
                  <a:schemeClr val="accent1"/>
                </a:solidFill>
              </a:rPr>
              <a:t>využití </a:t>
            </a:r>
            <a:r>
              <a:rPr lang="cs-CZ" sz="3200" b="1" dirty="0" smtClean="0">
                <a:solidFill>
                  <a:schemeClr val="accent1"/>
                </a:solidFill>
              </a:rPr>
              <a:t>infrazářičů: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988840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nutnost vybavení zvláštním systémem větrání prostor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492896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systém nelze v létě využít k ochlazování vzduchu v hale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4933" y="2996952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/>
              <a:t>není možné použití infrazářičů v hořlavém prostředí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3501008"/>
            <a:ext cx="8604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používání </a:t>
            </a:r>
            <a:r>
              <a:rPr lang="cs-CZ" dirty="0"/>
              <a:t>sálavého vytápění v halách je kvůli </a:t>
            </a:r>
            <a:r>
              <a:rPr lang="cs-CZ" dirty="0" smtClean="0"/>
              <a:t>sálání </a:t>
            </a:r>
            <a:r>
              <a:rPr lang="cs-CZ" dirty="0"/>
              <a:t>v oblasti hlavy omezeno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výškami </a:t>
            </a:r>
            <a:r>
              <a:rPr lang="cs-CZ" dirty="0"/>
              <a:t>cca 4m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6505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412776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Otázky k </a:t>
            </a:r>
            <a:r>
              <a:rPr lang="cs-CZ" sz="2400" dirty="0" smtClean="0">
                <a:solidFill>
                  <a:srgbClr val="0070C0"/>
                </a:solidFill>
              </a:rPr>
              <a:t>opakování: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132856"/>
            <a:ext cx="8280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Jaké </a:t>
            </a:r>
            <a:r>
              <a:rPr lang="cs-CZ" dirty="0"/>
              <a:t>jsou výhody využití infrazářičů</a:t>
            </a:r>
            <a:r>
              <a:rPr lang="cs-CZ" dirty="0" smtClean="0"/>
              <a:t>?</a:t>
            </a:r>
          </a:p>
          <a:p>
            <a:pPr marL="342900" indent="-342900">
              <a:buAutoNum type="arabicParenR"/>
            </a:pPr>
            <a:endParaRPr lang="cs-CZ" dirty="0"/>
          </a:p>
          <a:p>
            <a:r>
              <a:rPr lang="cs-CZ" dirty="0"/>
              <a:t>2</a:t>
            </a:r>
            <a:r>
              <a:rPr lang="cs-CZ" dirty="0" smtClean="0"/>
              <a:t>)   </a:t>
            </a:r>
            <a:r>
              <a:rPr lang="cs-CZ" dirty="0"/>
              <a:t>Jaký je rozdíl světlého a tmavého plynového zářiče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/>
              <a:t>3</a:t>
            </a:r>
            <a:r>
              <a:rPr lang="cs-CZ" dirty="0" smtClean="0"/>
              <a:t>)   </a:t>
            </a:r>
            <a:r>
              <a:rPr lang="cs-CZ" dirty="0"/>
              <a:t>Kde se infrazářiče nejčastěji používají?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86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1124744"/>
            <a:ext cx="81872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Použité zdroje</a:t>
            </a:r>
            <a:r>
              <a:rPr lang="cs-CZ" sz="2000" dirty="0" smtClean="0"/>
              <a:t>: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dirty="0"/>
              <a:t>Nový R. a kol.: Technika prostředí (</a:t>
            </a:r>
            <a:r>
              <a:rPr lang="pl-PL" dirty="0" smtClean="0"/>
              <a:t>2000)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Jelínek </a:t>
            </a:r>
            <a:r>
              <a:rPr lang="cs-CZ" dirty="0"/>
              <a:t>V., Kabele K.: Technická zařízení budov 20 (</a:t>
            </a:r>
            <a:r>
              <a:rPr lang="cs-CZ" dirty="0" smtClean="0"/>
              <a:t>2001)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Kolektiv </a:t>
            </a:r>
            <a:r>
              <a:rPr lang="cs-CZ" dirty="0"/>
              <a:t>autorů: Topenářská příručka (</a:t>
            </a:r>
            <a:r>
              <a:rPr lang="cs-CZ" dirty="0" smtClean="0"/>
              <a:t>2000)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err="1" smtClean="0"/>
              <a:t>Štěchovský</a:t>
            </a:r>
            <a:r>
              <a:rPr lang="cs-CZ" dirty="0" smtClean="0"/>
              <a:t> </a:t>
            </a:r>
            <a:r>
              <a:rPr lang="cs-CZ" dirty="0"/>
              <a:t>J.: </a:t>
            </a:r>
            <a:r>
              <a:rPr lang="cs-CZ" dirty="0" smtClean="0"/>
              <a:t>Vytápění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Firemní </a:t>
            </a:r>
            <a:r>
              <a:rPr lang="cs-CZ" dirty="0"/>
              <a:t>podklady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2141</TotalTime>
  <Words>503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Sborovna-K</cp:lastModifiedBy>
  <cp:revision>287</cp:revision>
  <dcterms:created xsi:type="dcterms:W3CDTF">2010-11-01T23:40:31Z</dcterms:created>
  <dcterms:modified xsi:type="dcterms:W3CDTF">2014-01-10T11:06:05Z</dcterms:modified>
</cp:coreProperties>
</file>