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81" r:id="rId4"/>
    <p:sldId id="286" r:id="rId5"/>
    <p:sldId id="287" r:id="rId6"/>
    <p:sldId id="285" r:id="rId7"/>
    <p:sldId id="289" r:id="rId8"/>
    <p:sldId id="288" r:id="rId9"/>
    <p:sldId id="284" r:id="rId10"/>
    <p:sldId id="282" r:id="rId11"/>
    <p:sldId id="26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9.1.2014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9.1.2014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9.1.2014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9.1.2014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9.1.2014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9.1.2014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9.1.2014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klimatizace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5780525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18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Seznámení s </a:t>
                      </a:r>
                      <a:r>
                        <a:rPr lang="cs-CZ" sz="120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druhy klimatizací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Klimatizace, chlazení, tepelné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čerpadlo,  mikroklima,  hygienické podmínky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Vytápění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Ludvík </a:t>
                      </a:r>
                      <a:r>
                        <a:rPr lang="cs-CZ" sz="1200" dirty="0" err="1" smtClean="0">
                          <a:effectLst/>
                        </a:rPr>
                        <a:t>Hrtánek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- 3. ročník, žáci 15 – 18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 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Klimatizace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VY_32_INOVACE_18_356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79712" y="2596041"/>
            <a:ext cx="51845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/>
              <a:t>Klimatizace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699792" y="1124744"/>
            <a:ext cx="41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>
                <a:solidFill>
                  <a:schemeClr val="accent1"/>
                </a:solidFill>
              </a:rPr>
              <a:t>Klimatizace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20580" y="1735010"/>
            <a:ext cx="409289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12750" indent="-342900">
              <a:lnSpc>
                <a:spcPct val="150000"/>
              </a:lnSpc>
              <a:buFontTx/>
              <a:buChar char="-"/>
            </a:pPr>
            <a:r>
              <a:rPr lang="cs-CZ" dirty="0"/>
              <a:t>Přístroj na </a:t>
            </a: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úpravu parametrů vzduchu. </a:t>
            </a:r>
          </a:p>
          <a:p>
            <a:pPr marL="412750" indent="-342900">
              <a:lnSpc>
                <a:spcPct val="150000"/>
              </a:lnSpc>
              <a:buFontTx/>
              <a:buChar char="-"/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 nevýrobních prostorách slouží hlavně k odebírání tepla v létě.</a:t>
            </a:r>
          </a:p>
          <a:p>
            <a:pPr marL="412750" indent="-342900">
              <a:lnSpc>
                <a:spcPct val="150000"/>
              </a:lnSpc>
              <a:buFontTx/>
              <a:buChar char="-"/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Základem funkce klimatizačního zařízení je uzavřený  chladící okruh podobný chladničce nebo tepelnému čerpadlu (na jednom místě se teplo odebírá a na jiném místě se toto teplo uvolňuje).</a:t>
            </a:r>
          </a:p>
          <a:p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146077"/>
            <a:ext cx="4513846" cy="2962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210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763688" y="1636227"/>
            <a:ext cx="6048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Druhy klimatizačních zařízení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02875" y="2924944"/>
            <a:ext cx="856895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27050" indent="-457200">
              <a:lnSpc>
                <a:spcPct val="150000"/>
              </a:lnSpc>
              <a:buFont typeface="Wingdings 2" panose="05020102010507070707" pitchFamily="18" charset="2"/>
              <a:buAutoNum type="arabicParenR"/>
            </a:pPr>
            <a:r>
              <a:rPr lang="cs-CZ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Zdravotně hygienická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(komfortní)</a:t>
            </a:r>
          </a:p>
          <a:p>
            <a:pPr marL="69850">
              <a:lnSpc>
                <a:spcPct val="150000"/>
              </a:lnSpc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Vytváří optimální stav mikroklimatu pro pobyt lidí (jedná se o příjemné subjektivní </a:t>
            </a: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pocity, ale 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hlavně o optimální hygienické podmínky).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1787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372632" y="1278769"/>
            <a:ext cx="26642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Použití:</a:t>
            </a: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84730" y="2132856"/>
            <a:ext cx="85797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prostory kulturní a společenské — shromažďování většího počtu lidí (divadla, kina, sály, hotely, banky</a:t>
            </a:r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74458" y="2864854"/>
            <a:ext cx="8568547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1" indent="-285750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prostory s velkou vnitřní tepelnou zátěží — rozhlasová a televizní studia, filmové </a:t>
            </a:r>
            <a:r>
              <a:rPr lang="cs-CZ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ateliéry</a:t>
            </a:r>
            <a:endParaRPr lang="cs-CZ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74053" y="3645024"/>
            <a:ext cx="8568951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1" indent="-285750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prostory s velkou vnější tepelnou zátěží — lehké skleněné stavby, kabiny strojů (jeřáby, kombajny) a kabiny </a:t>
            </a:r>
            <a:r>
              <a:rPr lang="cs-CZ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velínů</a:t>
            </a:r>
            <a:endParaRPr lang="cs-CZ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74457" y="4379381"/>
            <a:ext cx="8568547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1" indent="-285750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prostory s velkými požadavky na mikroklima — lázeňské prostory, operační sály, jednotky intenzivní </a:t>
            </a:r>
            <a:r>
              <a:rPr lang="cs-CZ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péče</a:t>
            </a:r>
            <a:endParaRPr lang="cs-CZ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74458" y="5120570"/>
            <a:ext cx="69392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1" indent="-285750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dopravní prostředky — letadla, vlaky, autobusy, </a:t>
            </a:r>
            <a:r>
              <a:rPr lang="cs-CZ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automobily</a:t>
            </a:r>
            <a:endParaRPr lang="cs-CZ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625150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3528" y="1412776"/>
            <a:ext cx="87129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27050" indent="-457200">
              <a:lnSpc>
                <a:spcPct val="150000"/>
              </a:lnSpc>
              <a:buFont typeface="+mj-lt"/>
              <a:buAutoNum type="arabicParenR" startAt="2"/>
            </a:pPr>
            <a:r>
              <a:rPr lang="cs-CZ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Průmyslová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(technologická</a:t>
            </a: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 marL="527050" indent="-457200">
              <a:lnSpc>
                <a:spcPct val="150000"/>
              </a:lnSpc>
              <a:buFont typeface="+mj-lt"/>
              <a:buAutoNum type="arabicParenR" startAt="2"/>
            </a:pPr>
            <a:endParaRPr lang="cs-CZ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12750" indent="-342900">
              <a:lnSpc>
                <a:spcPct val="100000"/>
              </a:lnSpc>
              <a:buFontTx/>
              <a:buChar char="-"/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Většinou je součástí technologického zařízení. </a:t>
            </a:r>
            <a:endParaRPr lang="cs-CZ" sz="24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12750" indent="-342900">
              <a:lnSpc>
                <a:spcPct val="100000"/>
              </a:lnSpc>
              <a:buFontTx/>
              <a:buChar char="-"/>
            </a:pPr>
            <a:endParaRPr lang="cs-CZ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12750" indent="-342900">
              <a:lnSpc>
                <a:spcPct val="100000"/>
              </a:lnSpc>
              <a:buFontTx/>
              <a:buChar char="-"/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Má vliv na kvalitu výroby, snižování výrobních nákladů nebo přímo podmiňuje funkci strojního parku. </a:t>
            </a:r>
            <a:endParaRPr lang="cs-CZ" sz="24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12750" indent="-342900">
              <a:lnSpc>
                <a:spcPct val="100000"/>
              </a:lnSpc>
              <a:buFontTx/>
              <a:buChar char="-"/>
            </a:pPr>
            <a:endParaRPr lang="cs-CZ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12750" indent="-342900">
              <a:lnSpc>
                <a:spcPct val="100000"/>
              </a:lnSpc>
              <a:buFontTx/>
              <a:buChar char="-"/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Může plnit i funkci zdravotně hygienickou.</a:t>
            </a:r>
          </a:p>
          <a:p>
            <a:pPr marL="412750" indent="-342900">
              <a:lnSpc>
                <a:spcPct val="100000"/>
              </a:lnSpc>
              <a:buFontTx/>
              <a:buChar char="-"/>
            </a:pPr>
            <a:endParaRPr lang="cs-CZ" dirty="0">
              <a:latin typeface="Calibri" panose="020F0502020204030204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745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55004" y="1340768"/>
            <a:ext cx="367240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Použití: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55004" y="2420888"/>
            <a:ext cx="807743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provozy zpracující navlhavé materiály — textil, papír, tabák, filmy, léky, </a:t>
            </a:r>
            <a:r>
              <a:rPr lang="cs-CZ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potraviny</a:t>
            </a:r>
            <a:endParaRPr lang="cs-CZ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55004" y="3645024"/>
            <a:ext cx="868899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provozy s potřebou vysoké kvality vzduchu — výroba polovodičů, umělých vláken, </a:t>
            </a:r>
            <a:r>
              <a:rPr lang="cs-CZ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léků</a:t>
            </a:r>
            <a:endParaRPr lang="cs-CZ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55004" y="4941168"/>
            <a:ext cx="901354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provozy s výpočetní technikou — střediska, sály, </a:t>
            </a:r>
            <a:r>
              <a:rPr lang="cs-CZ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učebny</a:t>
            </a:r>
            <a:endParaRPr lang="cs-CZ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4995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83768" y="980728"/>
            <a:ext cx="4968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Rozdělení podle provedení</a:t>
            </a:r>
            <a:endParaRPr lang="cs-CZ" sz="3200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23" y="1504096"/>
            <a:ext cx="3263317" cy="3782106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45427" y="5188477"/>
            <a:ext cx="43692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b="1" dirty="0"/>
              <a:t>Kompaktní</a:t>
            </a:r>
            <a:r>
              <a:rPr lang="cs-CZ" dirty="0"/>
              <a:t> (okenní)</a:t>
            </a:r>
          </a:p>
          <a:p>
            <a:pPr marL="285750" indent="-285750">
              <a:buFontTx/>
              <a:buChar char="-"/>
            </a:pPr>
            <a:r>
              <a:rPr lang="cs-CZ" dirty="0"/>
              <a:t>celé zařízení je umístěno jako celek pod okny</a:t>
            </a:r>
          </a:p>
          <a:p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7380" y="2924944"/>
            <a:ext cx="3511552" cy="2652851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4414688" y="1844824"/>
            <a:ext cx="43169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9850" algn="r"/>
            <a:r>
              <a:rPr lang="cs-CZ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Oddělené</a:t>
            </a:r>
            <a:r>
              <a:rPr lang="cs-CZ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(SPLIT)</a:t>
            </a:r>
          </a:p>
          <a:p>
            <a:pPr marL="412750" indent="-342900" algn="r">
              <a:buFontTx/>
              <a:buChar char="-"/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jedna vnitřní jednotka a jedna venkovní jednotka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0856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61963" y="1412776"/>
            <a:ext cx="5220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Rozdělení podle umístění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2276872"/>
            <a:ext cx="7632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27050" indent="-457200">
              <a:buAutoNum type="alphaLcParenR"/>
            </a:pPr>
            <a:r>
              <a:rPr lang="cs-CZ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Vnitřní</a:t>
            </a:r>
            <a:endParaRPr lang="cs-CZ" sz="24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12750" indent="-342900">
              <a:buFontTx/>
              <a:buChar char="-"/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 stěně, stropu, podlaze </a:t>
            </a:r>
          </a:p>
          <a:p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02118" y="3573015"/>
            <a:ext cx="55446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cs-CZ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 Mezistropní</a:t>
            </a: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  v podhledu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4641711"/>
            <a:ext cx="828092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9850" indent="0">
              <a:buNone/>
            </a:pPr>
            <a:r>
              <a:rPr lang="cs-CZ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c) </a:t>
            </a:r>
            <a:r>
              <a:rPr lang="cs-CZ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Vnější </a:t>
            </a:r>
            <a:endParaRPr lang="cs-CZ" sz="24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12750" indent="-342900">
              <a:buFontTx/>
              <a:buChar char="-"/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 střeše, terase nebo na zemi vedle budovy ( vodní systémy)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3213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5321" y="1268759"/>
            <a:ext cx="4896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0070C0"/>
                </a:solidFill>
              </a:rPr>
              <a:t>Otázky k opakování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0193" y="2204864"/>
            <a:ext cx="72101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1) </a:t>
            </a:r>
            <a:r>
              <a:rPr lang="cs-CZ" sz="2400" dirty="0"/>
              <a:t>Jaké druhy klimatizací dle provedení znáte? </a:t>
            </a:r>
          </a:p>
          <a:p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0193" y="3035862"/>
            <a:ext cx="77142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2) Kde byste hledali průmyslovou klimatizaci?</a:t>
            </a:r>
          </a:p>
          <a:p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0193" y="3866859"/>
            <a:ext cx="74230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3) Jaké známe rozdělení klimatizací dle umístění?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60560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83568" y="1268760"/>
            <a:ext cx="81872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Použité zdroje</a:t>
            </a:r>
            <a:r>
              <a:rPr lang="cs-CZ" sz="2400" dirty="0" smtClean="0"/>
              <a:t>:</a:t>
            </a:r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2510947"/>
            <a:ext cx="7272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www.klimatizace.net</a:t>
            </a:r>
            <a:endParaRPr lang="cs-CZ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Katalogy </a:t>
            </a:r>
            <a:r>
              <a:rPr lang="cs-CZ" dirty="0"/>
              <a:t>a vlastní zdroje</a:t>
            </a:r>
          </a:p>
          <a:p>
            <a:pPr>
              <a:buFontTx/>
              <a:buChar char="-"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861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2119</TotalTime>
  <Words>498</Words>
  <Application>Microsoft Office PowerPoint</Application>
  <PresentationFormat>Předvádění na obrazovce (4:3)</PresentationFormat>
  <Paragraphs>102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Ivana Gajdošová Ing.</cp:lastModifiedBy>
  <cp:revision>285</cp:revision>
  <dcterms:created xsi:type="dcterms:W3CDTF">2010-11-01T23:40:31Z</dcterms:created>
  <dcterms:modified xsi:type="dcterms:W3CDTF">2014-01-09T19:18:54Z</dcterms:modified>
</cp:coreProperties>
</file>