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81" r:id="rId4"/>
    <p:sldId id="322" r:id="rId5"/>
    <p:sldId id="314" r:id="rId6"/>
    <p:sldId id="313" r:id="rId7"/>
    <p:sldId id="312" r:id="rId8"/>
    <p:sldId id="311" r:id="rId9"/>
    <p:sldId id="310" r:id="rId10"/>
    <p:sldId id="317" r:id="rId11"/>
    <p:sldId id="316" r:id="rId12"/>
    <p:sldId id="315" r:id="rId13"/>
    <p:sldId id="305" r:id="rId14"/>
    <p:sldId id="320" r:id="rId15"/>
    <p:sldId id="321" r:id="rId16"/>
    <p:sldId id="318" r:id="rId17"/>
    <p:sldId id="30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272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48585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18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 smtClean="0"/>
                        <a:t>Dělení tepelných soustav 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Tepelná</a:t>
                      </a:r>
                      <a:r>
                        <a:rPr lang="cs-CZ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síť, teplené soustavy, primární rozvod, sekundární rozvod, potrubí</a:t>
                      </a:r>
                      <a:endParaRPr lang="cs-CZ" sz="12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Vytápění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Ludvík </a:t>
                      </a:r>
                      <a:r>
                        <a:rPr lang="cs-CZ" sz="1200" dirty="0" err="1" smtClean="0">
                          <a:effectLst/>
                        </a:rPr>
                        <a:t>Hrtánek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- 3. ročník, žáci 15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/>
              <a:t>Parní tepelná soustava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VY_32_INOVACE_18_359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0635" y="2420888"/>
            <a:ext cx="8064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/>
              <a:t>Parní tepelná soustava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30185" y="1988840"/>
            <a:ext cx="86779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Dnes setkáme v některých místech, kde se pára vyskytuje v primárních částech městských tepelných soustav, a také v řadě průmyslových podniků. </a:t>
            </a:r>
            <a:endParaRPr lang="cs-CZ" sz="2400" dirty="0" smtClean="0"/>
          </a:p>
          <a:p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r>
              <a:rPr lang="cs-CZ" sz="2400" dirty="0"/>
              <a:t>Pára se v tepelné síti dopravuje vlastním tlakem.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21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39552" y="1779399"/>
            <a:ext cx="806489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b="1" dirty="0"/>
              <a:t>primární rozvod </a:t>
            </a:r>
            <a:r>
              <a:rPr lang="cs-CZ" sz="2400" dirty="0"/>
              <a:t>⇒ středotlaká parní soustava, max. přetlak 1,6 </a:t>
            </a:r>
            <a:r>
              <a:rPr lang="cs-CZ" sz="2400" dirty="0" err="1" smtClean="0"/>
              <a:t>MPa</a:t>
            </a:r>
            <a:r>
              <a:rPr lang="cs-CZ" sz="2400" dirty="0" smtClean="0"/>
              <a:t>. </a:t>
            </a:r>
            <a:r>
              <a:rPr lang="cs-CZ" sz="2400" dirty="0"/>
              <a:t>(226°C)</a:t>
            </a:r>
          </a:p>
          <a:p>
            <a:pPr lvl="1">
              <a:buFontTx/>
              <a:buChar char="-"/>
            </a:pPr>
            <a:r>
              <a:rPr lang="pl-PL" sz="2400" dirty="0"/>
              <a:t>teplota kondenzátu je obvykle 60-80 °C</a:t>
            </a:r>
          </a:p>
          <a:p>
            <a:pPr lvl="1">
              <a:buFontTx/>
              <a:buChar char="-"/>
            </a:pPr>
            <a:r>
              <a:rPr lang="pl-PL" sz="2400" dirty="0"/>
              <a:t>rychlost páry v rozvodu 25 – 60 </a:t>
            </a:r>
            <a:r>
              <a:rPr lang="pl-PL" sz="2400" dirty="0" smtClean="0"/>
              <a:t>m/s</a:t>
            </a:r>
          </a:p>
          <a:p>
            <a:pPr lvl="1">
              <a:buFontTx/>
              <a:buChar char="-"/>
            </a:pPr>
            <a:endParaRPr lang="pl-PL" sz="2400" dirty="0" smtClean="0"/>
          </a:p>
          <a:p>
            <a:pPr lvl="1">
              <a:buFontTx/>
              <a:buChar char="-"/>
            </a:pPr>
            <a:endParaRPr lang="pl-PL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b="1" dirty="0"/>
              <a:t>sekundární rozvod </a:t>
            </a:r>
            <a:r>
              <a:rPr lang="cs-CZ" sz="2400" dirty="0"/>
              <a:t>⇒ např. nízkotlaká parní soustava, max. přetlak 0,07 </a:t>
            </a:r>
            <a:r>
              <a:rPr lang="cs-CZ" sz="2400" dirty="0" err="1" smtClean="0"/>
              <a:t>MPa</a:t>
            </a:r>
            <a:r>
              <a:rPr lang="cs-CZ" sz="2400" dirty="0" smtClean="0"/>
              <a:t>. </a:t>
            </a:r>
            <a:r>
              <a:rPr lang="cs-CZ" sz="2400" dirty="0"/>
              <a:t>(115 °C)</a:t>
            </a:r>
          </a:p>
          <a:p>
            <a:pPr lvl="1">
              <a:buFontTx/>
              <a:buChar char="-"/>
            </a:pPr>
            <a:r>
              <a:rPr lang="cs-CZ" sz="2400" dirty="0"/>
              <a:t>(může být i teplovodní)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023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 flipH="1" flipV="1">
            <a:off x="2164443" y="1998131"/>
            <a:ext cx="5661396" cy="1991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412776"/>
            <a:ext cx="84249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Přenosové schopnosti vody a </a:t>
            </a:r>
            <a:r>
              <a:rPr lang="cs-CZ" sz="2400" b="1" dirty="0" smtClean="0"/>
              <a:t>páry</a:t>
            </a:r>
          </a:p>
          <a:p>
            <a:endParaRPr lang="cs-CZ" sz="2400" b="1" dirty="0"/>
          </a:p>
          <a:p>
            <a:pPr>
              <a:buFontTx/>
              <a:buChar char="-"/>
            </a:pPr>
            <a:r>
              <a:rPr lang="cs-CZ" sz="2400" dirty="0"/>
              <a:t>Schopnost vody a páry přenášet tepelný výkon potrubím o určitém stejném DN ukazuje tabulka. 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/>
              <a:t>Z tabulky je patrné, že při stejné dimenzi potrubí a při typických teplotách či tlacích přenese pára při vyšších parametrech větší tepelný výkon než voda, a to až o 50 %. 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/>
              <a:t>Při nižších parametrech je situace opačná. 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/>
              <a:t>Voda přenese o 20 % větší tepelný výkon.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47652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63688" y="1489689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1"/>
                </a:solidFill>
              </a:rPr>
              <a:t>Rozdělení sítí podle počtu trubek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708919"/>
            <a:ext cx="583264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Jednotrubkové</a:t>
            </a:r>
          </a:p>
          <a:p>
            <a:pPr>
              <a:buFontTx/>
              <a:buChar char="-"/>
            </a:pPr>
            <a:endParaRPr lang="cs-CZ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 smtClean="0"/>
              <a:t>Dvoutrubkové</a:t>
            </a:r>
          </a:p>
          <a:p>
            <a:pPr>
              <a:buFontTx/>
              <a:buChar char="-"/>
            </a:pPr>
            <a:endParaRPr lang="cs-CZ" sz="28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cs-CZ" sz="2800" dirty="0"/>
              <a:t>Třítrubkové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2794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49694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Jednotrubková </a:t>
            </a:r>
            <a:r>
              <a:rPr lang="cs-CZ" sz="2800" b="1" dirty="0" smtClean="0"/>
              <a:t>síť</a:t>
            </a:r>
          </a:p>
          <a:p>
            <a:endParaRPr lang="cs-CZ" sz="2400" b="1" dirty="0"/>
          </a:p>
          <a:p>
            <a:r>
              <a:rPr lang="cs-CZ" sz="2400" b="1" dirty="0"/>
              <a:t>Použití: </a:t>
            </a:r>
            <a:r>
              <a:rPr lang="cs-CZ" sz="2400" dirty="0"/>
              <a:t>výjimečně při dopravě na velké </a:t>
            </a:r>
            <a:r>
              <a:rPr lang="cs-CZ" sz="2400" dirty="0" smtClean="0"/>
              <a:t>vzdálenosti</a:t>
            </a:r>
          </a:p>
          <a:p>
            <a:endParaRPr lang="cs-CZ" sz="2400" dirty="0"/>
          </a:p>
          <a:p>
            <a:r>
              <a:rPr lang="cs-CZ" sz="2400" b="1" dirty="0"/>
              <a:t>Teplonosná látka: </a:t>
            </a:r>
            <a:r>
              <a:rPr lang="cs-CZ" sz="2400" dirty="0"/>
              <a:t>nejčastěji pára bez vracení kondenzátu (vypouštěn nebo technologicky zpracován</a:t>
            </a:r>
            <a:r>
              <a:rPr lang="cs-CZ" sz="2400" dirty="0" smtClean="0"/>
              <a:t>)</a:t>
            </a:r>
          </a:p>
          <a:p>
            <a:endParaRPr lang="cs-CZ" sz="2400" dirty="0" smtClean="0"/>
          </a:p>
          <a:p>
            <a:r>
              <a:rPr lang="cs-CZ" sz="2400" b="1" dirty="0" smtClean="0"/>
              <a:t>Nevýhody</a:t>
            </a:r>
            <a:r>
              <a:rPr lang="cs-CZ" sz="2400" b="1" dirty="0"/>
              <a:t>: </a:t>
            </a:r>
            <a:r>
              <a:rPr lang="cs-CZ" sz="2400" dirty="0"/>
              <a:t>neustálé doplňování vody, problematická likvidace kondenzátu, tepelné ztráty při vypouštění </a:t>
            </a:r>
            <a:r>
              <a:rPr lang="cs-CZ" sz="2400" dirty="0" smtClean="0"/>
              <a:t>kondenzátu</a:t>
            </a:r>
          </a:p>
          <a:p>
            <a:endParaRPr lang="cs-CZ" sz="2400" dirty="0"/>
          </a:p>
          <a:p>
            <a:r>
              <a:rPr lang="pt-BR" sz="2400" b="1" dirty="0"/>
              <a:t>Výhoda</a:t>
            </a:r>
            <a:r>
              <a:rPr lang="cs-CZ" sz="2400" b="1" dirty="0"/>
              <a:t>:</a:t>
            </a:r>
            <a:r>
              <a:rPr lang="cs-CZ" sz="2400" dirty="0"/>
              <a:t> </a:t>
            </a:r>
            <a:r>
              <a:rPr lang="pt-BR" sz="2400" dirty="0"/>
              <a:t>úspora materiálu na vratném potrubí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39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052736"/>
            <a:ext cx="820891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Dvoutrubková </a:t>
            </a:r>
            <a:r>
              <a:rPr lang="cs-CZ" sz="2800" b="1" dirty="0" smtClean="0"/>
              <a:t>síť</a:t>
            </a:r>
          </a:p>
          <a:p>
            <a:endParaRPr lang="cs-CZ" sz="2800" b="1" dirty="0"/>
          </a:p>
          <a:p>
            <a:r>
              <a:rPr lang="cs-CZ" sz="2400" b="1" dirty="0"/>
              <a:t>Použití:</a:t>
            </a:r>
            <a:r>
              <a:rPr lang="cs-CZ" sz="2400" dirty="0"/>
              <a:t> nejrozšířenější, přívodní a vratné potrubí</a:t>
            </a:r>
          </a:p>
          <a:p>
            <a:r>
              <a:rPr lang="cs-CZ" sz="2400" b="1" dirty="0"/>
              <a:t>Teplonosná látka: </a:t>
            </a:r>
            <a:r>
              <a:rPr lang="cs-CZ" sz="2400" dirty="0"/>
              <a:t>voda</a:t>
            </a:r>
          </a:p>
          <a:p>
            <a:pPr>
              <a:buFontTx/>
              <a:buChar char="-"/>
            </a:pPr>
            <a:r>
              <a:rPr lang="cs-CZ" sz="2400" dirty="0" smtClean="0"/>
              <a:t> obě </a:t>
            </a:r>
            <a:r>
              <a:rPr lang="cs-CZ" sz="2400" dirty="0"/>
              <a:t>potrubí stejného průměru, pára s vracením kondenzátu</a:t>
            </a:r>
          </a:p>
          <a:p>
            <a:pPr>
              <a:buFontTx/>
              <a:buChar char="-"/>
            </a:pPr>
            <a:r>
              <a:rPr lang="cs-CZ" sz="2400" dirty="0" smtClean="0"/>
              <a:t> kondenzátní potrubí </a:t>
            </a:r>
            <a:r>
              <a:rPr lang="cs-CZ" sz="2400" dirty="0"/>
              <a:t>o 1/2 až 1/3 menší než parní potrubí</a:t>
            </a:r>
          </a:p>
          <a:p>
            <a:pPr>
              <a:buFontTx/>
              <a:buChar char="-"/>
            </a:pPr>
            <a:r>
              <a:rPr lang="cs-CZ" sz="2400" dirty="0" smtClean="0"/>
              <a:t> kondenzátní </a:t>
            </a:r>
            <a:r>
              <a:rPr lang="cs-CZ" sz="2400" dirty="0"/>
              <a:t>potrubí se obvykle neizoluje nebo zpravidla jen v místech, kde je nebezpečí jeho zamrznutí</a:t>
            </a:r>
          </a:p>
          <a:p>
            <a:endParaRPr lang="cs-CZ" b="1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3998099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161" y="4166967"/>
            <a:ext cx="6519874" cy="1840639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7453" y="4640932"/>
            <a:ext cx="212372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dirty="0"/>
              <a:t>P- přívodní potrubí</a:t>
            </a:r>
          </a:p>
          <a:p>
            <a:pPr algn="r"/>
            <a:r>
              <a:rPr lang="cs-CZ" sz="1600" dirty="0"/>
              <a:t>Z- zpětné potrubí</a:t>
            </a:r>
          </a:p>
          <a:p>
            <a:pPr algn="r"/>
            <a:r>
              <a:rPr lang="cs-CZ" sz="1600" dirty="0"/>
              <a:t>a) vodní síť</a:t>
            </a:r>
          </a:p>
          <a:p>
            <a:pPr algn="r"/>
            <a:r>
              <a:rPr lang="cs-CZ" sz="1600" dirty="0"/>
              <a:t>b) pára + kondenzát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123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20580" y="1052736"/>
            <a:ext cx="8843908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Třítrubková </a:t>
            </a:r>
            <a:r>
              <a:rPr lang="cs-CZ" sz="2800" b="1" dirty="0" smtClean="0"/>
              <a:t>síť</a:t>
            </a:r>
          </a:p>
          <a:p>
            <a:endParaRPr lang="cs-CZ" sz="2800" b="1" dirty="0" smtClean="0"/>
          </a:p>
          <a:p>
            <a:r>
              <a:rPr lang="cs-CZ" sz="2400" b="1" dirty="0" smtClean="0"/>
              <a:t>Použití</a:t>
            </a:r>
            <a:r>
              <a:rPr lang="cs-CZ" sz="2400" b="1" dirty="0"/>
              <a:t>:</a:t>
            </a:r>
            <a:r>
              <a:rPr lang="cs-CZ" sz="2400" dirty="0"/>
              <a:t> jen výjimečně</a:t>
            </a:r>
          </a:p>
          <a:p>
            <a:pPr lvl="1">
              <a:buFontTx/>
              <a:buChar char="-"/>
            </a:pPr>
            <a:r>
              <a:rPr lang="cs-CZ" sz="2400" dirty="0"/>
              <a:t>dvě přívodní a jedno společné vratné potrubí</a:t>
            </a:r>
          </a:p>
          <a:p>
            <a:pPr lvl="1">
              <a:buFontTx/>
              <a:buChar char="-"/>
            </a:pPr>
            <a:r>
              <a:rPr lang="cs-CZ" sz="2400" dirty="0"/>
              <a:t>buď dva zásadně odlišné teplotní průběhy, nebo časově výrazně odlišný průběh odběru (sezónní vytápění a celoroční ohřev TUV)</a:t>
            </a:r>
          </a:p>
          <a:p>
            <a:pPr lvl="1">
              <a:buFontTx/>
              <a:buChar char="-"/>
            </a:pPr>
            <a:r>
              <a:rPr lang="cs-CZ" sz="2400" dirty="0"/>
              <a:t>horkovodní síť vzniklá etapovitě</a:t>
            </a:r>
          </a:p>
          <a:p>
            <a:r>
              <a:rPr lang="cs-CZ" sz="2400" b="1" dirty="0"/>
              <a:t>Teplonosná látka:</a:t>
            </a:r>
            <a:r>
              <a:rPr lang="cs-CZ" sz="2400" dirty="0"/>
              <a:t> voda</a:t>
            </a:r>
          </a:p>
          <a:p>
            <a:pPr>
              <a:buFontTx/>
              <a:buChar char="-"/>
            </a:pPr>
            <a:r>
              <a:rPr lang="cs-CZ" sz="2400" dirty="0"/>
              <a:t>pára s vracením kondenzátu</a:t>
            </a:r>
          </a:p>
          <a:p>
            <a:r>
              <a:rPr lang="cs-CZ" sz="2400" b="1" dirty="0"/>
              <a:t>Nevýhoda</a:t>
            </a:r>
            <a:r>
              <a:rPr lang="cs-CZ" sz="2400" dirty="0"/>
              <a:t>: investičně náročné</a:t>
            </a:r>
          </a:p>
          <a:p>
            <a:endParaRPr lang="cs-CZ" dirty="0"/>
          </a:p>
        </p:txBody>
      </p:sp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9624" y="4005064"/>
            <a:ext cx="4860032" cy="185283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841498" y="4931483"/>
            <a:ext cx="151216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600" dirty="0"/>
              <a:t>P1,2 – přívodní potrubí</a:t>
            </a:r>
          </a:p>
          <a:p>
            <a:pPr algn="r"/>
            <a:r>
              <a:rPr lang="cs-CZ" sz="1600" dirty="0"/>
              <a:t>Z- zpětné potrubí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27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907704" y="1268760"/>
            <a:ext cx="46805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Paprskovitá síť</a:t>
            </a:r>
          </a:p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9532" y="1988840"/>
            <a:ext cx="85329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/>
              <a:t>vyskytuje se nejčastěji </a:t>
            </a:r>
            <a:endParaRPr lang="cs-CZ" sz="2400" dirty="0" smtClean="0"/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/>
              <a:t>ze zdroje tepla vychází jeden nebo více samostatných napáječů, které se dále větvovitě dělí k jednotlivým spotřebitelským předávacím </a:t>
            </a:r>
            <a:r>
              <a:rPr lang="cs-CZ" sz="2400" dirty="0" smtClean="0"/>
              <a:t>stanicím</a:t>
            </a:r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paprskovitá </a:t>
            </a:r>
            <a:r>
              <a:rPr lang="cs-CZ" sz="2400" dirty="0"/>
              <a:t>síť je vhodná pro rozlehlejší zásobované území a v těchto případech bývá jediným možným řešením.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6501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807803" y="1485333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Síť okružní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1947" y="2070108"/>
            <a:ext cx="86201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je v podstatě modifikací paprskovité sítě se vzájemně propojenými napaječi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tento </a:t>
            </a:r>
            <a:r>
              <a:rPr lang="cs-CZ" sz="2400" dirty="0"/>
              <a:t>typ sítě je vhodný pro kompaktnější zástavbu na území zásobovaném teplem a dává větší provozní jistotu spotřebičům v případě </a:t>
            </a:r>
            <a:r>
              <a:rPr lang="cs-CZ" sz="2400" dirty="0" smtClean="0"/>
              <a:t>poruchy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umožňuje </a:t>
            </a:r>
            <a:r>
              <a:rPr lang="cs-CZ" sz="2400" dirty="0"/>
              <a:t>také paralelní připojení dodatkového nebo špičkového zdroje (zvláště výhodné pro parní síť</a:t>
            </a:r>
            <a:r>
              <a:rPr lang="cs-CZ" sz="2400" dirty="0" smtClean="0"/>
              <a:t>)</a:t>
            </a: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 </a:t>
            </a:r>
            <a:r>
              <a:rPr lang="cs-CZ" sz="2400" dirty="0"/>
              <a:t>vodní okružní sítě mohou při změně provozních stavů nastat závady při dodávce do hydraulicky nejvzdálenějších </a:t>
            </a:r>
            <a:r>
              <a:rPr lang="cs-CZ" sz="2400" dirty="0" smtClean="0"/>
              <a:t>spotřebičů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111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39751" y="1340768"/>
            <a:ext cx="44644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chemeClr val="accent1"/>
                </a:solidFill>
              </a:rPr>
              <a:t>Uložení a vedení potrubí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132856"/>
            <a:ext cx="763284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Tepelné sítě se řeší jako</a:t>
            </a:r>
            <a:r>
              <a:rPr lang="cs-CZ" sz="2400" b="1" dirty="0" smtClean="0"/>
              <a:t>:</a:t>
            </a:r>
          </a:p>
          <a:p>
            <a:endParaRPr lang="cs-CZ" sz="2400" b="1" dirty="0"/>
          </a:p>
          <a:p>
            <a:r>
              <a:rPr lang="cs-CZ" sz="2400" dirty="0" smtClean="0"/>
              <a:t>Nadzemní</a:t>
            </a:r>
          </a:p>
          <a:p>
            <a:endParaRPr lang="cs-CZ" sz="2400" dirty="0"/>
          </a:p>
          <a:p>
            <a:r>
              <a:rPr lang="cs-CZ" sz="2400" dirty="0" smtClean="0"/>
              <a:t>Pozemní</a:t>
            </a:r>
          </a:p>
          <a:p>
            <a:endParaRPr lang="cs-CZ" sz="2400" dirty="0"/>
          </a:p>
          <a:p>
            <a:r>
              <a:rPr lang="cs-CZ" sz="2400" dirty="0"/>
              <a:t>Podzemní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623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53714" y="1268760"/>
            <a:ext cx="842493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Nadzemní </a:t>
            </a:r>
            <a:r>
              <a:rPr lang="cs-CZ" sz="2800" b="1" dirty="0" smtClean="0"/>
              <a:t>vedení</a:t>
            </a:r>
          </a:p>
          <a:p>
            <a:endParaRPr lang="cs-CZ" sz="28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Pokud možno se neužívá – vyžaduje větší investice než pozemní a škodí vzhledu okolí (ve formě potrubních mostů</a:t>
            </a:r>
            <a:r>
              <a:rPr lang="cs-CZ" sz="2400" dirty="0" smtClean="0"/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Jen v nejnutnějších </a:t>
            </a:r>
            <a:r>
              <a:rPr lang="cs-CZ" sz="2400" dirty="0" smtClean="0"/>
              <a:t>případech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Při </a:t>
            </a:r>
            <a:r>
              <a:rPr lang="cs-CZ" sz="2400" dirty="0"/>
              <a:t>přechodu menších vodních toků, silnic a </a:t>
            </a:r>
            <a:r>
              <a:rPr lang="cs-CZ" sz="2400" dirty="0" smtClean="0"/>
              <a:t>železnic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/>
              <a:t>Vhodné bývá též využití existujících staveb jako nosných konstrukcí pro potrubí, např. silničních mostů nebo dálničních těles</a:t>
            </a:r>
          </a:p>
        </p:txBody>
      </p:sp>
    </p:spTree>
    <p:extLst>
      <p:ext uri="{BB962C8B-B14F-4D97-AF65-F5344CB8AC3E}">
        <p14:creationId xmlns:p14="http://schemas.microsoft.com/office/powerpoint/2010/main" val="406647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627783" y="1165986"/>
            <a:ext cx="388843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Pozemní vedení</a:t>
            </a:r>
          </a:p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3548" y="2004397"/>
            <a:ext cx="813690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/>
              <a:t>Investičně jsou výhodná (až o 50 % levnější) proti podzemním uložením</a:t>
            </a:r>
            <a:r>
              <a:rPr lang="cs-CZ" sz="2400" dirty="0" smtClean="0"/>
              <a:t>.</a:t>
            </a:r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/>
              <a:t>V městských oblastech se však neuplatňují z důvod estetických i technických</a:t>
            </a:r>
            <a:r>
              <a:rPr lang="cs-CZ" sz="2400" dirty="0" smtClean="0"/>
              <a:t>.</a:t>
            </a:r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/>
              <a:t>Někdy lze vést nad zemí alespoň část hlavního napáječe</a:t>
            </a:r>
            <a:r>
              <a:rPr lang="cs-CZ" sz="2400" dirty="0" smtClean="0"/>
              <a:t>.</a:t>
            </a:r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/>
              <a:t>Způsobují komplikace při křížení s komunikacemi a zabírají souvislý pás půdy.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104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951820" y="1379031"/>
            <a:ext cx="32403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Materiál potrubí</a:t>
            </a:r>
          </a:p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240806"/>
            <a:ext cx="784887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ocelové </a:t>
            </a:r>
            <a:r>
              <a:rPr lang="cs-CZ" sz="2400" dirty="0"/>
              <a:t>svařované trubky – </a:t>
            </a:r>
            <a:r>
              <a:rPr lang="cs-CZ" sz="2400" dirty="0" smtClean="0"/>
              <a:t>nejčastěji</a:t>
            </a:r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</a:t>
            </a:r>
            <a:r>
              <a:rPr lang="cs-CZ" sz="2400" dirty="0" err="1" smtClean="0"/>
              <a:t>polybuten</a:t>
            </a:r>
            <a:r>
              <a:rPr lang="cs-CZ" sz="2400" dirty="0" smtClean="0"/>
              <a:t> </a:t>
            </a:r>
            <a:r>
              <a:rPr lang="cs-CZ" sz="2400" dirty="0"/>
              <a:t>(PB), síťovaný polyetylen (PEX) – moderní technologie bezkanálového uložení</a:t>
            </a:r>
          </a:p>
          <a:p>
            <a:pPr>
              <a:buFontTx/>
              <a:buChar char="-"/>
            </a:pPr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 podmínka </a:t>
            </a:r>
            <a:r>
              <a:rPr lang="cs-CZ" sz="2400" dirty="0"/>
              <a:t>použití </a:t>
            </a:r>
          </a:p>
          <a:p>
            <a:pPr lvl="1">
              <a:buFontTx/>
              <a:buChar char="-"/>
            </a:pPr>
            <a:r>
              <a:rPr lang="cs-CZ" sz="2400" dirty="0"/>
              <a:t>trvalá odolnost vůči působení pracovního tlaku a teploty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6470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51838" y="1340768"/>
            <a:ext cx="2808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Otázky k opakování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348880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1) Popiš, co je to primární rozvod. </a:t>
            </a:r>
          </a:p>
          <a:p>
            <a:r>
              <a:rPr lang="cs-CZ" sz="2400" dirty="0"/>
              <a:t>2) Jaké jsou výhody a nevýhody pozemního vedení?</a:t>
            </a:r>
          </a:p>
          <a:p>
            <a:r>
              <a:rPr lang="cs-CZ" sz="2400" dirty="0"/>
              <a:t>3) Kde se používá dvoutrubková síť?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1224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1485151"/>
            <a:ext cx="31025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Zdroje: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492896"/>
            <a:ext cx="48965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Nový R. a kol.: Technika prostředí (2000)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Jelínek V., Kabele K.: Technická zařízení budov </a:t>
            </a:r>
            <a:r>
              <a:rPr lang="cs-CZ" dirty="0" smtClean="0"/>
              <a:t> </a:t>
            </a:r>
            <a:r>
              <a:rPr lang="cs-CZ" dirty="0"/>
              <a:t>(2001)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Kolektiv autorů: Topenářská příručka (2000)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err="1"/>
              <a:t>Štěchovský</a:t>
            </a:r>
            <a:r>
              <a:rPr lang="cs-CZ" dirty="0"/>
              <a:t> J.: Vytápění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Firemní podklady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483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2241</TotalTime>
  <Words>866</Words>
  <Application>Microsoft Office PowerPoint</Application>
  <PresentationFormat>Předvádění na obrazovce (4:3)</PresentationFormat>
  <Paragraphs>181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Sborovna-K</cp:lastModifiedBy>
  <cp:revision>304</cp:revision>
  <dcterms:created xsi:type="dcterms:W3CDTF">2010-11-01T23:40:31Z</dcterms:created>
  <dcterms:modified xsi:type="dcterms:W3CDTF">2014-01-10T11:09:02Z</dcterms:modified>
</cp:coreProperties>
</file>