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6" r:id="rId2"/>
    <p:sldId id="257" r:id="rId3"/>
    <p:sldId id="281" r:id="rId4"/>
    <p:sldId id="286" r:id="rId5"/>
    <p:sldId id="285" r:id="rId6"/>
    <p:sldId id="284" r:id="rId7"/>
    <p:sldId id="283" r:id="rId8"/>
    <p:sldId id="288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027" y="-717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pPr/>
              <a:t>10.1.2014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emf"/><Relationship Id="rId4" Type="http://schemas.openxmlformats.org/officeDocument/2006/relationships/image" Target="../media/image3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5409659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18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Odvod</a:t>
                      </a:r>
                      <a:r>
                        <a:rPr lang="cs-CZ" sz="1200" b="0" baseline="0" dirty="0" smtClean="0">
                          <a:solidFill>
                            <a:schemeClr val="tx1"/>
                          </a:solidFill>
                          <a:latin typeface="+mn-lt"/>
                        </a:rPr>
                        <a:t> kouřových plynů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Komín, spaliny,</a:t>
                      </a:r>
                      <a:r>
                        <a:rPr lang="cs-CZ" sz="1200" kern="1200" baseline="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konstrukce komínu, odvětrávání, vložka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Vytápění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Ludvík </a:t>
                      </a:r>
                      <a:r>
                        <a:rPr lang="cs-CZ" sz="1200" dirty="0" err="1" smtClean="0">
                          <a:effectLst/>
                        </a:rPr>
                        <a:t>Hrtánek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- 3. ročník, žáci 15 – 18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Odvod spalin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VY_32_INOVACE_18_360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979712" y="2596041"/>
            <a:ext cx="51845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/>
              <a:t>Odvod spalin</a:t>
            </a:r>
            <a:endParaRPr lang="cs-CZ" sz="6000" dirty="0"/>
          </a:p>
        </p:txBody>
      </p:sp>
    </p:spTree>
    <p:extLst>
      <p:ext uri="{BB962C8B-B14F-4D97-AF65-F5344CB8AC3E}">
        <p14:creationId xmlns:p14="http://schemas.microsoft.com/office/powerpoint/2010/main" val="4002748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763688" y="1772816"/>
            <a:ext cx="5832648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/>
                </a:solidFill>
              </a:rPr>
              <a:t>Základy komínové techniky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2636912"/>
            <a:ext cx="763284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Úkol komínové </a:t>
            </a:r>
            <a:r>
              <a:rPr lang="cs-CZ" sz="2400" b="1" dirty="0" smtClean="0"/>
              <a:t>techniky</a:t>
            </a:r>
          </a:p>
          <a:p>
            <a:endParaRPr lang="cs-CZ" sz="2400" b="1" dirty="0"/>
          </a:p>
          <a:p>
            <a:r>
              <a:rPr lang="cs-CZ" sz="2400" dirty="0"/>
              <a:t>- odvést spaliny nad střechu, kde jsou rozptýleny do ovzduší tak, aby se </a:t>
            </a:r>
            <a:r>
              <a:rPr lang="cs-CZ" sz="2400" dirty="0" smtClean="0"/>
              <a:t>zamezilo jakékoli </a:t>
            </a:r>
            <a:r>
              <a:rPr lang="cs-CZ" sz="2400" dirty="0"/>
              <a:t>újmě na zdraví obyvatel domů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052104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403648" y="1196752"/>
            <a:ext cx="6408712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/>
                </a:solidFill>
              </a:rPr>
              <a:t>Vývoj komínové techniky</a:t>
            </a:r>
          </a:p>
          <a:p>
            <a:endParaRPr lang="cs-CZ" dirty="0"/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683568" y="1918992"/>
            <a:ext cx="7488832" cy="399006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 algn="l">
              <a:buFont typeface="Arial" pitchFamily="34" charset="0"/>
              <a:buAutoNum type="arabicParenR"/>
            </a:pPr>
            <a:r>
              <a:rPr lang="cs-CZ" sz="2000" b="1" dirty="0" smtClean="0">
                <a:solidFill>
                  <a:schemeClr val="tx1"/>
                </a:solidFill>
              </a:rPr>
              <a:t>Staré konstrukce</a:t>
            </a:r>
            <a:r>
              <a:rPr lang="cs-CZ" sz="2000" dirty="0" smtClean="0">
                <a:solidFill>
                  <a:schemeClr val="tx1"/>
                </a:solidFill>
              </a:rPr>
              <a:t>: Jednovrstvé, zděné komíny</a:t>
            </a:r>
          </a:p>
          <a:p>
            <a:pPr marL="457200" indent="-457200" algn="l">
              <a:buFont typeface="Arial" pitchFamily="34" charset="0"/>
              <a:buAutoNum type="arabicParenR"/>
            </a:pPr>
            <a:r>
              <a:rPr lang="cs-CZ" sz="2000" b="1" dirty="0" smtClean="0">
                <a:solidFill>
                  <a:schemeClr val="tx1"/>
                </a:solidFill>
              </a:rPr>
              <a:t>Dvouvrstvé komíny</a:t>
            </a:r>
          </a:p>
          <a:p>
            <a:pPr marL="457200" indent="-457200" algn="l">
              <a:buFont typeface="Arial" pitchFamily="34" charset="0"/>
              <a:buAutoNum type="arabicParenR"/>
            </a:pPr>
            <a:r>
              <a:rPr lang="cs-CZ" sz="2000" b="1" dirty="0" smtClean="0">
                <a:solidFill>
                  <a:schemeClr val="tx1"/>
                </a:solidFill>
              </a:rPr>
              <a:t>Moderní konstrukce</a:t>
            </a:r>
            <a:r>
              <a:rPr lang="cs-CZ" sz="2000" dirty="0" smtClean="0">
                <a:solidFill>
                  <a:schemeClr val="tx1"/>
                </a:solidFill>
              </a:rPr>
              <a:t>: Třívrstvé komíny s keramickou vložkou</a:t>
            </a:r>
          </a:p>
          <a:p>
            <a:pPr marL="457200" indent="-457200" algn="l">
              <a:buFont typeface="Arial" pitchFamily="34" charset="0"/>
              <a:buAutoNum type="arabicParenR"/>
            </a:pPr>
            <a:r>
              <a:rPr lang="cs-CZ" sz="2000" b="1" dirty="0" smtClean="0">
                <a:solidFill>
                  <a:schemeClr val="tx1"/>
                </a:solidFill>
              </a:rPr>
              <a:t>Komíny se zadním odvětráním</a:t>
            </a:r>
          </a:p>
          <a:p>
            <a:pPr marL="457200" indent="-457200" algn="l">
              <a:buFont typeface="Arial" pitchFamily="34" charset="0"/>
              <a:buAutoNum type="arabicParenR"/>
            </a:pPr>
            <a:r>
              <a:rPr lang="cs-CZ" sz="2000" b="1" dirty="0" smtClean="0">
                <a:solidFill>
                  <a:schemeClr val="tx1"/>
                </a:solidFill>
              </a:rPr>
              <a:t>Dvouplášťové nerezové systémy </a:t>
            </a:r>
            <a:r>
              <a:rPr lang="cs-CZ" sz="2000" dirty="0" smtClean="0">
                <a:solidFill>
                  <a:schemeClr val="tx1"/>
                </a:solidFill>
              </a:rPr>
              <a:t>(nerez - izolace – nerez)</a:t>
            </a:r>
            <a:endParaRPr lang="cs-CZ" sz="20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11787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259632" y="980729"/>
            <a:ext cx="7344816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>
                <a:solidFill>
                  <a:schemeClr val="accent1"/>
                </a:solidFill>
              </a:rPr>
              <a:t>Charakteristika jednovrstvých komínů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1800399"/>
            <a:ext cx="5190814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 smtClean="0"/>
              <a:t>stabilita</a:t>
            </a:r>
          </a:p>
          <a:p>
            <a:pPr>
              <a:buFontTx/>
              <a:buChar char="-"/>
            </a:pPr>
            <a:r>
              <a:rPr lang="cs-CZ" sz="2400" dirty="0" smtClean="0"/>
              <a:t>odolnost </a:t>
            </a:r>
            <a:r>
              <a:rPr lang="cs-CZ" sz="2400" dirty="0"/>
              <a:t>proti postupu spalin</a:t>
            </a:r>
          </a:p>
          <a:p>
            <a:pPr>
              <a:buFontTx/>
              <a:buChar char="-"/>
            </a:pPr>
            <a:r>
              <a:rPr lang="cs-CZ" sz="2400" dirty="0"/>
              <a:t>odolnost proti vyhoření</a:t>
            </a:r>
          </a:p>
          <a:p>
            <a:pPr>
              <a:buFontTx/>
              <a:buChar char="-"/>
            </a:pPr>
            <a:endParaRPr lang="cs-CZ" dirty="0"/>
          </a:p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539552" y="3360474"/>
            <a:ext cx="4608512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Systém</a:t>
            </a:r>
          </a:p>
          <a:p>
            <a:r>
              <a:rPr lang="cs-CZ" sz="2400" b="1" dirty="0"/>
              <a:t>jednovrstvý</a:t>
            </a:r>
            <a:r>
              <a:rPr lang="cs-CZ" sz="2400" dirty="0"/>
              <a:t> - zděný komín                                            </a:t>
            </a:r>
          </a:p>
          <a:p>
            <a:r>
              <a:rPr lang="cs-CZ" sz="2400" b="1" dirty="0"/>
              <a:t>jednovrstvý</a:t>
            </a:r>
            <a:r>
              <a:rPr lang="cs-CZ" sz="2400" dirty="0"/>
              <a:t> - plnostěnný komín</a:t>
            </a:r>
          </a:p>
          <a:p>
            <a:r>
              <a:rPr lang="cs-CZ" sz="2400" b="1" dirty="0"/>
              <a:t>jednovrstvý</a:t>
            </a:r>
            <a:r>
              <a:rPr lang="cs-CZ" sz="2400" dirty="0"/>
              <a:t> - vylehčený prefabrikovaný komín</a:t>
            </a:r>
          </a:p>
          <a:p>
            <a:endParaRPr lang="cs-CZ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8274" y="2911305"/>
            <a:ext cx="863790" cy="77893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406" y="4364667"/>
            <a:ext cx="863789" cy="86381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932064" y="2977606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Jednovrstvý</a:t>
            </a:r>
          </a:p>
          <a:p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942517" y="4468469"/>
            <a:ext cx="15841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Odlehčený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7745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755575" y="980728"/>
            <a:ext cx="7952969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>
                <a:solidFill>
                  <a:schemeClr val="accent1"/>
                </a:solidFill>
              </a:rPr>
              <a:t>Třívrstvé komíny s keramickou vložkou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20580" y="1613813"/>
            <a:ext cx="7083626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Tx/>
              <a:buChar char="-"/>
            </a:pPr>
            <a:r>
              <a:rPr lang="cs-CZ" sz="2400" dirty="0"/>
              <a:t>Vnitřní část: </a:t>
            </a:r>
          </a:p>
          <a:p>
            <a:pPr lvl="1">
              <a:buFontTx/>
              <a:buChar char="-"/>
            </a:pPr>
            <a:r>
              <a:rPr lang="cs-CZ" sz="2400" dirty="0"/>
              <a:t>šamotová vložka</a:t>
            </a:r>
          </a:p>
          <a:p>
            <a:pPr>
              <a:buFontTx/>
              <a:buChar char="-"/>
            </a:pPr>
            <a:r>
              <a:rPr lang="cs-CZ" sz="2400" dirty="0"/>
              <a:t>Střední část: </a:t>
            </a:r>
          </a:p>
          <a:p>
            <a:pPr lvl="1">
              <a:buFontTx/>
              <a:buChar char="-"/>
            </a:pPr>
            <a:r>
              <a:rPr lang="cs-CZ" sz="2400" dirty="0"/>
              <a:t>speciální tepelná izolace (minerální vata)</a:t>
            </a:r>
          </a:p>
          <a:p>
            <a:pPr>
              <a:buFontTx/>
              <a:buChar char="-"/>
            </a:pPr>
            <a:r>
              <a:rPr lang="cs-CZ" sz="2400" dirty="0"/>
              <a:t>Spaliny o nízkých teplotách v komíně nejsou dále výrazně ochlazovány</a:t>
            </a:r>
          </a:p>
          <a:p>
            <a:pPr>
              <a:buFontTx/>
              <a:buChar char="-"/>
            </a:pPr>
            <a:r>
              <a:rPr lang="cs-CZ" sz="2400" dirty="0"/>
              <a:t>Tepelná izolace musí navíc umožnit vnitřní vložce volnou pohyblivost, způsobenou tepelnou roztažností materiálů (tzv. dilataci).</a:t>
            </a:r>
          </a:p>
          <a:p>
            <a:pPr>
              <a:buFontTx/>
              <a:buChar char="-"/>
            </a:pPr>
            <a:r>
              <a:rPr lang="cs-CZ" sz="2400" dirty="0"/>
              <a:t>Vnější část</a:t>
            </a:r>
          </a:p>
          <a:p>
            <a:pPr lvl="1">
              <a:buFontTx/>
              <a:buChar char="-"/>
            </a:pPr>
            <a:r>
              <a:rPr lang="cs-CZ" sz="2400" dirty="0"/>
              <a:t>tvárnice, nosná část                        </a:t>
            </a:r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04206" y="2924944"/>
            <a:ext cx="1504339" cy="1456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2131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70093" y="1572816"/>
            <a:ext cx="3132585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chemeClr val="accent1"/>
                </a:solidFill>
              </a:rPr>
              <a:t> </a:t>
            </a:r>
            <a:r>
              <a:rPr lang="cs-CZ" sz="3200" b="1" dirty="0">
                <a:solidFill>
                  <a:schemeClr val="accent1"/>
                </a:solidFill>
              </a:rPr>
              <a:t>Části komína</a:t>
            </a:r>
          </a:p>
          <a:p>
            <a:endParaRPr lang="cs-CZ" dirty="0"/>
          </a:p>
        </p:txBody>
      </p:sp>
      <p:pic>
        <p:nvPicPr>
          <p:cNvPr id="10" name="Zástupný symbol pro obsah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31840" y="1173358"/>
            <a:ext cx="5688467" cy="47398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38137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1560" y="1268760"/>
            <a:ext cx="597666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chemeClr val="accent1"/>
                </a:solidFill>
              </a:rPr>
              <a:t>Otázky k </a:t>
            </a:r>
            <a:r>
              <a:rPr lang="cs-CZ" sz="2400" b="1" dirty="0" smtClean="0">
                <a:solidFill>
                  <a:schemeClr val="accent1"/>
                </a:solidFill>
              </a:rPr>
              <a:t>opakování:</a:t>
            </a:r>
            <a:endParaRPr lang="cs-CZ" sz="2400" b="1" dirty="0">
              <a:solidFill>
                <a:schemeClr val="accent1"/>
              </a:solidFill>
            </a:endParaRP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2132856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1</a:t>
            </a:r>
            <a:r>
              <a:rPr lang="cs-CZ" dirty="0"/>
              <a:t>. </a:t>
            </a:r>
            <a:r>
              <a:rPr lang="cs-CZ" sz="2400" dirty="0"/>
              <a:t>Proč používáme vícevrstvé komíny?</a:t>
            </a:r>
          </a:p>
          <a:p>
            <a:r>
              <a:rPr lang="cs-CZ" sz="2400" dirty="0"/>
              <a:t>2. Vyjmenujte části komína.</a:t>
            </a:r>
          </a:p>
          <a:p>
            <a:r>
              <a:rPr lang="cs-CZ" sz="2400" dirty="0"/>
              <a:t>3. Proč izolujeme komínové průduchy?</a:t>
            </a:r>
          </a:p>
          <a:p>
            <a:r>
              <a:rPr lang="cs-CZ" sz="2400" dirty="0"/>
              <a:t>4. Izolujeme také komínové průduchy od kondenzačních kotlů?</a:t>
            </a:r>
          </a:p>
          <a:p>
            <a:r>
              <a:rPr lang="cs-CZ" sz="2400" dirty="0"/>
              <a:t>5. Jaké materiály používáme pro komínové průduchy?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895275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1124744"/>
            <a:ext cx="818724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Použité zdroje</a:t>
            </a:r>
            <a:r>
              <a:rPr lang="cs-CZ" sz="2000" dirty="0" smtClean="0"/>
              <a:t>:</a:t>
            </a:r>
          </a:p>
          <a:p>
            <a:endParaRPr lang="cs-CZ" dirty="0" smtClean="0"/>
          </a:p>
          <a:p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1916832"/>
            <a:ext cx="7272808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pl-PL" dirty="0"/>
              <a:t>Nový R. a kol.: Technika prostředí (</a:t>
            </a:r>
            <a:r>
              <a:rPr lang="pl-PL" dirty="0" smtClean="0"/>
              <a:t>2000)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Jelínek </a:t>
            </a:r>
            <a:r>
              <a:rPr lang="cs-CZ" dirty="0"/>
              <a:t>V., Kabele K.: Technická zařízení budov </a:t>
            </a:r>
            <a:r>
              <a:rPr lang="cs-CZ" dirty="0" smtClean="0"/>
              <a:t> </a:t>
            </a:r>
            <a:r>
              <a:rPr lang="cs-CZ" dirty="0"/>
              <a:t>(</a:t>
            </a:r>
            <a:r>
              <a:rPr lang="cs-CZ" dirty="0" smtClean="0"/>
              <a:t>2001)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Kolektiv </a:t>
            </a:r>
            <a:r>
              <a:rPr lang="cs-CZ" dirty="0"/>
              <a:t>autorů: Topenářská příručka (</a:t>
            </a:r>
            <a:r>
              <a:rPr lang="cs-CZ" dirty="0" smtClean="0"/>
              <a:t>2000)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err="1" smtClean="0"/>
              <a:t>Štěchovský</a:t>
            </a:r>
            <a:r>
              <a:rPr lang="cs-CZ" dirty="0" smtClean="0"/>
              <a:t> </a:t>
            </a:r>
            <a:r>
              <a:rPr lang="cs-CZ" dirty="0"/>
              <a:t>J.: </a:t>
            </a:r>
            <a:r>
              <a:rPr lang="cs-CZ" dirty="0" smtClean="0"/>
              <a:t>Vytápění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cs-CZ" dirty="0" smtClean="0"/>
              <a:t>Firemní </a:t>
            </a:r>
            <a:r>
              <a:rPr lang="cs-CZ" dirty="0"/>
              <a:t>podklady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78614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2078</TotalTime>
  <Words>378</Words>
  <Application>Microsoft Office PowerPoint</Application>
  <PresentationFormat>Předvádění na obrazovce (4:3)</PresentationFormat>
  <Paragraphs>97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Gajdošová Ing.</cp:lastModifiedBy>
  <cp:revision>281</cp:revision>
  <dcterms:created xsi:type="dcterms:W3CDTF">2010-11-01T23:40:31Z</dcterms:created>
  <dcterms:modified xsi:type="dcterms:W3CDTF">2014-01-10T11:20:50Z</dcterms:modified>
</cp:coreProperties>
</file>