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8" r:id="rId3"/>
    <p:sldId id="270" r:id="rId4"/>
    <p:sldId id="271" r:id="rId5"/>
    <p:sldId id="272" r:id="rId6"/>
    <p:sldId id="273" r:id="rId7"/>
    <p:sldId id="266" r:id="rId8"/>
    <p:sldId id="27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100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650794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627931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374059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604201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77879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77191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918485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422921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282375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303424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106931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519692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39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188474661"/>
              </p:ext>
            </p:extLst>
          </p:nvPr>
        </p:nvGraphicFramePr>
        <p:xfrm>
          <a:off x="611188" y="1268761"/>
          <a:ext cx="7849244" cy="4384730"/>
        </p:xfrm>
        <a:graphic>
          <a:graphicData uri="http://schemas.openxmlformats.org/drawingml/2006/table">
            <a:tbl>
              <a:tblPr/>
              <a:tblGrid>
                <a:gridCol w="2121192"/>
                <a:gridCol w="5728052"/>
              </a:tblGrid>
              <a:tr h="5233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CZ.1.07/1.5.00/34.0124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Century Gothic" pitchFamily="34" charset="0"/>
                        <a:cs typeface="Arial" charset="0"/>
                      </a:endParaRP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34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DUM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VY_3_INOVACE_NEJ28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712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SPŠ a SOŠGS Most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54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Předmět 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NEJ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712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Tematická oblast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Gastronomie a restaurační provoz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712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Téma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Česká 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kubhyně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Century Gothic" pitchFamily="34" charset="0"/>
                        <a:cs typeface="Arial" charset="0"/>
                      </a:endParaRP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54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Ročník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3, 4 - gastronomie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712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Jméno autora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Pavel Němec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54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Datum tvorby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13.7.2013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081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Anotace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Prezentace slouží  k výkladu tématu česká kuchyně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, zároveň  lze tuto prezentaci využít jako materiálu pro opakování  a  prověřování  znalostí  žáků.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835696" y="548680"/>
            <a:ext cx="57606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DIGITÁLNÍ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sz="3200" b="1" dirty="0" smtClean="0">
                <a:solidFill>
                  <a:srgbClr val="FF0000"/>
                </a:solidFill>
              </a:rPr>
              <a:t>UČEBNÍ MATERIÁL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655389" y="5589240"/>
            <a:ext cx="5761037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27031531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err="1" smtClean="0">
                <a:solidFill>
                  <a:srgbClr val="FF0000"/>
                </a:solidFill>
                <a:latin typeface="Algerian" pitchFamily="82" charset="0"/>
                <a:cs typeface="Arabic Typesetting" pitchFamily="66" charset="-78"/>
              </a:rPr>
              <a:t>Tschec</a:t>
            </a:r>
            <a:r>
              <a:rPr lang="cs-CZ" sz="6000" b="1" dirty="0" err="1" smtClean="0">
                <a:solidFill>
                  <a:schemeClr val="accent4">
                    <a:lumMod val="75000"/>
                  </a:schemeClr>
                </a:solidFill>
                <a:latin typeface="Algerian" pitchFamily="82" charset="0"/>
                <a:cs typeface="Arabic Typesetting" pitchFamily="66" charset="-78"/>
              </a:rPr>
              <a:t>hische</a:t>
            </a:r>
            <a:r>
              <a:rPr lang="cs-CZ" sz="6000" b="1" dirty="0" smtClean="0">
                <a:solidFill>
                  <a:schemeClr val="accent4">
                    <a:lumMod val="75000"/>
                  </a:schemeClr>
                </a:solidFill>
                <a:latin typeface="Algerian" pitchFamily="82" charset="0"/>
                <a:cs typeface="Arabic Typesetting" pitchFamily="66" charset="-78"/>
              </a:rPr>
              <a:t> </a:t>
            </a:r>
            <a:r>
              <a:rPr lang="cs-CZ" sz="6000" b="1" dirty="0" err="1" smtClean="0">
                <a:solidFill>
                  <a:srgbClr val="0070C0"/>
                </a:solidFill>
                <a:latin typeface="Algerian" pitchFamily="82" charset="0"/>
                <a:cs typeface="Arabic Typesetting" pitchFamily="66" charset="-78"/>
              </a:rPr>
              <a:t>Küche</a:t>
            </a:r>
            <a:endParaRPr lang="cs-CZ" sz="7200" b="1" dirty="0">
              <a:solidFill>
                <a:srgbClr val="0070C0"/>
              </a:solidFill>
              <a:latin typeface="Algerian" pitchFamily="82" charset="0"/>
              <a:cs typeface="Arabic Typesetting" pitchFamily="66" charset="-7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052736"/>
            <a:ext cx="4464496" cy="5112568"/>
          </a:xfrm>
        </p:spPr>
        <p:txBody>
          <a:bodyPr>
            <a:normAutofit lnSpcReduction="10000"/>
          </a:bodyPr>
          <a:lstStyle/>
          <a:p>
            <a:pPr lvl="0"/>
            <a:endParaRPr lang="cs-CZ" b="1" dirty="0" smtClean="0">
              <a:latin typeface="Baskerville Old Face" pitchFamily="18" charset="0"/>
            </a:endParaRPr>
          </a:p>
          <a:p>
            <a:pPr lvl="0"/>
            <a:r>
              <a:rPr lang="cs-CZ" b="1" dirty="0" smtClean="0">
                <a:solidFill>
                  <a:srgbClr val="C00000"/>
                </a:solidFill>
                <a:latin typeface="Baskerville Old Face" pitchFamily="18" charset="0"/>
              </a:rPr>
              <a:t>Die </a:t>
            </a:r>
            <a:r>
              <a:rPr lang="cs-CZ" b="1" dirty="0" err="1" smtClean="0">
                <a:solidFill>
                  <a:srgbClr val="C00000"/>
                </a:solidFill>
                <a:latin typeface="Baskerville Old Face" pitchFamily="18" charset="0"/>
              </a:rPr>
              <a:t>typische</a:t>
            </a:r>
            <a:r>
              <a:rPr lang="cs-CZ" b="1" dirty="0" smtClean="0">
                <a:solidFill>
                  <a:srgbClr val="C00000"/>
                </a:solidFill>
                <a:latin typeface="Baskerville Old Face" pitchFamily="18" charset="0"/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  <a:latin typeface="Baskerville Old Face" pitchFamily="18" charset="0"/>
              </a:rPr>
              <a:t>tschechische</a:t>
            </a:r>
            <a:r>
              <a:rPr lang="cs-CZ" b="1" dirty="0" smtClean="0">
                <a:solidFill>
                  <a:srgbClr val="C00000"/>
                </a:solidFill>
                <a:latin typeface="Baskerville Old Face" pitchFamily="18" charset="0"/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  <a:latin typeface="Baskerville Old Face" pitchFamily="18" charset="0"/>
              </a:rPr>
              <a:t>Küche</a:t>
            </a:r>
            <a:r>
              <a:rPr lang="cs-CZ" b="1" dirty="0" smtClean="0">
                <a:solidFill>
                  <a:srgbClr val="C00000"/>
                </a:solidFill>
                <a:latin typeface="Baskerville Old Face" pitchFamily="18" charset="0"/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  <a:latin typeface="Baskerville Old Face" pitchFamily="18" charset="0"/>
              </a:rPr>
              <a:t>enthielt</a:t>
            </a:r>
            <a:r>
              <a:rPr lang="cs-CZ" b="1" dirty="0" smtClean="0">
                <a:solidFill>
                  <a:srgbClr val="C00000"/>
                </a:solidFill>
                <a:latin typeface="Baskerville Old Face" pitchFamily="18" charset="0"/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  <a:latin typeface="Baskerville Old Face" pitchFamily="18" charset="0"/>
              </a:rPr>
              <a:t>viele</a:t>
            </a:r>
            <a:r>
              <a:rPr lang="cs-CZ" b="1" dirty="0" smtClean="0">
                <a:solidFill>
                  <a:srgbClr val="C00000"/>
                </a:solidFill>
                <a:latin typeface="Baskerville Old Face" pitchFamily="18" charset="0"/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  <a:latin typeface="Baskerville Old Face" pitchFamily="18" charset="0"/>
              </a:rPr>
              <a:t>ausgezeichnete</a:t>
            </a:r>
            <a:r>
              <a:rPr lang="cs-CZ" b="1" dirty="0" smtClean="0">
                <a:solidFill>
                  <a:srgbClr val="C00000"/>
                </a:solidFill>
                <a:latin typeface="Baskerville Old Face" pitchFamily="18" charset="0"/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  <a:latin typeface="Baskerville Old Face" pitchFamily="18" charset="0"/>
              </a:rPr>
              <a:t>Speisen</a:t>
            </a:r>
            <a:r>
              <a:rPr lang="cs-CZ" b="1" dirty="0" smtClean="0">
                <a:solidFill>
                  <a:srgbClr val="C00000"/>
                </a:solidFill>
                <a:latin typeface="Baskerville Old Face" pitchFamily="18" charset="0"/>
              </a:rPr>
              <a:t>, </a:t>
            </a:r>
            <a:r>
              <a:rPr lang="cs-CZ" b="1" dirty="0" err="1" smtClean="0">
                <a:solidFill>
                  <a:srgbClr val="C00000"/>
                </a:solidFill>
                <a:latin typeface="Baskerville Old Face" pitchFamily="18" charset="0"/>
              </a:rPr>
              <a:t>die</a:t>
            </a:r>
            <a:r>
              <a:rPr lang="cs-CZ" b="1" dirty="0" smtClean="0">
                <a:solidFill>
                  <a:srgbClr val="C00000"/>
                </a:solidFill>
                <a:latin typeface="Baskerville Old Face" pitchFamily="18" charset="0"/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  <a:latin typeface="Baskerville Old Face" pitchFamily="18" charset="0"/>
              </a:rPr>
              <a:t>aber</a:t>
            </a:r>
            <a:r>
              <a:rPr lang="cs-CZ" b="1" dirty="0" smtClean="0">
                <a:solidFill>
                  <a:srgbClr val="C00000"/>
                </a:solidFill>
                <a:latin typeface="Baskerville Old Face" pitchFamily="18" charset="0"/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  <a:latin typeface="Baskerville Old Face" pitchFamily="18" charset="0"/>
              </a:rPr>
              <a:t>üblich</a:t>
            </a:r>
            <a:r>
              <a:rPr lang="cs-CZ" b="1" dirty="0" smtClean="0">
                <a:solidFill>
                  <a:srgbClr val="C00000"/>
                </a:solidFill>
                <a:latin typeface="Baskerville Old Face" pitchFamily="18" charset="0"/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  <a:latin typeface="Baskerville Old Face" pitchFamily="18" charset="0"/>
              </a:rPr>
              <a:t>sehr</a:t>
            </a:r>
            <a:r>
              <a:rPr lang="cs-CZ" b="1" dirty="0" smtClean="0">
                <a:solidFill>
                  <a:srgbClr val="C00000"/>
                </a:solidFill>
                <a:latin typeface="Baskerville Old Face" pitchFamily="18" charset="0"/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  <a:latin typeface="Baskerville Old Face" pitchFamily="18" charset="0"/>
              </a:rPr>
              <a:t>fettreich</a:t>
            </a:r>
            <a:r>
              <a:rPr lang="cs-CZ" b="1" dirty="0" smtClean="0">
                <a:solidFill>
                  <a:srgbClr val="C00000"/>
                </a:solidFill>
                <a:latin typeface="Baskerville Old Face" pitchFamily="18" charset="0"/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  <a:latin typeface="Baskerville Old Face" pitchFamily="18" charset="0"/>
              </a:rPr>
              <a:t>sind</a:t>
            </a:r>
            <a:r>
              <a:rPr lang="cs-CZ" b="1" dirty="0" smtClean="0">
                <a:solidFill>
                  <a:srgbClr val="C00000"/>
                </a:solidFill>
                <a:latin typeface="Baskerville Old Face" pitchFamily="18" charset="0"/>
              </a:rPr>
              <a:t>. </a:t>
            </a:r>
            <a:r>
              <a:rPr lang="cs-CZ" b="1" dirty="0" err="1" smtClean="0">
                <a:solidFill>
                  <a:srgbClr val="C00000"/>
                </a:solidFill>
                <a:latin typeface="Baskerville Old Face" pitchFamily="18" charset="0"/>
              </a:rPr>
              <a:t>Gewöhnlich</a:t>
            </a:r>
            <a:r>
              <a:rPr lang="cs-CZ" b="1" dirty="0" smtClean="0">
                <a:solidFill>
                  <a:srgbClr val="C00000"/>
                </a:solidFill>
                <a:latin typeface="Baskerville Old Face" pitchFamily="18" charset="0"/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  <a:latin typeface="Baskerville Old Face" pitchFamily="18" charset="0"/>
              </a:rPr>
              <a:t>ist</a:t>
            </a:r>
            <a:r>
              <a:rPr lang="cs-CZ" b="1" dirty="0" smtClean="0">
                <a:solidFill>
                  <a:srgbClr val="C00000"/>
                </a:solidFill>
                <a:latin typeface="Baskerville Old Face" pitchFamily="18" charset="0"/>
              </a:rPr>
              <a:t> in </a:t>
            </a:r>
            <a:r>
              <a:rPr lang="cs-CZ" b="1" dirty="0" err="1" smtClean="0">
                <a:solidFill>
                  <a:srgbClr val="C00000"/>
                </a:solidFill>
                <a:latin typeface="Baskerville Old Face" pitchFamily="18" charset="0"/>
              </a:rPr>
              <a:t>unserer</a:t>
            </a:r>
            <a:r>
              <a:rPr lang="cs-CZ" b="1" dirty="0" smtClean="0">
                <a:solidFill>
                  <a:srgbClr val="C00000"/>
                </a:solidFill>
                <a:latin typeface="Baskerville Old Face" pitchFamily="18" charset="0"/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  <a:latin typeface="Baskerville Old Face" pitchFamily="18" charset="0"/>
              </a:rPr>
              <a:t>Küche</a:t>
            </a:r>
            <a:r>
              <a:rPr lang="cs-CZ" b="1" dirty="0" smtClean="0">
                <a:solidFill>
                  <a:srgbClr val="C00000"/>
                </a:solidFill>
                <a:latin typeface="Baskerville Old Face" pitchFamily="18" charset="0"/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  <a:latin typeface="Baskerville Old Face" pitchFamily="18" charset="0"/>
              </a:rPr>
              <a:t>auch</a:t>
            </a:r>
            <a:r>
              <a:rPr lang="cs-CZ" b="1" dirty="0" smtClean="0">
                <a:solidFill>
                  <a:srgbClr val="C00000"/>
                </a:solidFill>
                <a:latin typeface="Baskerville Old Face" pitchFamily="18" charset="0"/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  <a:latin typeface="Baskerville Old Face" pitchFamily="18" charset="0"/>
              </a:rPr>
              <a:t>viel</a:t>
            </a:r>
            <a:r>
              <a:rPr lang="cs-CZ" b="1" dirty="0" smtClean="0">
                <a:solidFill>
                  <a:srgbClr val="C00000"/>
                </a:solidFill>
                <a:latin typeface="Baskerville Old Face" pitchFamily="18" charset="0"/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  <a:latin typeface="Baskerville Old Face" pitchFamily="18" charset="0"/>
              </a:rPr>
              <a:t>Zucker</a:t>
            </a:r>
            <a:r>
              <a:rPr lang="cs-CZ" b="1" dirty="0" smtClean="0">
                <a:solidFill>
                  <a:srgbClr val="C00000"/>
                </a:solidFill>
                <a:latin typeface="Baskerville Old Face" pitchFamily="18" charset="0"/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  <a:latin typeface="Baskerville Old Face" pitchFamily="18" charset="0"/>
              </a:rPr>
              <a:t>und</a:t>
            </a:r>
            <a:r>
              <a:rPr lang="cs-CZ" b="1" dirty="0" smtClean="0">
                <a:solidFill>
                  <a:srgbClr val="C00000"/>
                </a:solidFill>
                <a:latin typeface="Baskerville Old Face" pitchFamily="18" charset="0"/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  <a:latin typeface="Baskerville Old Face" pitchFamily="18" charset="0"/>
              </a:rPr>
              <a:t>Salz</a:t>
            </a:r>
            <a:r>
              <a:rPr lang="cs-CZ" b="1" dirty="0" smtClean="0">
                <a:solidFill>
                  <a:srgbClr val="C00000"/>
                </a:solidFill>
                <a:latin typeface="Baskerville Old Face" pitchFamily="18" charset="0"/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  <a:latin typeface="Baskerville Old Face" pitchFamily="18" charset="0"/>
              </a:rPr>
              <a:t>benutzt</a:t>
            </a:r>
            <a:r>
              <a:rPr lang="cs-CZ" b="1" dirty="0" smtClean="0">
                <a:solidFill>
                  <a:srgbClr val="C00000"/>
                </a:solidFill>
                <a:latin typeface="Baskerville Old Face" pitchFamily="18" charset="0"/>
              </a:rPr>
              <a:t>. </a:t>
            </a:r>
          </a:p>
        </p:txBody>
      </p:sp>
      <p:pic>
        <p:nvPicPr>
          <p:cNvPr id="1026" name="Picture 2" descr="C:\Users\SŠGaS05\AppData\Local\Microsoft\Windows\Temporary Internet Files\Content.IE5\0GIKTGSF\MC90029048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4088" y="2564904"/>
            <a:ext cx="2898618" cy="296651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err="1" smtClean="0">
                <a:solidFill>
                  <a:srgbClr val="FF0000"/>
                </a:solidFill>
                <a:latin typeface="Algerian" pitchFamily="82" charset="0"/>
                <a:cs typeface="Arabic Typesetting" pitchFamily="66" charset="-78"/>
              </a:rPr>
              <a:t>Tschec</a:t>
            </a:r>
            <a:r>
              <a:rPr lang="cs-CZ" sz="6000" b="1" dirty="0" err="1" smtClean="0">
                <a:solidFill>
                  <a:schemeClr val="accent4">
                    <a:lumMod val="75000"/>
                  </a:schemeClr>
                </a:solidFill>
                <a:latin typeface="Algerian" pitchFamily="82" charset="0"/>
                <a:cs typeface="Arabic Typesetting" pitchFamily="66" charset="-78"/>
              </a:rPr>
              <a:t>hische</a:t>
            </a:r>
            <a:r>
              <a:rPr lang="cs-CZ" sz="6000" b="1" dirty="0" smtClean="0">
                <a:solidFill>
                  <a:schemeClr val="accent3">
                    <a:lumMod val="75000"/>
                  </a:schemeClr>
                </a:solidFill>
                <a:latin typeface="Algerian" pitchFamily="82" charset="0"/>
                <a:cs typeface="Arabic Typesetting" pitchFamily="66" charset="-78"/>
              </a:rPr>
              <a:t> </a:t>
            </a:r>
            <a:r>
              <a:rPr lang="cs-CZ" sz="6000" b="1" dirty="0" err="1" smtClean="0">
                <a:solidFill>
                  <a:srgbClr val="0070C0"/>
                </a:solidFill>
                <a:latin typeface="Algerian" pitchFamily="82" charset="0"/>
                <a:cs typeface="Arabic Typesetting" pitchFamily="66" charset="-78"/>
              </a:rPr>
              <a:t>Küche</a:t>
            </a:r>
            <a:endParaRPr lang="cs-CZ" sz="7200" b="1" dirty="0">
              <a:solidFill>
                <a:srgbClr val="0070C0"/>
              </a:solidFill>
              <a:latin typeface="Algerian" pitchFamily="82" charset="0"/>
              <a:cs typeface="Arabic Typesetting" pitchFamily="66" charset="-7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139952" y="980728"/>
            <a:ext cx="4464496" cy="5472608"/>
          </a:xfrm>
        </p:spPr>
        <p:txBody>
          <a:bodyPr>
            <a:normAutofit lnSpcReduction="10000"/>
          </a:bodyPr>
          <a:lstStyle/>
          <a:p>
            <a:pPr lvl="0"/>
            <a:endParaRPr lang="cs-CZ" b="1" dirty="0" smtClean="0">
              <a:latin typeface="Baskerville Old Face" pitchFamily="18" charset="0"/>
            </a:endParaRPr>
          </a:p>
          <a:p>
            <a:pPr lvl="0"/>
            <a:r>
              <a:rPr lang="cs-CZ" b="1" dirty="0" err="1" smtClean="0">
                <a:solidFill>
                  <a:srgbClr val="C00000"/>
                </a:solidFill>
                <a:latin typeface="Baskerville Old Face" pitchFamily="18" charset="0"/>
              </a:rPr>
              <a:t>Längst</a:t>
            </a:r>
            <a:r>
              <a:rPr lang="cs-CZ" b="1" dirty="0" smtClean="0">
                <a:solidFill>
                  <a:srgbClr val="C00000"/>
                </a:solidFill>
                <a:latin typeface="Baskerville Old Face" pitchFamily="18" charset="0"/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  <a:latin typeface="Baskerville Old Face" pitchFamily="18" charset="0"/>
              </a:rPr>
              <a:t>nicht</a:t>
            </a:r>
            <a:r>
              <a:rPr lang="cs-CZ" b="1" dirty="0" smtClean="0">
                <a:solidFill>
                  <a:srgbClr val="C00000"/>
                </a:solidFill>
                <a:latin typeface="Baskerville Old Face" pitchFamily="18" charset="0"/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  <a:latin typeface="Baskerville Old Face" pitchFamily="18" charset="0"/>
              </a:rPr>
              <a:t>alle</a:t>
            </a:r>
            <a:r>
              <a:rPr lang="cs-CZ" b="1" dirty="0" smtClean="0">
                <a:solidFill>
                  <a:srgbClr val="C00000"/>
                </a:solidFill>
                <a:latin typeface="Baskerville Old Face" pitchFamily="18" charset="0"/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  <a:latin typeface="Baskerville Old Face" pitchFamily="18" charset="0"/>
              </a:rPr>
              <a:t>Zutaten</a:t>
            </a:r>
            <a:r>
              <a:rPr lang="cs-CZ" b="1" dirty="0" smtClean="0">
                <a:solidFill>
                  <a:srgbClr val="C00000"/>
                </a:solidFill>
                <a:latin typeface="Baskerville Old Face" pitchFamily="18" charset="0"/>
              </a:rPr>
              <a:t>, </a:t>
            </a:r>
            <a:r>
              <a:rPr lang="cs-CZ" b="1" dirty="0" err="1" smtClean="0">
                <a:solidFill>
                  <a:srgbClr val="C00000"/>
                </a:solidFill>
                <a:latin typeface="Baskerville Old Face" pitchFamily="18" charset="0"/>
              </a:rPr>
              <a:t>die</a:t>
            </a:r>
            <a:r>
              <a:rPr lang="cs-CZ" b="1" dirty="0" smtClean="0">
                <a:solidFill>
                  <a:srgbClr val="C00000"/>
                </a:solidFill>
                <a:latin typeface="Baskerville Old Face" pitchFamily="18" charset="0"/>
              </a:rPr>
              <a:t> man in der </a:t>
            </a:r>
            <a:r>
              <a:rPr lang="cs-CZ" b="1" dirty="0" err="1" smtClean="0">
                <a:solidFill>
                  <a:srgbClr val="C00000"/>
                </a:solidFill>
                <a:latin typeface="Baskerville Old Face" pitchFamily="18" charset="0"/>
              </a:rPr>
              <a:t>tschechischen</a:t>
            </a:r>
            <a:r>
              <a:rPr lang="cs-CZ" b="1" dirty="0" smtClean="0">
                <a:solidFill>
                  <a:srgbClr val="C00000"/>
                </a:solidFill>
                <a:latin typeface="Baskerville Old Face" pitchFamily="18" charset="0"/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  <a:latin typeface="Baskerville Old Face" pitchFamily="18" charset="0"/>
              </a:rPr>
              <a:t>Küche</a:t>
            </a:r>
            <a:r>
              <a:rPr lang="cs-CZ" b="1" dirty="0" smtClean="0">
                <a:solidFill>
                  <a:srgbClr val="C00000"/>
                </a:solidFill>
                <a:latin typeface="Baskerville Old Face" pitchFamily="18" charset="0"/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  <a:latin typeface="Baskerville Old Face" pitchFamily="18" charset="0"/>
              </a:rPr>
              <a:t>benutzt</a:t>
            </a:r>
            <a:r>
              <a:rPr lang="cs-CZ" b="1" dirty="0" smtClean="0">
                <a:solidFill>
                  <a:srgbClr val="C00000"/>
                </a:solidFill>
                <a:latin typeface="Baskerville Old Face" pitchFamily="18" charset="0"/>
              </a:rPr>
              <a:t>, </a:t>
            </a:r>
            <a:r>
              <a:rPr lang="cs-CZ" b="1" dirty="0" err="1" smtClean="0">
                <a:solidFill>
                  <a:srgbClr val="C00000"/>
                </a:solidFill>
                <a:latin typeface="Baskerville Old Face" pitchFamily="18" charset="0"/>
              </a:rPr>
              <a:t>sind</a:t>
            </a:r>
            <a:r>
              <a:rPr lang="cs-CZ" b="1" dirty="0" smtClean="0">
                <a:solidFill>
                  <a:srgbClr val="C00000"/>
                </a:solidFill>
                <a:latin typeface="Baskerville Old Face" pitchFamily="18" charset="0"/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  <a:latin typeface="Baskerville Old Face" pitchFamily="18" charset="0"/>
              </a:rPr>
              <a:t>so</a:t>
            </a:r>
            <a:r>
              <a:rPr lang="cs-CZ" b="1" dirty="0" smtClean="0">
                <a:solidFill>
                  <a:srgbClr val="C00000"/>
                </a:solidFill>
                <a:latin typeface="Baskerville Old Face" pitchFamily="18" charset="0"/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  <a:latin typeface="Baskerville Old Face" pitchFamily="18" charset="0"/>
              </a:rPr>
              <a:t>ungesund</a:t>
            </a:r>
            <a:r>
              <a:rPr lang="cs-CZ" b="1" dirty="0" smtClean="0">
                <a:solidFill>
                  <a:srgbClr val="C00000"/>
                </a:solidFill>
                <a:latin typeface="Baskerville Old Face" pitchFamily="18" charset="0"/>
              </a:rPr>
              <a:t>. </a:t>
            </a:r>
            <a:r>
              <a:rPr lang="cs-CZ" b="1" dirty="0" err="1" smtClean="0">
                <a:solidFill>
                  <a:srgbClr val="C00000"/>
                </a:solidFill>
                <a:latin typeface="Baskerville Old Face" pitchFamily="18" charset="0"/>
              </a:rPr>
              <a:t>Unsere</a:t>
            </a:r>
            <a:r>
              <a:rPr lang="cs-CZ" b="1" dirty="0" smtClean="0">
                <a:solidFill>
                  <a:srgbClr val="C00000"/>
                </a:solidFill>
                <a:latin typeface="Baskerville Old Face" pitchFamily="18" charset="0"/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  <a:latin typeface="Baskerville Old Face" pitchFamily="18" charset="0"/>
              </a:rPr>
              <a:t>Küche</a:t>
            </a:r>
            <a:r>
              <a:rPr lang="cs-CZ" b="1" dirty="0" smtClean="0">
                <a:solidFill>
                  <a:srgbClr val="C00000"/>
                </a:solidFill>
                <a:latin typeface="Baskerville Old Face" pitchFamily="18" charset="0"/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  <a:latin typeface="Baskerville Old Face" pitchFamily="18" charset="0"/>
              </a:rPr>
              <a:t>benutzt</a:t>
            </a:r>
            <a:r>
              <a:rPr lang="cs-CZ" b="1" dirty="0" smtClean="0">
                <a:solidFill>
                  <a:srgbClr val="C00000"/>
                </a:solidFill>
                <a:latin typeface="Baskerville Old Face" pitchFamily="18" charset="0"/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  <a:latin typeface="Baskerville Old Face" pitchFamily="18" charset="0"/>
              </a:rPr>
              <a:t>auch</a:t>
            </a:r>
            <a:r>
              <a:rPr lang="cs-CZ" b="1" dirty="0" smtClean="0">
                <a:solidFill>
                  <a:srgbClr val="C00000"/>
                </a:solidFill>
                <a:latin typeface="Baskerville Old Face" pitchFamily="18" charset="0"/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  <a:latin typeface="Baskerville Old Face" pitchFamily="18" charset="0"/>
              </a:rPr>
              <a:t>viel</a:t>
            </a:r>
            <a:r>
              <a:rPr lang="cs-CZ" b="1" dirty="0" smtClean="0">
                <a:solidFill>
                  <a:srgbClr val="C00000"/>
                </a:solidFill>
                <a:latin typeface="Baskerville Old Face" pitchFamily="18" charset="0"/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  <a:latin typeface="Baskerville Old Face" pitchFamily="18" charset="0"/>
              </a:rPr>
              <a:t>Obst</a:t>
            </a:r>
            <a:r>
              <a:rPr lang="cs-CZ" b="1" dirty="0" smtClean="0">
                <a:solidFill>
                  <a:srgbClr val="C00000"/>
                </a:solidFill>
                <a:latin typeface="Baskerville Old Face" pitchFamily="18" charset="0"/>
              </a:rPr>
              <a:t> oder </a:t>
            </a:r>
            <a:r>
              <a:rPr lang="cs-CZ" b="1" dirty="0" err="1" smtClean="0">
                <a:solidFill>
                  <a:srgbClr val="C00000"/>
                </a:solidFill>
                <a:latin typeface="Baskerville Old Face" pitchFamily="18" charset="0"/>
              </a:rPr>
              <a:t>Gemüse</a:t>
            </a:r>
            <a:r>
              <a:rPr lang="cs-CZ" b="1" dirty="0" smtClean="0">
                <a:solidFill>
                  <a:srgbClr val="C00000"/>
                </a:solidFill>
                <a:latin typeface="Baskerville Old Face" pitchFamily="18" charset="0"/>
              </a:rPr>
              <a:t>. </a:t>
            </a:r>
            <a:r>
              <a:rPr lang="cs-CZ" b="1" dirty="0" err="1" smtClean="0">
                <a:solidFill>
                  <a:srgbClr val="C00000"/>
                </a:solidFill>
                <a:latin typeface="Baskerville Old Face" pitchFamily="18" charset="0"/>
              </a:rPr>
              <a:t>Das</a:t>
            </a:r>
            <a:r>
              <a:rPr lang="cs-CZ" b="1" dirty="0" smtClean="0">
                <a:solidFill>
                  <a:srgbClr val="C00000"/>
                </a:solidFill>
                <a:latin typeface="Baskerville Old Face" pitchFamily="18" charset="0"/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  <a:latin typeface="Baskerville Old Face" pitchFamily="18" charset="0"/>
              </a:rPr>
              <a:t>Problem</a:t>
            </a:r>
            <a:r>
              <a:rPr lang="cs-CZ" b="1" dirty="0" smtClean="0">
                <a:solidFill>
                  <a:srgbClr val="C00000"/>
                </a:solidFill>
                <a:latin typeface="Baskerville Old Face" pitchFamily="18" charset="0"/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  <a:latin typeface="Baskerville Old Face" pitchFamily="18" charset="0"/>
              </a:rPr>
              <a:t>befindet</a:t>
            </a:r>
            <a:r>
              <a:rPr lang="cs-CZ" b="1" dirty="0" smtClean="0">
                <a:solidFill>
                  <a:srgbClr val="C00000"/>
                </a:solidFill>
                <a:latin typeface="Baskerville Old Face" pitchFamily="18" charset="0"/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  <a:latin typeface="Baskerville Old Face" pitchFamily="18" charset="0"/>
              </a:rPr>
              <a:t>sich</a:t>
            </a:r>
            <a:r>
              <a:rPr lang="cs-CZ" b="1" dirty="0" smtClean="0">
                <a:solidFill>
                  <a:srgbClr val="C00000"/>
                </a:solidFill>
                <a:latin typeface="Baskerville Old Face" pitchFamily="18" charset="0"/>
              </a:rPr>
              <a:t> in der </a:t>
            </a:r>
            <a:r>
              <a:rPr lang="cs-CZ" b="1" dirty="0" err="1" smtClean="0">
                <a:solidFill>
                  <a:srgbClr val="C00000"/>
                </a:solidFill>
                <a:latin typeface="Baskerville Old Face" pitchFamily="18" charset="0"/>
              </a:rPr>
              <a:t>Verarbeitung</a:t>
            </a:r>
            <a:r>
              <a:rPr lang="cs-CZ" b="1" dirty="0" smtClean="0">
                <a:solidFill>
                  <a:srgbClr val="C00000"/>
                </a:solidFill>
                <a:latin typeface="Baskerville Old Face" pitchFamily="18" charset="0"/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  <a:latin typeface="Baskerville Old Face" pitchFamily="18" charset="0"/>
              </a:rPr>
              <a:t>und</a:t>
            </a:r>
            <a:r>
              <a:rPr lang="cs-CZ" b="1" dirty="0" smtClean="0">
                <a:solidFill>
                  <a:srgbClr val="C00000"/>
                </a:solidFill>
                <a:latin typeface="Baskerville Old Face" pitchFamily="18" charset="0"/>
              </a:rPr>
              <a:t> in der </a:t>
            </a:r>
            <a:r>
              <a:rPr lang="cs-CZ" b="1" dirty="0" err="1" smtClean="0">
                <a:solidFill>
                  <a:srgbClr val="C00000"/>
                </a:solidFill>
                <a:latin typeface="Baskerville Old Face" pitchFamily="18" charset="0"/>
              </a:rPr>
              <a:t>Weise</a:t>
            </a:r>
            <a:r>
              <a:rPr lang="cs-CZ" b="1" dirty="0" smtClean="0">
                <a:solidFill>
                  <a:srgbClr val="C00000"/>
                </a:solidFill>
                <a:latin typeface="Baskerville Old Face" pitchFamily="18" charset="0"/>
              </a:rPr>
              <a:t> des </a:t>
            </a:r>
            <a:r>
              <a:rPr lang="cs-CZ" b="1" dirty="0" err="1" smtClean="0">
                <a:solidFill>
                  <a:srgbClr val="C00000"/>
                </a:solidFill>
                <a:latin typeface="Baskerville Old Face" pitchFamily="18" charset="0"/>
              </a:rPr>
              <a:t>Kochens</a:t>
            </a:r>
            <a:r>
              <a:rPr lang="cs-CZ" b="1" dirty="0" smtClean="0">
                <a:solidFill>
                  <a:srgbClr val="C00000"/>
                </a:solidFill>
                <a:latin typeface="Baskerville Old Face" pitchFamily="18" charset="0"/>
              </a:rPr>
              <a:t>.</a:t>
            </a:r>
            <a:endParaRPr lang="cs-CZ" dirty="0">
              <a:latin typeface="Harlow Solid Italic" pitchFamily="82" charset="0"/>
            </a:endParaRPr>
          </a:p>
        </p:txBody>
      </p:sp>
      <p:pic>
        <p:nvPicPr>
          <p:cNvPr id="2050" name="Picture 2" descr="C:\Users\SŠGaS05\AppData\Local\Microsoft\Windows\Temporary Internet Files\Content.IE5\N2NYKF25\MC90033606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276872"/>
            <a:ext cx="4270914" cy="302433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err="1" smtClean="0">
                <a:solidFill>
                  <a:srgbClr val="FF0000"/>
                </a:solidFill>
                <a:latin typeface="Algerian" pitchFamily="82" charset="0"/>
                <a:cs typeface="Arabic Typesetting" pitchFamily="66" charset="-78"/>
              </a:rPr>
              <a:t>Tschec</a:t>
            </a:r>
            <a:r>
              <a:rPr lang="cs-CZ" sz="6000" b="1" dirty="0" err="1" smtClean="0">
                <a:solidFill>
                  <a:schemeClr val="accent4">
                    <a:lumMod val="75000"/>
                  </a:schemeClr>
                </a:solidFill>
                <a:latin typeface="Algerian" pitchFamily="82" charset="0"/>
                <a:cs typeface="Arabic Typesetting" pitchFamily="66" charset="-78"/>
              </a:rPr>
              <a:t>hische</a:t>
            </a:r>
            <a:r>
              <a:rPr lang="cs-CZ" sz="6000" b="1" dirty="0" smtClean="0">
                <a:solidFill>
                  <a:schemeClr val="accent3">
                    <a:lumMod val="75000"/>
                  </a:schemeClr>
                </a:solidFill>
                <a:latin typeface="Algerian" pitchFamily="82" charset="0"/>
                <a:cs typeface="Arabic Typesetting" pitchFamily="66" charset="-78"/>
              </a:rPr>
              <a:t> </a:t>
            </a:r>
            <a:r>
              <a:rPr lang="cs-CZ" sz="6000" b="1" dirty="0" err="1" smtClean="0">
                <a:solidFill>
                  <a:srgbClr val="0070C0"/>
                </a:solidFill>
                <a:latin typeface="Algerian" pitchFamily="82" charset="0"/>
                <a:cs typeface="Arabic Typesetting" pitchFamily="66" charset="-78"/>
              </a:rPr>
              <a:t>Küche</a:t>
            </a:r>
            <a:endParaRPr lang="cs-CZ" sz="7200" b="1" dirty="0">
              <a:solidFill>
                <a:srgbClr val="0070C0"/>
              </a:solidFill>
              <a:latin typeface="Algerian" pitchFamily="82" charset="0"/>
              <a:cs typeface="Arabic Typesetting" pitchFamily="66" charset="-7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980728"/>
            <a:ext cx="4464496" cy="5400600"/>
          </a:xfrm>
        </p:spPr>
        <p:txBody>
          <a:bodyPr>
            <a:normAutofit fontScale="92500"/>
          </a:bodyPr>
          <a:lstStyle/>
          <a:p>
            <a:pPr lvl="0"/>
            <a:endParaRPr lang="cs-CZ" b="1" dirty="0" smtClean="0">
              <a:latin typeface="Baskerville Old Face" pitchFamily="18" charset="0"/>
            </a:endParaRPr>
          </a:p>
          <a:p>
            <a:pPr lvl="0"/>
            <a:r>
              <a:rPr lang="cs-CZ" b="1" dirty="0" err="1" smtClean="0">
                <a:solidFill>
                  <a:srgbClr val="C00000"/>
                </a:solidFill>
                <a:latin typeface="Baskerville Old Face" pitchFamily="18" charset="0"/>
              </a:rPr>
              <a:t>ZBsp</a:t>
            </a:r>
            <a:r>
              <a:rPr lang="cs-CZ" b="1" dirty="0" smtClean="0">
                <a:solidFill>
                  <a:srgbClr val="C00000"/>
                </a:solidFill>
                <a:latin typeface="Baskerville Old Face" pitchFamily="18" charset="0"/>
              </a:rPr>
              <a:t>. – </a:t>
            </a:r>
            <a:r>
              <a:rPr lang="cs-CZ" b="1" dirty="0" err="1" smtClean="0">
                <a:solidFill>
                  <a:srgbClr val="C00000"/>
                </a:solidFill>
                <a:latin typeface="Baskerville Old Face" pitchFamily="18" charset="0"/>
              </a:rPr>
              <a:t>typisch</a:t>
            </a:r>
            <a:r>
              <a:rPr lang="cs-CZ" b="1" dirty="0" smtClean="0">
                <a:solidFill>
                  <a:srgbClr val="C00000"/>
                </a:solidFill>
                <a:latin typeface="Baskerville Old Face" pitchFamily="18" charset="0"/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  <a:latin typeface="Baskerville Old Face" pitchFamily="18" charset="0"/>
              </a:rPr>
              <a:t>ist</a:t>
            </a:r>
            <a:r>
              <a:rPr lang="cs-CZ" b="1" dirty="0" smtClean="0">
                <a:solidFill>
                  <a:srgbClr val="C00000"/>
                </a:solidFill>
                <a:latin typeface="Baskerville Old Face" pitchFamily="18" charset="0"/>
              </a:rPr>
              <a:t> in </a:t>
            </a:r>
            <a:r>
              <a:rPr lang="cs-CZ" b="1" dirty="0" err="1" smtClean="0">
                <a:solidFill>
                  <a:srgbClr val="C00000"/>
                </a:solidFill>
                <a:latin typeface="Baskerville Old Face" pitchFamily="18" charset="0"/>
              </a:rPr>
              <a:t>unserer</a:t>
            </a:r>
            <a:r>
              <a:rPr lang="cs-CZ" b="1" dirty="0" smtClean="0">
                <a:solidFill>
                  <a:srgbClr val="C00000"/>
                </a:solidFill>
                <a:latin typeface="Baskerville Old Face" pitchFamily="18" charset="0"/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  <a:latin typeface="Baskerville Old Face" pitchFamily="18" charset="0"/>
              </a:rPr>
              <a:t>traditionellen</a:t>
            </a:r>
            <a:r>
              <a:rPr lang="cs-CZ" b="1" dirty="0" smtClean="0">
                <a:solidFill>
                  <a:srgbClr val="C00000"/>
                </a:solidFill>
                <a:latin typeface="Baskerville Old Face" pitchFamily="18" charset="0"/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  <a:latin typeface="Baskerville Old Face" pitchFamily="18" charset="0"/>
              </a:rPr>
              <a:t>Küche</a:t>
            </a:r>
            <a:r>
              <a:rPr lang="cs-CZ" b="1" dirty="0" smtClean="0">
                <a:solidFill>
                  <a:srgbClr val="C00000"/>
                </a:solidFill>
                <a:latin typeface="Baskerville Old Face" pitchFamily="18" charset="0"/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  <a:latin typeface="Baskerville Old Face" pitchFamily="18" charset="0"/>
              </a:rPr>
              <a:t>Obst</a:t>
            </a:r>
            <a:r>
              <a:rPr lang="cs-CZ" b="1" dirty="0" smtClean="0">
                <a:solidFill>
                  <a:srgbClr val="C00000"/>
                </a:solidFill>
                <a:latin typeface="Baskerville Old Face" pitchFamily="18" charset="0"/>
              </a:rPr>
              <a:t> oder </a:t>
            </a:r>
            <a:r>
              <a:rPr lang="cs-CZ" b="1" dirty="0" err="1" smtClean="0">
                <a:solidFill>
                  <a:srgbClr val="C00000"/>
                </a:solidFill>
                <a:latin typeface="Baskerville Old Face" pitchFamily="18" charset="0"/>
              </a:rPr>
              <a:t>Gemüse</a:t>
            </a:r>
            <a:r>
              <a:rPr lang="cs-CZ" b="1" dirty="0" smtClean="0">
                <a:solidFill>
                  <a:srgbClr val="C00000"/>
                </a:solidFill>
                <a:latin typeface="Baskerville Old Face" pitchFamily="18" charset="0"/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  <a:latin typeface="Baskerville Old Face" pitchFamily="18" charset="0"/>
              </a:rPr>
              <a:t>vorbereitet</a:t>
            </a:r>
            <a:r>
              <a:rPr lang="cs-CZ" b="1" dirty="0" smtClean="0">
                <a:solidFill>
                  <a:srgbClr val="C00000"/>
                </a:solidFill>
                <a:latin typeface="Baskerville Old Face" pitchFamily="18" charset="0"/>
              </a:rPr>
              <a:t>: </a:t>
            </a:r>
            <a:r>
              <a:rPr lang="cs-CZ" b="1" dirty="0" err="1" smtClean="0">
                <a:solidFill>
                  <a:srgbClr val="C00000"/>
                </a:solidFill>
                <a:latin typeface="Baskerville Old Face" pitchFamily="18" charset="0"/>
              </a:rPr>
              <a:t>meistens</a:t>
            </a:r>
            <a:r>
              <a:rPr lang="cs-CZ" b="1" dirty="0" smtClean="0">
                <a:solidFill>
                  <a:srgbClr val="C00000"/>
                </a:solidFill>
                <a:latin typeface="Baskerville Old Face" pitchFamily="18" charset="0"/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  <a:latin typeface="Baskerville Old Face" pitchFamily="18" charset="0"/>
              </a:rPr>
              <a:t>sind</a:t>
            </a:r>
            <a:r>
              <a:rPr lang="cs-CZ" b="1" dirty="0" smtClean="0">
                <a:solidFill>
                  <a:srgbClr val="C00000"/>
                </a:solidFill>
                <a:latin typeface="Baskerville Old Face" pitchFamily="18" charset="0"/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  <a:latin typeface="Baskerville Old Face" pitchFamily="18" charset="0"/>
              </a:rPr>
              <a:t>diese</a:t>
            </a:r>
            <a:r>
              <a:rPr lang="cs-CZ" b="1" dirty="0" smtClean="0">
                <a:solidFill>
                  <a:srgbClr val="C00000"/>
                </a:solidFill>
                <a:latin typeface="Baskerville Old Face" pitchFamily="18" charset="0"/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  <a:latin typeface="Baskerville Old Face" pitchFamily="18" charset="0"/>
              </a:rPr>
              <a:t>Rohstoffe</a:t>
            </a:r>
            <a:r>
              <a:rPr lang="cs-CZ" b="1" dirty="0" smtClean="0">
                <a:solidFill>
                  <a:srgbClr val="C00000"/>
                </a:solidFill>
                <a:latin typeface="Baskerville Old Face" pitchFamily="18" charset="0"/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  <a:latin typeface="Baskerville Old Face" pitchFamily="18" charset="0"/>
              </a:rPr>
              <a:t>lange</a:t>
            </a:r>
            <a:r>
              <a:rPr lang="cs-CZ" b="1" dirty="0" smtClean="0">
                <a:solidFill>
                  <a:srgbClr val="C00000"/>
                </a:solidFill>
                <a:latin typeface="Baskerville Old Face" pitchFamily="18" charset="0"/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  <a:latin typeface="Baskerville Old Face" pitchFamily="18" charset="0"/>
              </a:rPr>
              <a:t>gekocht</a:t>
            </a:r>
            <a:r>
              <a:rPr lang="cs-CZ" b="1" dirty="0" smtClean="0">
                <a:solidFill>
                  <a:srgbClr val="C00000"/>
                </a:solidFill>
                <a:latin typeface="Baskerville Old Face" pitchFamily="18" charset="0"/>
              </a:rPr>
              <a:t>. </a:t>
            </a:r>
            <a:r>
              <a:rPr lang="cs-CZ" b="1" dirty="0" err="1" smtClean="0">
                <a:solidFill>
                  <a:srgbClr val="C00000"/>
                </a:solidFill>
                <a:latin typeface="Baskerville Old Face" pitchFamily="18" charset="0"/>
              </a:rPr>
              <a:t>Das</a:t>
            </a:r>
            <a:r>
              <a:rPr lang="cs-CZ" b="1" dirty="0" smtClean="0">
                <a:solidFill>
                  <a:srgbClr val="C00000"/>
                </a:solidFill>
                <a:latin typeface="Baskerville Old Face" pitchFamily="18" charset="0"/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  <a:latin typeface="Baskerville Old Face" pitchFamily="18" charset="0"/>
              </a:rPr>
              <a:t>lange</a:t>
            </a:r>
            <a:r>
              <a:rPr lang="cs-CZ" b="1" dirty="0" smtClean="0">
                <a:solidFill>
                  <a:srgbClr val="C00000"/>
                </a:solidFill>
                <a:latin typeface="Baskerville Old Face" pitchFamily="18" charset="0"/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  <a:latin typeface="Baskerville Old Face" pitchFamily="18" charset="0"/>
              </a:rPr>
              <a:t>Kochen</a:t>
            </a:r>
            <a:r>
              <a:rPr lang="cs-CZ" b="1" dirty="0" smtClean="0">
                <a:solidFill>
                  <a:srgbClr val="C00000"/>
                </a:solidFill>
                <a:latin typeface="Baskerville Old Face" pitchFamily="18" charset="0"/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  <a:latin typeface="Baskerville Old Face" pitchFamily="18" charset="0"/>
              </a:rPr>
              <a:t>macht</a:t>
            </a:r>
            <a:r>
              <a:rPr lang="cs-CZ" b="1" dirty="0" smtClean="0">
                <a:solidFill>
                  <a:srgbClr val="C00000"/>
                </a:solidFill>
                <a:latin typeface="Baskerville Old Face" pitchFamily="18" charset="0"/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  <a:latin typeface="Baskerville Old Face" pitchFamily="18" charset="0"/>
              </a:rPr>
              <a:t>die</a:t>
            </a:r>
            <a:r>
              <a:rPr lang="cs-CZ" b="1" dirty="0" smtClean="0">
                <a:solidFill>
                  <a:srgbClr val="C00000"/>
                </a:solidFill>
                <a:latin typeface="Baskerville Old Face" pitchFamily="18" charset="0"/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  <a:latin typeface="Baskerville Old Face" pitchFamily="18" charset="0"/>
              </a:rPr>
              <a:t>Zutaten</a:t>
            </a:r>
            <a:r>
              <a:rPr lang="cs-CZ" b="1" dirty="0" smtClean="0">
                <a:solidFill>
                  <a:srgbClr val="C00000"/>
                </a:solidFill>
                <a:latin typeface="Baskerville Old Face" pitchFamily="18" charset="0"/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  <a:latin typeface="Baskerville Old Face" pitchFamily="18" charset="0"/>
              </a:rPr>
              <a:t>weich</a:t>
            </a:r>
            <a:r>
              <a:rPr lang="cs-CZ" b="1" dirty="0" smtClean="0">
                <a:solidFill>
                  <a:srgbClr val="C00000"/>
                </a:solidFill>
                <a:latin typeface="Baskerville Old Face" pitchFamily="18" charset="0"/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  <a:latin typeface="Baskerville Old Face" pitchFamily="18" charset="0"/>
              </a:rPr>
              <a:t>aber</a:t>
            </a:r>
            <a:r>
              <a:rPr lang="cs-CZ" b="1" dirty="0" smtClean="0">
                <a:solidFill>
                  <a:srgbClr val="C00000"/>
                </a:solidFill>
                <a:latin typeface="Baskerville Old Face" pitchFamily="18" charset="0"/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  <a:latin typeface="Baskerville Old Face" pitchFamily="18" charset="0"/>
              </a:rPr>
              <a:t>verliert</a:t>
            </a:r>
            <a:r>
              <a:rPr lang="cs-CZ" b="1" dirty="0" smtClean="0">
                <a:solidFill>
                  <a:srgbClr val="C00000"/>
                </a:solidFill>
                <a:latin typeface="Baskerville Old Face" pitchFamily="18" charset="0"/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  <a:latin typeface="Baskerville Old Face" pitchFamily="18" charset="0"/>
              </a:rPr>
              <a:t>viele</a:t>
            </a:r>
            <a:r>
              <a:rPr lang="cs-CZ" b="1" dirty="0" smtClean="0">
                <a:solidFill>
                  <a:srgbClr val="C00000"/>
                </a:solidFill>
                <a:latin typeface="Baskerville Old Face" pitchFamily="18" charset="0"/>
              </a:rPr>
              <a:t> Vitamine </a:t>
            </a:r>
            <a:r>
              <a:rPr lang="cs-CZ" b="1" dirty="0" err="1" smtClean="0">
                <a:solidFill>
                  <a:srgbClr val="C00000"/>
                </a:solidFill>
                <a:latin typeface="Baskerville Old Face" pitchFamily="18" charset="0"/>
              </a:rPr>
              <a:t>und</a:t>
            </a:r>
            <a:r>
              <a:rPr lang="cs-CZ" b="1" dirty="0" smtClean="0">
                <a:solidFill>
                  <a:srgbClr val="C00000"/>
                </a:solidFill>
                <a:latin typeface="Baskerville Old Face" pitchFamily="18" charset="0"/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  <a:latin typeface="Baskerville Old Face" pitchFamily="18" charset="0"/>
              </a:rPr>
              <a:t>Ernährungswerte</a:t>
            </a:r>
            <a:r>
              <a:rPr lang="cs-CZ" b="1" dirty="0" smtClean="0">
                <a:solidFill>
                  <a:srgbClr val="C00000"/>
                </a:solidFill>
                <a:latin typeface="Baskerville Old Face" pitchFamily="18" charset="0"/>
              </a:rPr>
              <a:t>.</a:t>
            </a:r>
            <a:endParaRPr lang="cs-CZ" dirty="0">
              <a:latin typeface="Harlow Solid Italic" pitchFamily="82" charset="0"/>
            </a:endParaRPr>
          </a:p>
        </p:txBody>
      </p:sp>
      <p:pic>
        <p:nvPicPr>
          <p:cNvPr id="3074" name="Picture 2" descr="C:\Users\SŠGaS05\AppData\Local\Microsoft\Windows\Temporary Internet Files\Content.IE5\1SBLDU1R\MC90043033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4048" y="2132856"/>
            <a:ext cx="3672408" cy="381642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err="1" smtClean="0">
                <a:solidFill>
                  <a:srgbClr val="FF0000"/>
                </a:solidFill>
                <a:latin typeface="Algerian" pitchFamily="82" charset="0"/>
                <a:cs typeface="Arabic Typesetting" pitchFamily="66" charset="-78"/>
              </a:rPr>
              <a:t>Tschec</a:t>
            </a:r>
            <a:r>
              <a:rPr lang="cs-CZ" sz="6000" b="1" dirty="0" err="1" smtClean="0">
                <a:solidFill>
                  <a:schemeClr val="accent4">
                    <a:lumMod val="75000"/>
                  </a:schemeClr>
                </a:solidFill>
                <a:latin typeface="Algerian" pitchFamily="82" charset="0"/>
                <a:cs typeface="Arabic Typesetting" pitchFamily="66" charset="-78"/>
              </a:rPr>
              <a:t>hische</a:t>
            </a:r>
            <a:r>
              <a:rPr lang="cs-CZ" sz="6000" b="1" dirty="0" smtClean="0">
                <a:solidFill>
                  <a:schemeClr val="accent3">
                    <a:lumMod val="75000"/>
                  </a:schemeClr>
                </a:solidFill>
                <a:latin typeface="Algerian" pitchFamily="82" charset="0"/>
                <a:cs typeface="Arabic Typesetting" pitchFamily="66" charset="-78"/>
              </a:rPr>
              <a:t> </a:t>
            </a:r>
            <a:r>
              <a:rPr lang="cs-CZ" sz="6000" b="1" dirty="0" err="1" smtClean="0">
                <a:solidFill>
                  <a:srgbClr val="0070C0"/>
                </a:solidFill>
                <a:latin typeface="Algerian" pitchFamily="82" charset="0"/>
                <a:cs typeface="Arabic Typesetting" pitchFamily="66" charset="-78"/>
              </a:rPr>
              <a:t>Küche</a:t>
            </a:r>
            <a:endParaRPr lang="cs-CZ" sz="7200" b="1" dirty="0">
              <a:solidFill>
                <a:srgbClr val="0070C0"/>
              </a:solidFill>
              <a:latin typeface="Algerian" pitchFamily="82" charset="0"/>
              <a:cs typeface="Arabic Typesetting" pitchFamily="66" charset="-7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55976" y="980728"/>
            <a:ext cx="4464496" cy="5040560"/>
          </a:xfrm>
        </p:spPr>
        <p:txBody>
          <a:bodyPr>
            <a:normAutofit/>
          </a:bodyPr>
          <a:lstStyle/>
          <a:p>
            <a:pPr lvl="0"/>
            <a:endParaRPr lang="cs-CZ" b="1" dirty="0" smtClean="0">
              <a:latin typeface="Baskerville Old Face" pitchFamily="18" charset="0"/>
            </a:endParaRPr>
          </a:p>
          <a:p>
            <a:pPr lvl="0"/>
            <a:r>
              <a:rPr lang="cs-CZ" b="1" dirty="0" err="1" smtClean="0">
                <a:solidFill>
                  <a:srgbClr val="C00000"/>
                </a:solidFill>
                <a:latin typeface="Baskerville Old Face" pitchFamily="18" charset="0"/>
              </a:rPr>
              <a:t>Sehr</a:t>
            </a:r>
            <a:r>
              <a:rPr lang="cs-CZ" b="1" dirty="0" smtClean="0">
                <a:solidFill>
                  <a:srgbClr val="C00000"/>
                </a:solidFill>
                <a:latin typeface="Baskerville Old Face" pitchFamily="18" charset="0"/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  <a:latin typeface="Baskerville Old Face" pitchFamily="18" charset="0"/>
              </a:rPr>
              <a:t>beliebt</a:t>
            </a:r>
            <a:r>
              <a:rPr lang="cs-CZ" b="1" dirty="0" smtClean="0">
                <a:solidFill>
                  <a:srgbClr val="C00000"/>
                </a:solidFill>
                <a:latin typeface="Baskerville Old Face" pitchFamily="18" charset="0"/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  <a:latin typeface="Baskerville Old Face" pitchFamily="18" charset="0"/>
              </a:rPr>
              <a:t>sind</a:t>
            </a:r>
            <a:r>
              <a:rPr lang="cs-CZ" b="1" dirty="0" smtClean="0">
                <a:solidFill>
                  <a:srgbClr val="C00000"/>
                </a:solidFill>
                <a:latin typeface="Baskerville Old Face" pitchFamily="18" charset="0"/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  <a:latin typeface="Baskerville Old Face" pitchFamily="18" charset="0"/>
              </a:rPr>
              <a:t>bei</a:t>
            </a:r>
            <a:r>
              <a:rPr lang="cs-CZ" b="1" dirty="0" smtClean="0">
                <a:solidFill>
                  <a:srgbClr val="C00000"/>
                </a:solidFill>
                <a:latin typeface="Baskerville Old Face" pitchFamily="18" charset="0"/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  <a:latin typeface="Baskerville Old Face" pitchFamily="18" charset="0"/>
              </a:rPr>
              <a:t>uns</a:t>
            </a:r>
            <a:r>
              <a:rPr lang="cs-CZ" b="1" dirty="0" smtClean="0">
                <a:solidFill>
                  <a:srgbClr val="C00000"/>
                </a:solidFill>
                <a:latin typeface="Baskerville Old Face" pitchFamily="18" charset="0"/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  <a:latin typeface="Baskerville Old Face" pitchFamily="18" charset="0"/>
              </a:rPr>
              <a:t>die</a:t>
            </a:r>
            <a:r>
              <a:rPr lang="cs-CZ" b="1" dirty="0" smtClean="0">
                <a:solidFill>
                  <a:srgbClr val="C00000"/>
                </a:solidFill>
                <a:latin typeface="Baskerville Old Face" pitchFamily="18" charset="0"/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  <a:latin typeface="Baskerville Old Face" pitchFamily="18" charset="0"/>
              </a:rPr>
              <a:t>Wurstwaren</a:t>
            </a:r>
            <a:r>
              <a:rPr lang="cs-CZ" b="1" dirty="0" smtClean="0">
                <a:solidFill>
                  <a:srgbClr val="C00000"/>
                </a:solidFill>
                <a:latin typeface="Baskerville Old Face" pitchFamily="18" charset="0"/>
              </a:rPr>
              <a:t>. Die </a:t>
            </a:r>
            <a:r>
              <a:rPr lang="cs-CZ" b="1" dirty="0" err="1" smtClean="0">
                <a:solidFill>
                  <a:srgbClr val="C00000"/>
                </a:solidFill>
                <a:latin typeface="Baskerville Old Face" pitchFamily="18" charset="0"/>
              </a:rPr>
              <a:t>sind</a:t>
            </a:r>
            <a:r>
              <a:rPr lang="cs-CZ" b="1" dirty="0" smtClean="0">
                <a:solidFill>
                  <a:srgbClr val="C00000"/>
                </a:solidFill>
                <a:latin typeface="Baskerville Old Face" pitchFamily="18" charset="0"/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  <a:latin typeface="Baskerville Old Face" pitchFamily="18" charset="0"/>
              </a:rPr>
              <a:t>aber</a:t>
            </a:r>
            <a:r>
              <a:rPr lang="cs-CZ" b="1" dirty="0" smtClean="0">
                <a:solidFill>
                  <a:srgbClr val="C00000"/>
                </a:solidFill>
                <a:latin typeface="Baskerville Old Face" pitchFamily="18" charset="0"/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  <a:latin typeface="Baskerville Old Face" pitchFamily="18" charset="0"/>
              </a:rPr>
              <a:t>auch</a:t>
            </a:r>
            <a:r>
              <a:rPr lang="cs-CZ" b="1" dirty="0" smtClean="0">
                <a:solidFill>
                  <a:srgbClr val="C00000"/>
                </a:solidFill>
                <a:latin typeface="Baskerville Old Face" pitchFamily="18" charset="0"/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  <a:latin typeface="Baskerville Old Face" pitchFamily="18" charset="0"/>
              </a:rPr>
              <a:t>problematisch</a:t>
            </a:r>
            <a:r>
              <a:rPr lang="cs-CZ" b="1" dirty="0" smtClean="0">
                <a:solidFill>
                  <a:srgbClr val="C00000"/>
                </a:solidFill>
                <a:latin typeface="Baskerville Old Face" pitchFamily="18" charset="0"/>
              </a:rPr>
              <a:t>, </a:t>
            </a:r>
            <a:r>
              <a:rPr lang="cs-CZ" b="1" dirty="0" err="1" smtClean="0">
                <a:solidFill>
                  <a:srgbClr val="C00000"/>
                </a:solidFill>
                <a:latin typeface="Baskerville Old Face" pitchFamily="18" charset="0"/>
              </a:rPr>
              <a:t>weil</a:t>
            </a:r>
            <a:r>
              <a:rPr lang="cs-CZ" b="1" dirty="0" smtClean="0">
                <a:solidFill>
                  <a:srgbClr val="C00000"/>
                </a:solidFill>
                <a:latin typeface="Baskerville Old Face" pitchFamily="18" charset="0"/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  <a:latin typeface="Baskerville Old Face" pitchFamily="18" charset="0"/>
              </a:rPr>
              <a:t>sie</a:t>
            </a:r>
            <a:r>
              <a:rPr lang="cs-CZ" b="1" dirty="0" smtClean="0">
                <a:solidFill>
                  <a:srgbClr val="C00000"/>
                </a:solidFill>
                <a:latin typeface="Baskerville Old Face" pitchFamily="18" charset="0"/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  <a:latin typeface="Baskerville Old Face" pitchFamily="18" charset="0"/>
              </a:rPr>
              <a:t>gewöhnlich</a:t>
            </a:r>
            <a:r>
              <a:rPr lang="cs-CZ" b="1" dirty="0" smtClean="0">
                <a:solidFill>
                  <a:srgbClr val="C00000"/>
                </a:solidFill>
                <a:latin typeface="Baskerville Old Face" pitchFamily="18" charset="0"/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  <a:latin typeface="Baskerville Old Face" pitchFamily="18" charset="0"/>
              </a:rPr>
              <a:t>sehr</a:t>
            </a:r>
            <a:r>
              <a:rPr lang="cs-CZ" b="1" dirty="0" smtClean="0">
                <a:solidFill>
                  <a:srgbClr val="C00000"/>
                </a:solidFill>
                <a:latin typeface="Baskerville Old Face" pitchFamily="18" charset="0"/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  <a:latin typeface="Baskerville Old Face" pitchFamily="18" charset="0"/>
              </a:rPr>
              <a:t>viel</a:t>
            </a:r>
            <a:r>
              <a:rPr lang="cs-CZ" b="1" dirty="0" smtClean="0">
                <a:solidFill>
                  <a:srgbClr val="C00000"/>
                </a:solidFill>
                <a:latin typeface="Baskerville Old Face" pitchFamily="18" charset="0"/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  <a:latin typeface="Baskerville Old Face" pitchFamily="18" charset="0"/>
              </a:rPr>
              <a:t>Salz</a:t>
            </a:r>
            <a:r>
              <a:rPr lang="cs-CZ" b="1" dirty="0" smtClean="0">
                <a:solidFill>
                  <a:srgbClr val="C00000"/>
                </a:solidFill>
                <a:latin typeface="Baskerville Old Face" pitchFamily="18" charset="0"/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  <a:latin typeface="Baskerville Old Face" pitchFamily="18" charset="0"/>
              </a:rPr>
              <a:t>enthalten</a:t>
            </a:r>
            <a:r>
              <a:rPr lang="cs-CZ" b="1" dirty="0" smtClean="0">
                <a:solidFill>
                  <a:srgbClr val="C00000"/>
                </a:solidFill>
                <a:latin typeface="Baskerville Old Face" pitchFamily="18" charset="0"/>
              </a:rPr>
              <a:t>. </a:t>
            </a:r>
            <a:r>
              <a:rPr lang="cs-CZ" b="1" dirty="0" err="1" smtClean="0">
                <a:solidFill>
                  <a:srgbClr val="C00000"/>
                </a:solidFill>
                <a:latin typeface="Baskerville Old Face" pitchFamily="18" charset="0"/>
              </a:rPr>
              <a:t>Das</a:t>
            </a:r>
            <a:r>
              <a:rPr lang="cs-CZ" b="1" dirty="0" smtClean="0">
                <a:solidFill>
                  <a:srgbClr val="C00000"/>
                </a:solidFill>
                <a:latin typeface="Baskerville Old Face" pitchFamily="18" charset="0"/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  <a:latin typeface="Baskerville Old Face" pitchFamily="18" charset="0"/>
              </a:rPr>
              <a:t>verursacht</a:t>
            </a:r>
            <a:r>
              <a:rPr lang="cs-CZ" b="1" dirty="0" smtClean="0">
                <a:solidFill>
                  <a:srgbClr val="C00000"/>
                </a:solidFill>
                <a:latin typeface="Baskerville Old Face" pitchFamily="18" charset="0"/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  <a:latin typeface="Baskerville Old Face" pitchFamily="18" charset="0"/>
              </a:rPr>
              <a:t>viele</a:t>
            </a:r>
            <a:r>
              <a:rPr lang="cs-CZ" b="1" dirty="0" smtClean="0">
                <a:solidFill>
                  <a:srgbClr val="C00000"/>
                </a:solidFill>
                <a:latin typeface="Baskerville Old Face" pitchFamily="18" charset="0"/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  <a:latin typeface="Baskerville Old Face" pitchFamily="18" charset="0"/>
              </a:rPr>
              <a:t>ernste</a:t>
            </a:r>
            <a:r>
              <a:rPr lang="cs-CZ" b="1" dirty="0" smtClean="0">
                <a:solidFill>
                  <a:srgbClr val="C00000"/>
                </a:solidFill>
                <a:latin typeface="Baskerville Old Face" pitchFamily="18" charset="0"/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  <a:latin typeface="Baskerville Old Face" pitchFamily="18" charset="0"/>
              </a:rPr>
              <a:t>Gesundheitsprobleme</a:t>
            </a:r>
            <a:r>
              <a:rPr lang="cs-CZ" b="1" dirty="0" smtClean="0">
                <a:solidFill>
                  <a:srgbClr val="C00000"/>
                </a:solidFill>
                <a:latin typeface="Baskerville Old Face" pitchFamily="18" charset="0"/>
              </a:rPr>
              <a:t>.</a:t>
            </a:r>
            <a:endParaRPr lang="cs-CZ" dirty="0">
              <a:latin typeface="Harlow Solid Italic" pitchFamily="82" charset="0"/>
            </a:endParaRPr>
          </a:p>
        </p:txBody>
      </p:sp>
      <p:pic>
        <p:nvPicPr>
          <p:cNvPr id="4098" name="Picture 2" descr="C:\Users\SŠGaS05\AppData\Local\Microsoft\Windows\Temporary Internet Files\Content.IE5\0GIKTGSF\MC90029047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2492896"/>
            <a:ext cx="3633044" cy="331236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err="1" smtClean="0">
                <a:solidFill>
                  <a:srgbClr val="FF0000"/>
                </a:solidFill>
                <a:latin typeface="Algerian" pitchFamily="82" charset="0"/>
                <a:cs typeface="Arabic Typesetting" pitchFamily="66" charset="-78"/>
              </a:rPr>
              <a:t>Tschec</a:t>
            </a:r>
            <a:r>
              <a:rPr lang="cs-CZ" sz="6000" b="1" dirty="0" err="1" smtClean="0">
                <a:solidFill>
                  <a:schemeClr val="accent4">
                    <a:lumMod val="75000"/>
                  </a:schemeClr>
                </a:solidFill>
                <a:latin typeface="Algerian" pitchFamily="82" charset="0"/>
                <a:cs typeface="Arabic Typesetting" pitchFamily="66" charset="-78"/>
              </a:rPr>
              <a:t>hische</a:t>
            </a:r>
            <a:r>
              <a:rPr lang="cs-CZ" sz="6000" b="1" dirty="0" smtClean="0">
                <a:solidFill>
                  <a:schemeClr val="accent3">
                    <a:lumMod val="75000"/>
                  </a:schemeClr>
                </a:solidFill>
                <a:latin typeface="Algerian" pitchFamily="82" charset="0"/>
                <a:cs typeface="Arabic Typesetting" pitchFamily="66" charset="-78"/>
              </a:rPr>
              <a:t> </a:t>
            </a:r>
            <a:r>
              <a:rPr lang="cs-CZ" sz="6000" b="1" dirty="0" err="1" smtClean="0">
                <a:solidFill>
                  <a:srgbClr val="0070C0"/>
                </a:solidFill>
                <a:latin typeface="Algerian" pitchFamily="82" charset="0"/>
                <a:cs typeface="Arabic Typesetting" pitchFamily="66" charset="-78"/>
              </a:rPr>
              <a:t>Küche</a:t>
            </a:r>
            <a:endParaRPr lang="cs-CZ" sz="7200" b="1" dirty="0">
              <a:solidFill>
                <a:srgbClr val="0070C0"/>
              </a:solidFill>
              <a:latin typeface="Algerian" pitchFamily="82" charset="0"/>
              <a:cs typeface="Arabic Typesetting" pitchFamily="66" charset="-7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136904" cy="576064"/>
          </a:xfrm>
        </p:spPr>
        <p:txBody>
          <a:bodyPr>
            <a:normAutofit lnSpcReduction="10000"/>
          </a:bodyPr>
          <a:lstStyle/>
          <a:p>
            <a:pPr lvl="0"/>
            <a:r>
              <a:rPr lang="cs-CZ" b="1" dirty="0" smtClean="0">
                <a:latin typeface="Baskerville Old Face" pitchFamily="18" charset="0"/>
              </a:rPr>
              <a:t>Die </a:t>
            </a:r>
            <a:r>
              <a:rPr lang="cs-CZ" b="1" dirty="0" err="1" smtClean="0">
                <a:latin typeface="Baskerville Old Face" pitchFamily="18" charset="0"/>
              </a:rPr>
              <a:t>typischen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tschechischen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Speisen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sind</a:t>
            </a:r>
            <a:r>
              <a:rPr lang="cs-CZ" b="1" dirty="0" smtClean="0">
                <a:latin typeface="Baskerville Old Face" pitchFamily="18" charset="0"/>
              </a:rPr>
              <a:t>:</a:t>
            </a: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67544" y="2204864"/>
            <a:ext cx="8496944" cy="41764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32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accent6">
                    <a:lumMod val="75000"/>
                  </a:schemeClr>
                </a:solidFill>
                <a:effectLst/>
                <a:uLnTx/>
                <a:uFillTx/>
                <a:latin typeface="Baskerville Old Face" pitchFamily="18" charset="0"/>
                <a:ea typeface="+mn-ea"/>
                <a:cs typeface="+mn-cs"/>
              </a:rPr>
              <a:t>Lendenbraten</a:t>
            </a: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6">
                    <a:lumMod val="75000"/>
                  </a:schemeClr>
                </a:solidFill>
                <a:effectLst/>
                <a:uLnTx/>
                <a:uFillTx/>
                <a:latin typeface="Baskerville Old Face" pitchFamily="18" charset="0"/>
                <a:ea typeface="+mn-ea"/>
                <a:cs typeface="+mn-cs"/>
              </a:rPr>
              <a:t> </a:t>
            </a:r>
            <a:r>
              <a:rPr kumimoji="0" lang="cs-CZ" sz="32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accent6">
                    <a:lumMod val="75000"/>
                  </a:schemeClr>
                </a:solidFill>
                <a:effectLst/>
                <a:uLnTx/>
                <a:uFillTx/>
                <a:latin typeface="Baskerville Old Face" pitchFamily="18" charset="0"/>
                <a:ea typeface="+mn-ea"/>
                <a:cs typeface="+mn-cs"/>
              </a:rPr>
              <a:t>mit</a:t>
            </a: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6">
                    <a:lumMod val="75000"/>
                  </a:schemeClr>
                </a:solidFill>
                <a:effectLst/>
                <a:uLnTx/>
                <a:uFillTx/>
                <a:latin typeface="Baskerville Old Face" pitchFamily="18" charset="0"/>
                <a:ea typeface="+mn-ea"/>
                <a:cs typeface="+mn-cs"/>
              </a:rPr>
              <a:t> </a:t>
            </a:r>
            <a:r>
              <a:rPr kumimoji="0" lang="cs-CZ" sz="32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accent6">
                    <a:lumMod val="75000"/>
                  </a:schemeClr>
                </a:solidFill>
                <a:effectLst/>
                <a:uLnTx/>
                <a:uFillTx/>
                <a:latin typeface="Baskerville Old Face" pitchFamily="18" charset="0"/>
                <a:ea typeface="+mn-ea"/>
                <a:cs typeface="+mn-cs"/>
              </a:rPr>
              <a:t>Sahnesosse</a:t>
            </a: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6">
                    <a:lumMod val="75000"/>
                  </a:schemeClr>
                </a:solidFill>
                <a:effectLst/>
                <a:uLnTx/>
                <a:uFillTx/>
                <a:latin typeface="Baskerville Old Face" pitchFamily="18" charset="0"/>
                <a:ea typeface="+mn-ea"/>
                <a:cs typeface="+mn-cs"/>
              </a:rPr>
              <a:t> </a:t>
            </a:r>
            <a:r>
              <a:rPr kumimoji="0" lang="cs-CZ" sz="32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accent6">
                    <a:lumMod val="75000"/>
                  </a:schemeClr>
                </a:solidFill>
                <a:effectLst/>
                <a:uLnTx/>
                <a:uFillTx/>
                <a:latin typeface="Baskerville Old Face" pitchFamily="18" charset="0"/>
                <a:ea typeface="+mn-ea"/>
                <a:cs typeface="+mn-cs"/>
              </a:rPr>
              <a:t>und</a:t>
            </a: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6">
                    <a:lumMod val="75000"/>
                  </a:schemeClr>
                </a:solidFill>
                <a:effectLst/>
                <a:uLnTx/>
                <a:uFillTx/>
                <a:latin typeface="Baskerville Old Face" pitchFamily="18" charset="0"/>
                <a:ea typeface="+mn-ea"/>
                <a:cs typeface="+mn-cs"/>
              </a:rPr>
              <a:t> </a:t>
            </a:r>
            <a:r>
              <a:rPr kumimoji="0" lang="cs-CZ" sz="32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accent6">
                    <a:lumMod val="75000"/>
                  </a:schemeClr>
                </a:solidFill>
                <a:effectLst/>
                <a:uLnTx/>
                <a:uFillTx/>
                <a:latin typeface="Baskerville Old Face" pitchFamily="18" charset="0"/>
                <a:ea typeface="+mn-ea"/>
                <a:cs typeface="+mn-cs"/>
              </a:rPr>
              <a:t>Knödel</a:t>
            </a: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solidFill>
                <a:schemeClr val="accent6">
                  <a:lumMod val="75000"/>
                </a:schemeClr>
              </a:solidFill>
              <a:effectLst/>
              <a:uLnTx/>
              <a:uFillTx/>
              <a:latin typeface="Baskerville Old Face" pitchFamily="18" charset="0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200" b="1" dirty="0" err="1" smtClean="0">
                <a:solidFill>
                  <a:schemeClr val="accent6">
                    <a:lumMod val="75000"/>
                  </a:schemeClr>
                </a:solidFill>
                <a:latin typeface="Baskerville Old Face" pitchFamily="18" charset="0"/>
              </a:rPr>
              <a:t>Schweinebraten</a:t>
            </a:r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latin typeface="Baskerville Old Face" pitchFamily="18" charset="0"/>
              </a:rPr>
              <a:t> </a:t>
            </a:r>
            <a:r>
              <a:rPr lang="cs-CZ" sz="3200" b="1" dirty="0" err="1" smtClean="0">
                <a:solidFill>
                  <a:schemeClr val="accent6">
                    <a:lumMod val="75000"/>
                  </a:schemeClr>
                </a:solidFill>
                <a:latin typeface="Baskerville Old Face" pitchFamily="18" charset="0"/>
              </a:rPr>
              <a:t>mit</a:t>
            </a:r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latin typeface="Baskerville Old Face" pitchFamily="18" charset="0"/>
              </a:rPr>
              <a:t> </a:t>
            </a:r>
            <a:r>
              <a:rPr lang="cs-CZ" sz="3200" b="1" dirty="0" err="1" smtClean="0">
                <a:solidFill>
                  <a:schemeClr val="accent6">
                    <a:lumMod val="75000"/>
                  </a:schemeClr>
                </a:solidFill>
                <a:latin typeface="Baskerville Old Face" pitchFamily="18" charset="0"/>
              </a:rPr>
              <a:t>Kraut</a:t>
            </a:r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latin typeface="Baskerville Old Face" pitchFamily="18" charset="0"/>
              </a:rPr>
              <a:t> </a:t>
            </a:r>
            <a:r>
              <a:rPr lang="cs-CZ" sz="3200" b="1" dirty="0" err="1" smtClean="0">
                <a:solidFill>
                  <a:schemeClr val="accent6">
                    <a:lumMod val="75000"/>
                  </a:schemeClr>
                </a:solidFill>
                <a:latin typeface="Baskerville Old Face" pitchFamily="18" charset="0"/>
              </a:rPr>
              <a:t>und</a:t>
            </a:r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latin typeface="Baskerville Old Face" pitchFamily="18" charset="0"/>
              </a:rPr>
              <a:t> </a:t>
            </a:r>
            <a:r>
              <a:rPr lang="cs-CZ" sz="3200" b="1" dirty="0" err="1" smtClean="0">
                <a:solidFill>
                  <a:schemeClr val="accent6">
                    <a:lumMod val="75000"/>
                  </a:schemeClr>
                </a:solidFill>
                <a:latin typeface="Baskerville Old Face" pitchFamily="18" charset="0"/>
              </a:rPr>
              <a:t>Knödel</a:t>
            </a:r>
            <a:endParaRPr lang="cs-CZ" sz="3200" b="1" dirty="0" smtClean="0">
              <a:solidFill>
                <a:schemeClr val="accent6">
                  <a:lumMod val="75000"/>
                </a:schemeClr>
              </a:solidFill>
              <a:latin typeface="Baskerville Old Face" pitchFamily="18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32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accent6">
                    <a:lumMod val="75000"/>
                  </a:schemeClr>
                </a:solidFill>
                <a:effectLst/>
                <a:uLnTx/>
                <a:uFillTx/>
                <a:latin typeface="Baskerville Old Face" pitchFamily="18" charset="0"/>
                <a:ea typeface="+mn-ea"/>
                <a:cs typeface="+mn-cs"/>
              </a:rPr>
              <a:t>Rindfleisch</a:t>
            </a:r>
            <a:r>
              <a:rPr kumimoji="0" lang="cs-CZ" sz="3200" b="1" i="0" u="none" strike="noStrike" kern="1200" cap="none" spc="0" normalizeH="0" noProof="0" dirty="0" smtClean="0">
                <a:ln>
                  <a:noFill/>
                </a:ln>
                <a:solidFill>
                  <a:schemeClr val="accent6">
                    <a:lumMod val="75000"/>
                  </a:schemeClr>
                </a:solidFill>
                <a:effectLst/>
                <a:uLnTx/>
                <a:uFillTx/>
                <a:latin typeface="Baskerville Old Face" pitchFamily="18" charset="0"/>
                <a:ea typeface="+mn-ea"/>
                <a:cs typeface="+mn-cs"/>
              </a:rPr>
              <a:t> </a:t>
            </a:r>
            <a:r>
              <a:rPr kumimoji="0" lang="cs-CZ" sz="3200" b="1" i="0" u="none" strike="noStrike" kern="1200" cap="none" spc="0" normalizeH="0" noProof="0" dirty="0" err="1" smtClean="0">
                <a:ln>
                  <a:noFill/>
                </a:ln>
                <a:solidFill>
                  <a:schemeClr val="accent6">
                    <a:lumMod val="75000"/>
                  </a:schemeClr>
                </a:solidFill>
                <a:effectLst/>
                <a:uLnTx/>
                <a:uFillTx/>
                <a:latin typeface="Baskerville Old Face" pitchFamily="18" charset="0"/>
                <a:ea typeface="+mn-ea"/>
                <a:cs typeface="+mn-cs"/>
              </a:rPr>
              <a:t>mit</a:t>
            </a:r>
            <a:r>
              <a:rPr kumimoji="0" lang="cs-CZ" sz="3200" b="1" i="0" u="none" strike="noStrike" kern="1200" cap="none" spc="0" normalizeH="0" noProof="0" dirty="0" smtClean="0">
                <a:ln>
                  <a:noFill/>
                </a:ln>
                <a:solidFill>
                  <a:schemeClr val="accent6">
                    <a:lumMod val="75000"/>
                  </a:schemeClr>
                </a:solidFill>
                <a:effectLst/>
                <a:uLnTx/>
                <a:uFillTx/>
                <a:latin typeface="Baskerville Old Face" pitchFamily="18" charset="0"/>
                <a:ea typeface="+mn-ea"/>
                <a:cs typeface="+mn-cs"/>
              </a:rPr>
              <a:t> </a:t>
            </a:r>
            <a:r>
              <a:rPr kumimoji="0" lang="cs-CZ" sz="32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accent6">
                    <a:lumMod val="75000"/>
                  </a:schemeClr>
                </a:solidFill>
                <a:effectLst/>
                <a:uLnTx/>
                <a:uFillTx/>
                <a:latin typeface="Baskerville Old Face" pitchFamily="18" charset="0"/>
                <a:ea typeface="+mn-ea"/>
                <a:cs typeface="+mn-cs"/>
              </a:rPr>
              <a:t>Tomatensosse</a:t>
            </a:r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latin typeface="Baskerville Old Face" pitchFamily="18" charset="0"/>
              </a:rPr>
              <a:t>/ </a:t>
            </a:r>
            <a:r>
              <a:rPr lang="cs-CZ" sz="3200" b="1" dirty="0" err="1" smtClean="0">
                <a:solidFill>
                  <a:schemeClr val="accent6">
                    <a:lumMod val="75000"/>
                  </a:schemeClr>
                </a:solidFill>
                <a:latin typeface="Baskerville Old Face" pitchFamily="18" charset="0"/>
              </a:rPr>
              <a:t>Dillsosse</a:t>
            </a:r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latin typeface="Baskerville Old Face" pitchFamily="18" charset="0"/>
              </a:rPr>
              <a:t> </a:t>
            </a: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6">
                    <a:lumMod val="75000"/>
                  </a:schemeClr>
                </a:solidFill>
                <a:effectLst/>
                <a:uLnTx/>
                <a:uFillTx/>
                <a:latin typeface="Baskerville Old Face" pitchFamily="18" charset="0"/>
                <a:ea typeface="+mn-ea"/>
                <a:cs typeface="+mn-cs"/>
              </a:rPr>
              <a:t>u. </a:t>
            </a:r>
            <a:r>
              <a:rPr kumimoji="0" lang="cs-CZ" sz="32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accent6">
                    <a:lumMod val="75000"/>
                  </a:schemeClr>
                </a:solidFill>
                <a:effectLst/>
                <a:uLnTx/>
                <a:uFillTx/>
                <a:latin typeface="Baskerville Old Face" pitchFamily="18" charset="0"/>
                <a:ea typeface="+mn-ea"/>
                <a:cs typeface="+mn-cs"/>
              </a:rPr>
              <a:t>Knödel</a:t>
            </a: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solidFill>
                <a:schemeClr val="accent6">
                  <a:lumMod val="75000"/>
                </a:schemeClr>
              </a:solidFill>
              <a:effectLst/>
              <a:uLnTx/>
              <a:uFillTx/>
              <a:latin typeface="Baskerville Old Face" pitchFamily="18" charset="0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200" b="1" dirty="0" err="1" smtClean="0">
                <a:solidFill>
                  <a:schemeClr val="accent6">
                    <a:lumMod val="75000"/>
                  </a:schemeClr>
                </a:solidFill>
                <a:latin typeface="Baskerville Old Face" pitchFamily="18" charset="0"/>
              </a:rPr>
              <a:t>Schweineschnitzel</a:t>
            </a:r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latin typeface="Baskerville Old Face" pitchFamily="18" charset="0"/>
              </a:rPr>
              <a:t> </a:t>
            </a:r>
            <a:r>
              <a:rPr lang="cs-CZ" sz="3200" b="1" dirty="0" err="1" smtClean="0">
                <a:solidFill>
                  <a:schemeClr val="accent6">
                    <a:lumMod val="75000"/>
                  </a:schemeClr>
                </a:solidFill>
                <a:latin typeface="Baskerville Old Face" pitchFamily="18" charset="0"/>
              </a:rPr>
              <a:t>mit</a:t>
            </a:r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latin typeface="Baskerville Old Face" pitchFamily="18" charset="0"/>
              </a:rPr>
              <a:t> </a:t>
            </a:r>
            <a:r>
              <a:rPr lang="cs-CZ" sz="3200" b="1" dirty="0" err="1" smtClean="0">
                <a:solidFill>
                  <a:schemeClr val="accent6">
                    <a:lumMod val="75000"/>
                  </a:schemeClr>
                </a:solidFill>
                <a:latin typeface="Baskerville Old Face" pitchFamily="18" charset="0"/>
              </a:rPr>
              <a:t>Salzkartoffeln</a:t>
            </a:r>
            <a:endParaRPr lang="cs-CZ" sz="3200" b="1" dirty="0" smtClean="0">
              <a:solidFill>
                <a:schemeClr val="accent6">
                  <a:lumMod val="75000"/>
                </a:schemeClr>
              </a:solidFill>
              <a:latin typeface="Baskerville Old Face" pitchFamily="18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32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accent6">
                    <a:lumMod val="75000"/>
                  </a:schemeClr>
                </a:solidFill>
                <a:effectLst/>
                <a:uLnTx/>
                <a:uFillTx/>
                <a:latin typeface="Baskerville Old Face" pitchFamily="18" charset="0"/>
                <a:ea typeface="+mn-ea"/>
                <a:cs typeface="+mn-cs"/>
              </a:rPr>
              <a:t>Obstknödel</a:t>
            </a: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solidFill>
                <a:schemeClr val="accent6">
                  <a:lumMod val="75000"/>
                </a:schemeClr>
              </a:solidFill>
              <a:effectLst/>
              <a:uLnTx/>
              <a:uFillTx/>
              <a:latin typeface="Baskerville Old Face" pitchFamily="18" charset="0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200" b="1" dirty="0" err="1" smtClean="0">
                <a:solidFill>
                  <a:schemeClr val="accent6">
                    <a:lumMod val="75000"/>
                  </a:schemeClr>
                </a:solidFill>
                <a:latin typeface="Baskerville Old Face" pitchFamily="18" charset="0"/>
              </a:rPr>
              <a:t>Pfannkuchen</a:t>
            </a:r>
            <a:endParaRPr lang="cs-CZ" sz="3200" b="1" dirty="0" smtClean="0">
              <a:solidFill>
                <a:schemeClr val="accent6">
                  <a:lumMod val="75000"/>
                </a:schemeClr>
              </a:solidFill>
              <a:latin typeface="Baskerville Old Face" pitchFamily="18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32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accent6">
                    <a:lumMod val="75000"/>
                  </a:schemeClr>
                </a:solidFill>
                <a:effectLst/>
                <a:uLnTx/>
                <a:uFillTx/>
                <a:latin typeface="Baskerville Old Face" pitchFamily="18" charset="0"/>
                <a:ea typeface="+mn-ea"/>
                <a:cs typeface="+mn-cs"/>
              </a:rPr>
              <a:t>Buchteln</a:t>
            </a: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solidFill>
                <a:schemeClr val="accent6">
                  <a:lumMod val="75000"/>
                </a:schemeClr>
              </a:solidFill>
              <a:effectLst/>
              <a:uLnTx/>
              <a:uFillTx/>
              <a:latin typeface="Baskerville Old Face" pitchFamily="18" charset="0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Baskerville Old Face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24744"/>
          </a:xfrm>
        </p:spPr>
        <p:txBody>
          <a:bodyPr>
            <a:normAutofit/>
          </a:bodyPr>
          <a:lstStyle/>
          <a:p>
            <a:r>
              <a:rPr lang="cs-CZ" b="1" dirty="0" err="1" smtClean="0">
                <a:solidFill>
                  <a:schemeClr val="accent1">
                    <a:lumMod val="75000"/>
                  </a:schemeClr>
                </a:solidFill>
                <a:latin typeface="Baskerville Old Face" pitchFamily="18" charset="0"/>
              </a:rPr>
              <a:t>Kontrollfragen</a:t>
            </a:r>
            <a:endParaRPr lang="cs-CZ" dirty="0">
              <a:solidFill>
                <a:schemeClr val="accent1">
                  <a:lumMod val="75000"/>
                </a:schemeClr>
              </a:solidFill>
              <a:latin typeface="Baskerville Old Face" pitchFamily="18" charset="0"/>
            </a:endParaRPr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616624"/>
          </a:xfrm>
        </p:spPr>
        <p:txBody>
          <a:bodyPr/>
          <a:lstStyle/>
          <a:p>
            <a:pPr marL="0" indent="0">
              <a:buNone/>
            </a:pPr>
            <a:r>
              <a:rPr lang="cs-CZ" sz="2000" b="1" dirty="0" smtClean="0">
                <a:latin typeface="Baskerville Old Face" pitchFamily="18" charset="0"/>
              </a:rPr>
              <a:t>Die </a:t>
            </a:r>
            <a:r>
              <a:rPr lang="cs-CZ" sz="2000" b="1" dirty="0" err="1" smtClean="0">
                <a:latin typeface="Baskerville Old Face" pitchFamily="18" charset="0"/>
              </a:rPr>
              <a:t>tschechische</a:t>
            </a:r>
            <a:r>
              <a:rPr lang="cs-CZ" sz="2000" b="1" dirty="0" smtClean="0">
                <a:latin typeface="Baskerville Old Face" pitchFamily="18" charset="0"/>
              </a:rPr>
              <a:t> </a:t>
            </a:r>
            <a:r>
              <a:rPr lang="cs-CZ" sz="2000" b="1" dirty="0" err="1" smtClean="0">
                <a:latin typeface="Baskerville Old Face" pitchFamily="18" charset="0"/>
              </a:rPr>
              <a:t>Küche</a:t>
            </a:r>
            <a:r>
              <a:rPr lang="cs-CZ" sz="2000" b="1" dirty="0" smtClean="0">
                <a:latin typeface="Baskerville Old Face" pitchFamily="18" charset="0"/>
              </a:rPr>
              <a:t> </a:t>
            </a:r>
            <a:r>
              <a:rPr lang="cs-CZ" sz="2000" b="1" dirty="0" err="1" smtClean="0">
                <a:latin typeface="Baskerville Old Face" pitchFamily="18" charset="0"/>
              </a:rPr>
              <a:t>ist</a:t>
            </a:r>
            <a:endParaRPr lang="cs-CZ" sz="2000" b="1" dirty="0" smtClean="0">
              <a:latin typeface="Baskerville Old Face" pitchFamily="18" charset="0"/>
            </a:endParaRPr>
          </a:p>
          <a:p>
            <a:pPr marL="514350" indent="-514350">
              <a:buAutoNum type="alphaLcParenR"/>
            </a:pPr>
            <a:r>
              <a:rPr lang="cs-CZ" sz="2000" b="1" dirty="0" err="1" smtClean="0">
                <a:latin typeface="Baskerville Old Face" pitchFamily="18" charset="0"/>
                <a:hlinkClick r:id="" action="ppaction://noaction">
                  <a:snd r:embed="rId2" name="explode.wav"/>
                </a:hlinkClick>
              </a:rPr>
              <a:t>gekocht</a:t>
            </a:r>
            <a:r>
              <a:rPr lang="cs-CZ" sz="2000" b="1" dirty="0" smtClean="0">
                <a:latin typeface="Baskerville Old Face" pitchFamily="18" charset="0"/>
              </a:rPr>
              <a:t>		</a:t>
            </a:r>
          </a:p>
          <a:p>
            <a:pPr marL="514350" indent="-514350">
              <a:buAutoNum type="alphaLcParenR"/>
            </a:pPr>
            <a:r>
              <a:rPr lang="cs-CZ" sz="2000" b="1" dirty="0" err="1" smtClean="0">
                <a:latin typeface="Baskerville Old Face" pitchFamily="18" charset="0"/>
                <a:hlinkClick r:id="" action="ppaction://noaction">
                  <a:snd r:embed="rId3" name="applause.wav"/>
                </a:hlinkClick>
              </a:rPr>
              <a:t>fettreich</a:t>
            </a:r>
            <a:r>
              <a:rPr lang="cs-CZ" sz="2000" b="1" dirty="0" smtClean="0">
                <a:latin typeface="Baskerville Old Face" pitchFamily="18" charset="0"/>
              </a:rPr>
              <a:t>	</a:t>
            </a:r>
          </a:p>
          <a:p>
            <a:pPr marL="514350" indent="-514350">
              <a:buAutoNum type="alphaLcParenR"/>
            </a:pPr>
            <a:r>
              <a:rPr lang="cs-CZ" sz="2000" b="1" dirty="0" err="1" smtClean="0">
                <a:latin typeface="Baskerville Old Face" pitchFamily="18" charset="0"/>
                <a:hlinkClick r:id="" action="ppaction://noaction">
                  <a:snd r:embed="rId2" name="explode.wav"/>
                </a:hlinkClick>
              </a:rPr>
              <a:t>unordentlich</a:t>
            </a:r>
            <a:r>
              <a:rPr lang="cs-CZ" sz="2000" b="1" dirty="0" smtClean="0">
                <a:latin typeface="Baskerville Old Face" pitchFamily="18" charset="0"/>
                <a:hlinkClick r:id="" action="ppaction://noaction">
                  <a:snd r:embed="rId2" name="explode.wav"/>
                </a:hlinkClick>
              </a:rPr>
              <a:t>  </a:t>
            </a:r>
            <a:r>
              <a:rPr lang="cs-CZ" sz="2000" b="1" dirty="0" err="1" smtClean="0">
                <a:latin typeface="Baskerville Old Face" pitchFamily="18" charset="0"/>
                <a:hlinkClick r:id="" action="ppaction://noaction">
                  <a:snd r:embed="rId2" name="explode.wav"/>
                </a:hlinkClick>
              </a:rPr>
              <a:t>gesund</a:t>
            </a:r>
            <a:endParaRPr lang="cs-CZ" sz="2000" b="1" dirty="0" smtClean="0">
              <a:latin typeface="Baskerville Old Face" pitchFamily="18" charset="0"/>
            </a:endParaRPr>
          </a:p>
          <a:p>
            <a:pPr marL="0" indent="0">
              <a:buNone/>
            </a:pPr>
            <a:endParaRPr lang="cs-CZ" sz="2000" b="1" dirty="0">
              <a:latin typeface="Baskerville Old Face" pitchFamily="18" charset="0"/>
            </a:endParaRPr>
          </a:p>
          <a:p>
            <a:pPr marL="0" indent="0">
              <a:buNone/>
            </a:pPr>
            <a:r>
              <a:rPr lang="cs-CZ" sz="2000" b="1" dirty="0" smtClean="0">
                <a:latin typeface="Baskerville Old Face" pitchFamily="18" charset="0"/>
              </a:rPr>
              <a:t>Die </a:t>
            </a:r>
            <a:r>
              <a:rPr lang="cs-CZ" sz="2000" b="1" dirty="0" err="1" smtClean="0">
                <a:latin typeface="Baskerville Old Face" pitchFamily="18" charset="0"/>
              </a:rPr>
              <a:t>gesunde</a:t>
            </a:r>
            <a:r>
              <a:rPr lang="cs-CZ" sz="2000" b="1" dirty="0" smtClean="0">
                <a:latin typeface="Baskerville Old Face" pitchFamily="18" charset="0"/>
              </a:rPr>
              <a:t> </a:t>
            </a:r>
            <a:r>
              <a:rPr lang="cs-CZ" sz="2000" b="1" dirty="0" err="1" smtClean="0">
                <a:latin typeface="Baskerville Old Face" pitchFamily="18" charset="0"/>
              </a:rPr>
              <a:t>Zutaten</a:t>
            </a:r>
            <a:r>
              <a:rPr lang="cs-CZ" sz="2000" b="1" dirty="0" smtClean="0">
                <a:latin typeface="Baskerville Old Face" pitchFamily="18" charset="0"/>
              </a:rPr>
              <a:t> </a:t>
            </a:r>
            <a:r>
              <a:rPr lang="cs-CZ" sz="2000" b="1" dirty="0" err="1" smtClean="0">
                <a:latin typeface="Baskerville Old Face" pitchFamily="18" charset="0"/>
              </a:rPr>
              <a:t>sind</a:t>
            </a:r>
            <a:r>
              <a:rPr lang="cs-CZ" sz="2000" b="1" dirty="0" smtClean="0">
                <a:latin typeface="Baskerville Old Face" pitchFamily="18" charset="0"/>
              </a:rPr>
              <a:t> in </a:t>
            </a:r>
            <a:r>
              <a:rPr lang="cs-CZ" sz="2000" b="1" dirty="0" err="1" smtClean="0">
                <a:latin typeface="Baskerville Old Face" pitchFamily="18" charset="0"/>
              </a:rPr>
              <a:t>unserer</a:t>
            </a:r>
            <a:r>
              <a:rPr lang="cs-CZ" sz="2000" b="1" dirty="0" smtClean="0">
                <a:latin typeface="Baskerville Old Face" pitchFamily="18" charset="0"/>
              </a:rPr>
              <a:t> </a:t>
            </a:r>
            <a:r>
              <a:rPr lang="cs-CZ" sz="2000" b="1" dirty="0" err="1" smtClean="0">
                <a:latin typeface="Baskerville Old Face" pitchFamily="18" charset="0"/>
              </a:rPr>
              <a:t>Küche</a:t>
            </a:r>
            <a:endParaRPr lang="cs-CZ" sz="2000" b="1" dirty="0" smtClean="0">
              <a:latin typeface="Baskerville Old Face" pitchFamily="18" charset="0"/>
            </a:endParaRPr>
          </a:p>
          <a:p>
            <a:pPr>
              <a:buFont typeface="Arial" pitchFamily="34" charset="0"/>
              <a:buAutoNum type="alphaLcParenR"/>
            </a:pPr>
            <a:r>
              <a:rPr lang="cs-CZ" sz="2000" b="1" dirty="0" err="1" smtClean="0">
                <a:latin typeface="Baskerville Old Face" pitchFamily="18" charset="0"/>
                <a:hlinkClick r:id="" action="ppaction://noaction">
                  <a:snd r:embed="rId2" name="explode.wav"/>
                </a:hlinkClick>
              </a:rPr>
              <a:t>Zucker</a:t>
            </a:r>
            <a:r>
              <a:rPr lang="cs-CZ" sz="2000" b="1" dirty="0" smtClean="0">
                <a:latin typeface="Baskerville Old Face" pitchFamily="18" charset="0"/>
                <a:hlinkClick r:id="" action="ppaction://noaction">
                  <a:snd r:embed="rId2" name="explode.wav"/>
                </a:hlinkClick>
              </a:rPr>
              <a:t> </a:t>
            </a:r>
            <a:r>
              <a:rPr lang="cs-CZ" sz="2000" b="1" dirty="0" err="1" smtClean="0">
                <a:latin typeface="Baskerville Old Face" pitchFamily="18" charset="0"/>
                <a:hlinkClick r:id="" action="ppaction://noaction">
                  <a:snd r:embed="rId2" name="explode.wav"/>
                </a:hlinkClick>
              </a:rPr>
              <a:t>und</a:t>
            </a:r>
            <a:r>
              <a:rPr lang="cs-CZ" sz="2000" b="1" dirty="0" smtClean="0">
                <a:latin typeface="Baskerville Old Face" pitchFamily="18" charset="0"/>
                <a:hlinkClick r:id="" action="ppaction://noaction">
                  <a:snd r:embed="rId2" name="explode.wav"/>
                </a:hlinkClick>
              </a:rPr>
              <a:t> </a:t>
            </a:r>
            <a:r>
              <a:rPr lang="cs-CZ" sz="2000" b="1" dirty="0" err="1" smtClean="0">
                <a:latin typeface="Baskerville Old Face" pitchFamily="18" charset="0"/>
                <a:hlinkClick r:id="" action="ppaction://noaction">
                  <a:snd r:embed="rId2" name="explode.wav"/>
                </a:hlinkClick>
              </a:rPr>
              <a:t>Salzenthalten</a:t>
            </a:r>
            <a:endParaRPr lang="cs-CZ" sz="2000" b="1" dirty="0" smtClean="0">
              <a:latin typeface="Baskerville Old Face" pitchFamily="18" charset="0"/>
            </a:endParaRPr>
          </a:p>
          <a:p>
            <a:pPr>
              <a:buAutoNum type="alphaLcParenR"/>
            </a:pPr>
            <a:r>
              <a:rPr lang="cs-CZ" sz="2000" b="1" dirty="0" smtClean="0">
                <a:latin typeface="Baskerville Old Face" pitchFamily="18" charset="0"/>
                <a:hlinkClick r:id="" action="ppaction://noaction">
                  <a:snd r:embed="rId2" name="explode.wav"/>
                </a:hlinkClick>
              </a:rPr>
              <a:t>alt</a:t>
            </a:r>
            <a:endParaRPr lang="cs-CZ" sz="2000" b="1" dirty="0" smtClean="0">
              <a:latin typeface="Baskerville Old Face" pitchFamily="18" charset="0"/>
            </a:endParaRPr>
          </a:p>
          <a:p>
            <a:pPr>
              <a:buAutoNum type="alphaLcParenR"/>
            </a:pPr>
            <a:r>
              <a:rPr lang="cs-CZ" sz="2000" b="1" dirty="0" err="1" smtClean="0">
                <a:latin typeface="Baskerville Old Face" pitchFamily="18" charset="0"/>
                <a:hlinkClick r:id="" action="ppaction://noaction">
                  <a:snd r:embed="rId3" name="applause.wav"/>
                </a:hlinkClick>
              </a:rPr>
              <a:t>meistens</a:t>
            </a:r>
            <a:r>
              <a:rPr lang="cs-CZ" sz="2000" b="1" dirty="0" smtClean="0">
                <a:latin typeface="Baskerville Old Face" pitchFamily="18" charset="0"/>
                <a:hlinkClick r:id="" action="ppaction://noaction">
                  <a:snd r:embed="rId3" name="applause.wav"/>
                </a:hlinkClick>
              </a:rPr>
              <a:t> </a:t>
            </a:r>
            <a:r>
              <a:rPr lang="cs-CZ" sz="2000" b="1" dirty="0" err="1" smtClean="0">
                <a:latin typeface="Baskerville Old Face" pitchFamily="18" charset="0"/>
                <a:hlinkClick r:id="" action="ppaction://noaction">
                  <a:snd r:embed="rId3" name="applause.wav"/>
                </a:hlinkClick>
              </a:rPr>
              <a:t>unpassend</a:t>
            </a:r>
            <a:r>
              <a:rPr lang="cs-CZ" sz="2000" b="1" dirty="0" smtClean="0">
                <a:latin typeface="Baskerville Old Face" pitchFamily="18" charset="0"/>
                <a:hlinkClick r:id="" action="ppaction://noaction">
                  <a:snd r:embed="rId3" name="applause.wav"/>
                </a:hlinkClick>
              </a:rPr>
              <a:t> </a:t>
            </a:r>
            <a:r>
              <a:rPr lang="cs-CZ" sz="2000" b="1" dirty="0" err="1" smtClean="0">
                <a:latin typeface="Baskerville Old Face" pitchFamily="18" charset="0"/>
                <a:hlinkClick r:id="" action="ppaction://noaction">
                  <a:snd r:embed="rId3" name="applause.wav"/>
                </a:hlinkClick>
              </a:rPr>
              <a:t>vorbereitet</a:t>
            </a:r>
            <a:endParaRPr lang="cs-CZ" sz="2000" b="1" dirty="0" smtClean="0">
              <a:latin typeface="Baskerville Old Face" pitchFamily="18" charset="0"/>
            </a:endParaRPr>
          </a:p>
          <a:p>
            <a:pPr>
              <a:buAutoNum type="alphaLcParenR"/>
            </a:pPr>
            <a:endParaRPr lang="cs-CZ" sz="2000" b="1" dirty="0">
              <a:latin typeface="Baskerville Old Face" pitchFamily="18" charset="0"/>
            </a:endParaRPr>
          </a:p>
          <a:p>
            <a:pPr marL="0" indent="0">
              <a:buNone/>
            </a:pPr>
            <a:r>
              <a:rPr lang="cs-CZ" sz="2000" b="1" dirty="0" err="1" smtClean="0">
                <a:latin typeface="Baskerville Old Face" pitchFamily="18" charset="0"/>
              </a:rPr>
              <a:t>Unter</a:t>
            </a:r>
            <a:r>
              <a:rPr lang="cs-CZ" sz="2000" b="1" dirty="0" smtClean="0">
                <a:latin typeface="Baskerville Old Face" pitchFamily="18" charset="0"/>
              </a:rPr>
              <a:t> </a:t>
            </a:r>
            <a:r>
              <a:rPr lang="cs-CZ" sz="2000" b="1" dirty="0" err="1" smtClean="0">
                <a:latin typeface="Baskerville Old Face" pitchFamily="18" charset="0"/>
              </a:rPr>
              <a:t>typischen</a:t>
            </a:r>
            <a:r>
              <a:rPr lang="cs-CZ" sz="2000" b="1" dirty="0" smtClean="0">
                <a:latin typeface="Baskerville Old Face" pitchFamily="18" charset="0"/>
              </a:rPr>
              <a:t> </a:t>
            </a:r>
            <a:r>
              <a:rPr lang="cs-CZ" sz="2000" b="1" dirty="0" err="1" smtClean="0">
                <a:latin typeface="Baskerville Old Face" pitchFamily="18" charset="0"/>
              </a:rPr>
              <a:t>tschechischen</a:t>
            </a:r>
            <a:r>
              <a:rPr lang="cs-CZ" sz="2000" b="1" dirty="0" smtClean="0">
                <a:latin typeface="Baskerville Old Face" pitchFamily="18" charset="0"/>
              </a:rPr>
              <a:t> </a:t>
            </a:r>
            <a:r>
              <a:rPr lang="cs-CZ" sz="2000" b="1" dirty="0" err="1" smtClean="0">
                <a:latin typeface="Baskerville Old Face" pitchFamily="18" charset="0"/>
              </a:rPr>
              <a:t>Speisen</a:t>
            </a:r>
            <a:r>
              <a:rPr lang="cs-CZ" sz="2000" b="1" dirty="0" smtClean="0">
                <a:latin typeface="Baskerville Old Face" pitchFamily="18" charset="0"/>
              </a:rPr>
              <a:t> </a:t>
            </a:r>
            <a:r>
              <a:rPr lang="cs-CZ" sz="2000" b="1" dirty="0" err="1" smtClean="0">
                <a:latin typeface="Baskerville Old Face" pitchFamily="18" charset="0"/>
              </a:rPr>
              <a:t>gehört</a:t>
            </a:r>
            <a:endParaRPr lang="cs-CZ" sz="2000" b="1" dirty="0" smtClean="0">
              <a:latin typeface="Baskerville Old Face" pitchFamily="18" charset="0"/>
            </a:endParaRPr>
          </a:p>
          <a:p>
            <a:pPr>
              <a:buFont typeface="Arial" pitchFamily="34" charset="0"/>
              <a:buAutoNum type="alphaLcParenR"/>
            </a:pPr>
            <a:r>
              <a:rPr lang="cs-CZ" sz="2000" b="1" dirty="0" smtClean="0">
                <a:latin typeface="Baskerville Old Face" pitchFamily="18" charset="0"/>
                <a:hlinkClick r:id="" action="ppaction://noaction">
                  <a:snd r:embed="rId2" name="explode.wav"/>
                </a:hlinkClick>
              </a:rPr>
              <a:t>Spaghetti</a:t>
            </a:r>
            <a:endParaRPr lang="cs-CZ" sz="2000" b="1" dirty="0">
              <a:latin typeface="Baskerville Old Face" pitchFamily="18" charset="0"/>
            </a:endParaRPr>
          </a:p>
          <a:p>
            <a:pPr>
              <a:buAutoNum type="alphaLcParenR"/>
            </a:pPr>
            <a:r>
              <a:rPr lang="cs-CZ" sz="2000" b="1" dirty="0" err="1" smtClean="0">
                <a:latin typeface="Baskerville Old Face" pitchFamily="18" charset="0"/>
                <a:hlinkClick r:id="" action="ppaction://noaction">
                  <a:snd r:embed="rId3" name="applause.wav"/>
                </a:hlinkClick>
              </a:rPr>
              <a:t>Kaltschale</a:t>
            </a:r>
            <a:r>
              <a:rPr lang="cs-CZ" sz="2000" b="1" dirty="0" smtClean="0">
                <a:latin typeface="Baskerville Old Face" pitchFamily="18" charset="0"/>
                <a:hlinkClick r:id="" action="ppaction://noaction">
                  <a:snd r:embed="rId3" name="applause.wav"/>
                </a:hlinkClick>
              </a:rPr>
              <a:t> </a:t>
            </a:r>
            <a:r>
              <a:rPr lang="cs-CZ" sz="2000" b="1" dirty="0" err="1" smtClean="0">
                <a:latin typeface="Baskerville Old Face" pitchFamily="18" charset="0"/>
                <a:hlinkClick r:id="" action="ppaction://noaction">
                  <a:snd r:embed="rId3" name="applause.wav"/>
                </a:hlinkClick>
              </a:rPr>
              <a:t>nicht</a:t>
            </a:r>
            <a:r>
              <a:rPr lang="cs-CZ" sz="2000" b="1" dirty="0" smtClean="0">
                <a:latin typeface="Baskerville Old Face" pitchFamily="18" charset="0"/>
                <a:hlinkClick r:id="" action="ppaction://noaction">
                  <a:snd r:embed="rId3" name="applause.wav"/>
                </a:hlinkClick>
              </a:rPr>
              <a:t> </a:t>
            </a:r>
            <a:endParaRPr lang="cs-CZ" sz="2000" b="1" dirty="0" smtClean="0">
              <a:latin typeface="Baskerville Old Face" pitchFamily="18" charset="0"/>
            </a:endParaRPr>
          </a:p>
          <a:p>
            <a:pPr>
              <a:buAutoNum type="alphaLcParenR"/>
            </a:pPr>
            <a:r>
              <a:rPr lang="cs-CZ" sz="2000" b="1" dirty="0" err="1" smtClean="0">
                <a:latin typeface="Baskerville Old Face" pitchFamily="18" charset="0"/>
                <a:hlinkClick r:id="" action="ppaction://noaction">
                  <a:snd r:embed="rId2" name="explode.wav"/>
                </a:hlinkClick>
              </a:rPr>
              <a:t>Lendenbraten</a:t>
            </a:r>
            <a:r>
              <a:rPr lang="cs-CZ" sz="2000" b="1" dirty="0" smtClean="0">
                <a:latin typeface="Baskerville Old Face" pitchFamily="18" charset="0"/>
                <a:hlinkClick r:id="" action="ppaction://noaction">
                  <a:snd r:embed="rId2" name="explode.wav"/>
                </a:hlinkClick>
              </a:rPr>
              <a:t> </a:t>
            </a:r>
            <a:r>
              <a:rPr lang="cs-CZ" sz="2000" b="1" dirty="0" err="1" smtClean="0">
                <a:latin typeface="Baskerville Old Face" pitchFamily="18" charset="0"/>
                <a:hlinkClick r:id="" action="ppaction://noaction">
                  <a:snd r:embed="rId2" name="explode.wav"/>
                </a:hlinkClick>
              </a:rPr>
              <a:t>nicht</a:t>
            </a:r>
            <a:endParaRPr lang="cs-CZ" sz="2000" b="1" dirty="0" smtClean="0">
              <a:latin typeface="Baskerville Old Face" pitchFamily="18" charset="0"/>
            </a:endParaRPr>
          </a:p>
          <a:p>
            <a:pPr>
              <a:buAutoNum type="alphaLcParenR"/>
            </a:pPr>
            <a:endParaRPr lang="cs-CZ" sz="1600" dirty="0">
              <a:latin typeface="Baskerville Old Face" pitchFamily="18" charset="0"/>
            </a:endParaRPr>
          </a:p>
          <a:p>
            <a:pPr marL="0" indent="0">
              <a:buNone/>
            </a:pPr>
            <a:endParaRPr lang="cs-CZ" dirty="0"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03005700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Zdroje: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Vlastní tvorba</a:t>
            </a:r>
          </a:p>
          <a:p>
            <a:r>
              <a:rPr lang="cs-CZ" b="1" dirty="0" smtClean="0"/>
              <a:t>Obrázky: Galerie Klipart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430</TotalTime>
  <Words>253</Words>
  <Application>Microsoft Office PowerPoint</Application>
  <PresentationFormat>Předvádění na obrazovce (4:3)</PresentationFormat>
  <Paragraphs>63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Tschechische Küche</vt:lpstr>
      <vt:lpstr>Tschechische Küche</vt:lpstr>
      <vt:lpstr>Tschechische Küche</vt:lpstr>
      <vt:lpstr>Tschechische Küche</vt:lpstr>
      <vt:lpstr>Tschechische Küche</vt:lpstr>
      <vt:lpstr>Kontrollfragen</vt:lpstr>
      <vt:lpstr>Zdroje:</vt:lpstr>
    </vt:vector>
  </TitlesOfParts>
  <Company>SŠGaS Most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u217ucitel</dc:creator>
  <cp:lastModifiedBy>Luda</cp:lastModifiedBy>
  <cp:revision>72</cp:revision>
  <dcterms:created xsi:type="dcterms:W3CDTF">2012-10-29T06:53:22Z</dcterms:created>
  <dcterms:modified xsi:type="dcterms:W3CDTF">2013-12-01T13:40:48Z</dcterms:modified>
</cp:coreProperties>
</file>