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68" r:id="rId4"/>
    <p:sldId id="266" r:id="rId5"/>
    <p:sldId id="267" r:id="rId6"/>
    <p:sldId id="26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0000"/>
            <a:lum/>
          </a:blip>
          <a:srcRect/>
          <a:stretch>
            <a:fillRect t="-33000" b="-3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188474661"/>
              </p:ext>
            </p:extLst>
          </p:nvPr>
        </p:nvGraphicFramePr>
        <p:xfrm>
          <a:off x="611188" y="1463675"/>
          <a:ext cx="7489825" cy="4189816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VY_3_INOVACE_NEJ 41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Obchod a služby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České svátky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28.9.2013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tématu české svátky,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zároveň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404664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</a:rPr>
              <a:t>DIGITÁLNÍ UČEBNÍ MATERIÁL</a:t>
            </a:r>
            <a:endParaRPr lang="cs-CZ" sz="36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55389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 fontScale="90000"/>
          </a:bodyPr>
          <a:lstStyle/>
          <a:p>
            <a:pPr lvl="0" fontAlgn="base">
              <a:spcBef>
                <a:spcPct val="20000"/>
              </a:spcBef>
              <a:spcAft>
                <a:spcPct val="0"/>
              </a:spcAft>
            </a:pPr>
            <a:r>
              <a:rPr lang="cs-CZ" sz="6000" dirty="0" err="1" smtClean="0">
                <a:effectLst>
                  <a:outerShdw blurRad="38100" dist="38100" dir="2700000" algn="tl">
                    <a:srgbClr val="000000"/>
                  </a:outerShdw>
                </a:effectLst>
                <a:latin typeface="Curlz MT" pitchFamily="82" charset="0"/>
                <a:cs typeface="Arial" charset="0"/>
              </a:rPr>
              <a:t>Tschechische</a:t>
            </a:r>
            <a:r>
              <a:rPr lang="cs-CZ" sz="60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Curlz MT" pitchFamily="82" charset="0"/>
                <a:cs typeface="Arial" charset="0"/>
              </a:rPr>
              <a:t> Feste </a:t>
            </a:r>
            <a:br>
              <a:rPr lang="cs-CZ" sz="60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Curlz MT" pitchFamily="82" charset="0"/>
                <a:cs typeface="Arial" charset="0"/>
              </a:rPr>
            </a:br>
            <a:r>
              <a:rPr lang="cs-CZ" sz="6000" dirty="0" err="1" smtClean="0">
                <a:effectLst>
                  <a:outerShdw blurRad="38100" dist="38100" dir="2700000" algn="tl">
                    <a:srgbClr val="000000"/>
                  </a:outerShdw>
                </a:effectLst>
                <a:latin typeface="Curlz MT" pitchFamily="82" charset="0"/>
                <a:cs typeface="Arial" charset="0"/>
              </a:rPr>
              <a:t>und</a:t>
            </a:r>
            <a:r>
              <a:rPr lang="cs-CZ" sz="60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Curlz MT" pitchFamily="82" charset="0"/>
                <a:cs typeface="Arial" charset="0"/>
              </a:rPr>
              <a:t> </a:t>
            </a:r>
            <a:r>
              <a:rPr lang="cs-CZ" sz="6000" dirty="0" err="1" smtClean="0">
                <a:effectLst>
                  <a:outerShdw blurRad="38100" dist="38100" dir="2700000" algn="tl">
                    <a:srgbClr val="000000"/>
                  </a:outerShdw>
                </a:effectLst>
                <a:latin typeface="Curlz MT" pitchFamily="82" charset="0"/>
                <a:cs typeface="Arial" charset="0"/>
              </a:rPr>
              <a:t>Feiertage</a:t>
            </a:r>
            <a:endParaRPr lang="cs-CZ" sz="6000" dirty="0" smtClean="0">
              <a:effectLst>
                <a:outerShdw blurRad="38100" dist="38100" dir="2700000" algn="tl">
                  <a:srgbClr val="000000"/>
                </a:outerShdw>
              </a:effectLst>
              <a:latin typeface="Curlz MT" pitchFamily="82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640960" cy="435334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latin typeface="Baskerville Old Face" pitchFamily="18" charset="0"/>
              </a:rPr>
              <a:t>	</a:t>
            </a:r>
          </a:p>
          <a:p>
            <a:pPr>
              <a:buNone/>
            </a:pPr>
            <a:r>
              <a:rPr lang="cs-CZ" b="1" dirty="0" smtClean="0">
                <a:latin typeface="Baskerville Old Face" pitchFamily="18" charset="0"/>
              </a:rPr>
              <a:t>	In der </a:t>
            </a:r>
            <a:r>
              <a:rPr lang="cs-CZ" b="1" dirty="0" err="1" smtClean="0">
                <a:latin typeface="Baskerville Old Face" pitchFamily="18" charset="0"/>
              </a:rPr>
              <a:t>Tschechischen</a:t>
            </a:r>
            <a:r>
              <a:rPr lang="cs-CZ" b="1" dirty="0" smtClean="0">
                <a:latin typeface="Baskerville Old Face" pitchFamily="18" charset="0"/>
              </a:rPr>
              <a:t> Republik </a:t>
            </a:r>
            <a:r>
              <a:rPr lang="cs-CZ" b="1" dirty="0" err="1" smtClean="0">
                <a:latin typeface="Baskerville Old Face" pitchFamily="18" charset="0"/>
              </a:rPr>
              <a:t>gibt</a:t>
            </a:r>
            <a:r>
              <a:rPr lang="cs-CZ" b="1" dirty="0" smtClean="0">
                <a:latin typeface="Baskerville Old Face" pitchFamily="18" charset="0"/>
              </a:rPr>
              <a:t> es </a:t>
            </a:r>
            <a:r>
              <a:rPr lang="cs-CZ" b="1" dirty="0" err="1" smtClean="0">
                <a:latin typeface="Baskerville Old Face" pitchFamily="18" charset="0"/>
              </a:rPr>
              <a:t>viele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verschiedene</a:t>
            </a:r>
            <a:r>
              <a:rPr lang="cs-CZ" b="1" dirty="0" smtClean="0">
                <a:latin typeface="Baskerville Old Face" pitchFamily="18" charset="0"/>
              </a:rPr>
              <a:t> Feste </a:t>
            </a:r>
            <a:r>
              <a:rPr lang="cs-CZ" b="1" dirty="0" err="1" smtClean="0">
                <a:latin typeface="Baskerville Old Face" pitchFamily="18" charset="0"/>
              </a:rPr>
              <a:t>und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Feiertage</a:t>
            </a:r>
            <a:r>
              <a:rPr lang="cs-CZ" b="1" dirty="0" smtClean="0">
                <a:latin typeface="Baskerville Old Face" pitchFamily="18" charset="0"/>
              </a:rPr>
              <a:t>. </a:t>
            </a:r>
            <a:r>
              <a:rPr lang="cs-CZ" b="1" dirty="0" err="1" smtClean="0">
                <a:latin typeface="Baskerville Old Face" pitchFamily="18" charset="0"/>
              </a:rPr>
              <a:t>Zu</a:t>
            </a:r>
            <a:r>
              <a:rPr lang="cs-CZ" b="1" dirty="0" smtClean="0">
                <a:latin typeface="Baskerville Old Face" pitchFamily="18" charset="0"/>
              </a:rPr>
              <a:t> den </a:t>
            </a:r>
            <a:r>
              <a:rPr lang="cs-CZ" b="1" dirty="0" err="1" smtClean="0">
                <a:latin typeface="Baskerville Old Face" pitchFamily="18" charset="0"/>
              </a:rPr>
              <a:t>bekanntesten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gehören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Weihnachten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Ostern</a:t>
            </a:r>
            <a:r>
              <a:rPr lang="cs-CZ" b="1" dirty="0" smtClean="0">
                <a:latin typeface="Baskerville Old Face" pitchFamily="18" charset="0"/>
              </a:rPr>
              <a:t> – </a:t>
            </a:r>
            <a:r>
              <a:rPr lang="cs-CZ" b="1" dirty="0" err="1" smtClean="0">
                <a:latin typeface="Baskerville Old Face" pitchFamily="18" charset="0"/>
              </a:rPr>
              <a:t>ursprünglich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kirchliche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Feiertage</a:t>
            </a:r>
            <a:r>
              <a:rPr lang="cs-CZ" b="1" dirty="0" smtClean="0">
                <a:latin typeface="Baskerville Old Face" pitchFamily="18" charset="0"/>
              </a:rPr>
              <a:t> oder </a:t>
            </a:r>
            <a:r>
              <a:rPr lang="cs-CZ" b="1" dirty="0" err="1" smtClean="0">
                <a:latin typeface="Baskerville Old Face" pitchFamily="18" charset="0"/>
              </a:rPr>
              <a:t>staatliche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Feiertage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zum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Beispiel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Tag</a:t>
            </a:r>
            <a:r>
              <a:rPr lang="cs-CZ" b="1" dirty="0" smtClean="0">
                <a:latin typeface="Baskerville Old Face" pitchFamily="18" charset="0"/>
              </a:rPr>
              <a:t> der </a:t>
            </a:r>
            <a:r>
              <a:rPr lang="cs-CZ" b="1" dirty="0" err="1" smtClean="0">
                <a:latin typeface="Baskerville Old Face" pitchFamily="18" charset="0"/>
              </a:rPr>
              <a:t>Befreiung</a:t>
            </a:r>
            <a:r>
              <a:rPr lang="cs-CZ" b="1" dirty="0" smtClean="0">
                <a:latin typeface="Baskerville Old Face" pitchFamily="18" charset="0"/>
              </a:rPr>
              <a:t> (9.5.), </a:t>
            </a:r>
            <a:r>
              <a:rPr lang="cs-CZ" b="1" dirty="0" err="1" smtClean="0">
                <a:latin typeface="Baskerville Old Face" pitchFamily="18" charset="0"/>
              </a:rPr>
              <a:t>Tag</a:t>
            </a:r>
            <a:r>
              <a:rPr lang="cs-CZ" b="1" dirty="0" smtClean="0">
                <a:latin typeface="Baskerville Old Face" pitchFamily="18" charset="0"/>
              </a:rPr>
              <a:t> der </a:t>
            </a:r>
            <a:r>
              <a:rPr lang="cs-CZ" b="1" dirty="0" err="1" smtClean="0">
                <a:latin typeface="Baskerville Old Face" pitchFamily="18" charset="0"/>
              </a:rPr>
              <a:t>tschechischen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Staatlichkeit</a:t>
            </a:r>
            <a:r>
              <a:rPr lang="cs-CZ" b="1" dirty="0" smtClean="0">
                <a:latin typeface="Baskerville Old Face" pitchFamily="18" charset="0"/>
              </a:rPr>
              <a:t> (28.9.) </a:t>
            </a:r>
            <a:r>
              <a:rPr lang="cs-CZ" b="1" dirty="0" err="1" smtClean="0">
                <a:latin typeface="Baskerville Old Face" pitchFamily="18" charset="0"/>
              </a:rPr>
              <a:t>und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andere</a:t>
            </a:r>
            <a:r>
              <a:rPr lang="cs-CZ" b="1" dirty="0" smtClean="0">
                <a:latin typeface="Baskerville Old Face" pitchFamily="18" charset="0"/>
              </a:rPr>
              <a:t>.</a:t>
            </a:r>
          </a:p>
        </p:txBody>
      </p:sp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dirty="0" err="1" smtClean="0">
                <a:effectLst>
                  <a:outerShdw blurRad="38100" dist="38100" dir="2700000" algn="tl">
                    <a:srgbClr val="000000"/>
                  </a:outerShdw>
                </a:effectLst>
                <a:latin typeface="Curlz MT" pitchFamily="82" charset="0"/>
                <a:cs typeface="Arial" charset="0"/>
              </a:rPr>
              <a:t>Tschechische</a:t>
            </a:r>
            <a:r>
              <a:rPr lang="cs-CZ" sz="60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Curlz MT" pitchFamily="82" charset="0"/>
                <a:cs typeface="Arial" charset="0"/>
              </a:rPr>
              <a:t> Feste </a:t>
            </a:r>
            <a:br>
              <a:rPr lang="cs-CZ" sz="60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Curlz MT" pitchFamily="82" charset="0"/>
                <a:cs typeface="Arial" charset="0"/>
              </a:rPr>
            </a:br>
            <a:r>
              <a:rPr lang="cs-CZ" sz="6000" dirty="0" err="1" smtClean="0">
                <a:effectLst>
                  <a:outerShdw blurRad="38100" dist="38100" dir="2700000" algn="tl">
                    <a:srgbClr val="000000"/>
                  </a:outerShdw>
                </a:effectLst>
                <a:latin typeface="Curlz MT" pitchFamily="82" charset="0"/>
                <a:cs typeface="Arial" charset="0"/>
              </a:rPr>
              <a:t>und</a:t>
            </a:r>
            <a:r>
              <a:rPr lang="cs-CZ" sz="60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Curlz MT" pitchFamily="82" charset="0"/>
                <a:cs typeface="Arial" charset="0"/>
              </a:rPr>
              <a:t> </a:t>
            </a:r>
            <a:r>
              <a:rPr lang="cs-CZ" sz="6000" dirty="0" err="1" smtClean="0">
                <a:effectLst>
                  <a:outerShdw blurRad="38100" dist="38100" dir="2700000" algn="tl">
                    <a:srgbClr val="000000"/>
                  </a:outerShdw>
                </a:effectLst>
                <a:latin typeface="Curlz MT" pitchFamily="82" charset="0"/>
                <a:cs typeface="Arial" charset="0"/>
              </a:rPr>
              <a:t>Feiertage</a:t>
            </a:r>
            <a:endParaRPr lang="cs-CZ" sz="7200" b="1" dirty="0">
              <a:latin typeface="Arabic Typesetting" pitchFamily="66" charset="-78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latin typeface="Baskerville Old Face" pitchFamily="18" charset="0"/>
              </a:rPr>
              <a:t>Könnt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ihr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Termine in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richtige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Ordnung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geben</a:t>
            </a:r>
            <a:r>
              <a:rPr lang="cs-CZ" b="1" dirty="0" smtClean="0">
                <a:latin typeface="Baskerville Old Face" pitchFamily="18" charset="0"/>
              </a:rPr>
              <a:t>?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10342" y="5877272"/>
            <a:ext cx="493365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Tag</a:t>
            </a:r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des </a:t>
            </a:r>
            <a:r>
              <a:rPr lang="cs-CZ" sz="28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Kampfes</a:t>
            </a:r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</a:t>
            </a:r>
            <a:r>
              <a:rPr lang="cs-CZ" sz="28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für</a:t>
            </a:r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</a:t>
            </a:r>
            <a:r>
              <a:rPr lang="cs-CZ" sz="28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die</a:t>
            </a:r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</a:t>
            </a:r>
            <a:r>
              <a:rPr lang="cs-CZ" sz="28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Freiheit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32040" y="2780928"/>
            <a:ext cx="3422659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Weihnachten</a:t>
            </a:r>
            <a:endParaRPr lang="cs-CZ" sz="2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60032" y="4509120"/>
            <a:ext cx="345960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Jan Hus </a:t>
            </a:r>
            <a:r>
              <a:rPr lang="cs-CZ" sz="2800" b="1" cap="none" spc="50" dirty="0" err="1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Verbrennung</a:t>
            </a:r>
            <a:endParaRPr lang="cs-CZ" sz="28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27984" y="3284984"/>
            <a:ext cx="4460324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Entstehung</a:t>
            </a:r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des </a:t>
            </a:r>
          </a:p>
          <a:p>
            <a:pPr algn="ctr"/>
            <a:r>
              <a:rPr lang="cs-CZ" sz="28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selbstständigen</a:t>
            </a:r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tsch</a:t>
            </a:r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 </a:t>
            </a:r>
            <a:r>
              <a:rPr lang="cs-CZ" sz="28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Staates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64088" y="5229200"/>
            <a:ext cx="228145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Tag</a:t>
            </a:r>
            <a:r>
              <a:rPr lang="cs-CZ" sz="28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der </a:t>
            </a:r>
            <a:r>
              <a:rPr lang="cs-CZ" sz="28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Arbeit</a:t>
            </a:r>
            <a:endParaRPr lang="cs-CZ" sz="28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27584" y="3645024"/>
            <a:ext cx="3422659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Dezember</a:t>
            </a:r>
            <a:endParaRPr lang="cs-CZ" sz="2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99592" y="5805264"/>
            <a:ext cx="3422659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Mai</a:t>
            </a:r>
            <a:endParaRPr lang="cs-CZ" sz="2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5576" y="4293096"/>
            <a:ext cx="3422659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Juli</a:t>
            </a:r>
            <a:endParaRPr lang="cs-CZ" sz="2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99592" y="4941168"/>
            <a:ext cx="3422659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Oktober</a:t>
            </a:r>
            <a:endParaRPr lang="cs-CZ" sz="2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827584" y="2924944"/>
            <a:ext cx="3422659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November</a:t>
            </a:r>
            <a:endParaRPr lang="cs-CZ" sz="2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latin typeface="Baskerville Old Face" pitchFamily="18" charset="0"/>
              </a:rPr>
              <a:t>Kontrollfragen</a:t>
            </a:r>
            <a:endParaRPr lang="cs-CZ" dirty="0">
              <a:latin typeface="Baskerville Old Face" pitchFamily="18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>
                <a:latin typeface="Baskerville Old Face" pitchFamily="18" charset="0"/>
              </a:rPr>
              <a:t>Die </a:t>
            </a:r>
            <a:r>
              <a:rPr lang="cs-CZ" sz="2000" dirty="0" err="1" smtClean="0">
                <a:latin typeface="Baskerville Old Face" pitchFamily="18" charset="0"/>
              </a:rPr>
              <a:t>tschechische</a:t>
            </a:r>
            <a:r>
              <a:rPr lang="cs-CZ" sz="2000" dirty="0" smtClean="0">
                <a:latin typeface="Baskerville Old Face" pitchFamily="18" charset="0"/>
              </a:rPr>
              <a:t> </a:t>
            </a:r>
            <a:r>
              <a:rPr lang="cs-CZ" sz="2000" dirty="0" err="1" smtClean="0">
                <a:latin typeface="Baskerville Old Face" pitchFamily="18" charset="0"/>
              </a:rPr>
              <a:t>Feiertage</a:t>
            </a:r>
            <a:r>
              <a:rPr lang="cs-CZ" sz="2000" dirty="0" smtClean="0">
                <a:latin typeface="Baskerville Old Face" pitchFamily="18" charset="0"/>
              </a:rPr>
              <a:t> </a:t>
            </a:r>
            <a:r>
              <a:rPr lang="cs-CZ" sz="2000" dirty="0" err="1" smtClean="0">
                <a:latin typeface="Baskerville Old Face" pitchFamily="18" charset="0"/>
              </a:rPr>
              <a:t>sind</a:t>
            </a:r>
            <a:endParaRPr lang="cs-CZ" sz="2000" dirty="0" smtClean="0">
              <a:latin typeface="Baskerville Old Face" pitchFamily="18" charset="0"/>
            </a:endParaRPr>
          </a:p>
          <a:p>
            <a:pPr marL="514350" indent="-514350">
              <a:buAutoNum type="alphaLcParenR"/>
            </a:pP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alle</a:t>
            </a:r>
            <a:r>
              <a:rPr lang="cs-CZ" sz="2000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kirchlich</a:t>
            </a:r>
            <a:r>
              <a:rPr lang="cs-CZ" sz="2000" dirty="0" smtClean="0">
                <a:latin typeface="Baskerville Old Face" pitchFamily="18" charset="0"/>
              </a:rPr>
              <a:t>		</a:t>
            </a:r>
          </a:p>
          <a:p>
            <a:pPr marL="514350" indent="-514350">
              <a:buAutoNum type="alphaLcParenR"/>
            </a:pP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dieselbe</a:t>
            </a:r>
            <a:r>
              <a:rPr lang="cs-CZ" sz="2000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wie</a:t>
            </a:r>
            <a:r>
              <a:rPr lang="cs-CZ" sz="2000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in der </a:t>
            </a: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Slowakei</a:t>
            </a:r>
            <a:r>
              <a:rPr lang="cs-CZ" sz="2000" dirty="0" smtClean="0">
                <a:latin typeface="Baskerville Old Face" pitchFamily="18" charset="0"/>
              </a:rPr>
              <a:t>	</a:t>
            </a:r>
          </a:p>
          <a:p>
            <a:pPr marL="514350" indent="-514350">
              <a:buAutoNum type="alphaLcParenR"/>
            </a:pP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langweilig</a:t>
            </a:r>
            <a:endParaRPr lang="cs-CZ" sz="2000" dirty="0" smtClean="0">
              <a:latin typeface="Baskerville Old Face" pitchFamily="18" charset="0"/>
            </a:endParaRPr>
          </a:p>
          <a:p>
            <a:pPr marL="0" indent="0">
              <a:buNone/>
            </a:pPr>
            <a:endParaRPr lang="cs-CZ" sz="2000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2000" dirty="0" err="1" smtClean="0">
                <a:latin typeface="Baskerville Old Face" pitchFamily="18" charset="0"/>
              </a:rPr>
              <a:t>Tag</a:t>
            </a:r>
            <a:r>
              <a:rPr lang="cs-CZ" sz="2000" dirty="0" smtClean="0">
                <a:latin typeface="Baskerville Old Face" pitchFamily="18" charset="0"/>
              </a:rPr>
              <a:t> der </a:t>
            </a:r>
            <a:r>
              <a:rPr lang="cs-CZ" sz="2000" dirty="0" err="1" smtClean="0">
                <a:latin typeface="Baskerville Old Face" pitchFamily="18" charset="0"/>
              </a:rPr>
              <a:t>tschechischen</a:t>
            </a:r>
            <a:r>
              <a:rPr lang="cs-CZ" sz="2000" dirty="0" smtClean="0">
                <a:latin typeface="Baskerville Old Face" pitchFamily="18" charset="0"/>
              </a:rPr>
              <a:t> </a:t>
            </a:r>
            <a:r>
              <a:rPr lang="cs-CZ" sz="2000" dirty="0" err="1" smtClean="0">
                <a:latin typeface="Baskerville Old Face" pitchFamily="18" charset="0"/>
              </a:rPr>
              <a:t>Staatlichkeit</a:t>
            </a:r>
            <a:r>
              <a:rPr lang="cs-CZ" sz="2000" dirty="0" smtClean="0">
                <a:latin typeface="Baskerville Old Face" pitchFamily="18" charset="0"/>
              </a:rPr>
              <a:t> </a:t>
            </a:r>
            <a:r>
              <a:rPr lang="cs-CZ" sz="2000" dirty="0" err="1" smtClean="0">
                <a:latin typeface="Baskerville Old Face" pitchFamily="18" charset="0"/>
              </a:rPr>
              <a:t>ist</a:t>
            </a:r>
            <a:r>
              <a:rPr lang="cs-CZ" sz="2000" dirty="0" smtClean="0">
                <a:latin typeface="Baskerville Old Face" pitchFamily="18" charset="0"/>
              </a:rPr>
              <a:t> </a:t>
            </a:r>
          </a:p>
          <a:p>
            <a:pPr>
              <a:buFont typeface="Arial" pitchFamily="34" charset="0"/>
              <a:buAutoNum type="alphaLcParenR"/>
            </a:pP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kirchlich</a:t>
            </a:r>
            <a:endParaRPr lang="cs-CZ" sz="2000" dirty="0" smtClean="0">
              <a:latin typeface="Baskerville Old Face" pitchFamily="18" charset="0"/>
            </a:endParaRPr>
          </a:p>
          <a:p>
            <a:pPr>
              <a:buAutoNum type="alphaLcParenR"/>
            </a:pP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ursprünglich</a:t>
            </a:r>
            <a:r>
              <a:rPr lang="cs-CZ" sz="2000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österreichisch</a:t>
            </a:r>
            <a:endParaRPr lang="cs-CZ" sz="2000" dirty="0" smtClean="0">
              <a:latin typeface="Baskerville Old Face" pitchFamily="18" charset="0"/>
            </a:endParaRPr>
          </a:p>
          <a:p>
            <a:pPr>
              <a:buAutoNum type="alphaLcParenR"/>
            </a:pP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gleichzeitig</a:t>
            </a:r>
            <a:r>
              <a:rPr lang="cs-CZ" sz="2000" dirty="0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  </a:t>
            </a: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ein</a:t>
            </a:r>
            <a:r>
              <a:rPr lang="cs-CZ" sz="2000" dirty="0" smtClean="0">
                <a:latin typeface="Baskerville Old Face" pitchFamily="18" charset="0"/>
              </a:rPr>
              <a:t> </a:t>
            </a:r>
            <a:r>
              <a:rPr lang="cs-CZ" sz="2000" dirty="0" err="1" smtClean="0">
                <a:latin typeface="Baskerville Old Face" pitchFamily="18" charset="0"/>
              </a:rPr>
              <a:t>Namenstag</a:t>
            </a:r>
            <a:r>
              <a:rPr lang="cs-CZ" sz="2000" dirty="0" smtClean="0">
                <a:latin typeface="Baskerville Old Face" pitchFamily="18" charset="0"/>
              </a:rPr>
              <a:t> des </a:t>
            </a:r>
            <a:r>
              <a:rPr lang="cs-CZ" sz="2000" dirty="0" err="1" smtClean="0">
                <a:latin typeface="Baskerville Old Face" pitchFamily="18" charset="0"/>
              </a:rPr>
              <a:t>Wenzels</a:t>
            </a:r>
            <a:endParaRPr lang="cs-CZ" sz="2000" dirty="0" smtClean="0">
              <a:latin typeface="Baskerville Old Face" pitchFamily="18" charset="0"/>
            </a:endParaRPr>
          </a:p>
          <a:p>
            <a:pPr>
              <a:buAutoNum type="alphaLcParenR"/>
            </a:pPr>
            <a:endParaRPr lang="cs-CZ" sz="2000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2000" dirty="0" err="1" smtClean="0">
                <a:latin typeface="Baskerville Old Face" pitchFamily="18" charset="0"/>
              </a:rPr>
              <a:t>Am</a:t>
            </a:r>
            <a:r>
              <a:rPr lang="cs-CZ" sz="2000" dirty="0" smtClean="0">
                <a:latin typeface="Baskerville Old Face" pitchFamily="18" charset="0"/>
              </a:rPr>
              <a:t> </a:t>
            </a:r>
            <a:r>
              <a:rPr lang="cs-CZ" sz="2000" dirty="0" err="1" smtClean="0">
                <a:latin typeface="Baskerville Old Face" pitchFamily="18" charset="0"/>
              </a:rPr>
              <a:t>Festtag</a:t>
            </a:r>
            <a:r>
              <a:rPr lang="cs-CZ" sz="2000" dirty="0" smtClean="0">
                <a:latin typeface="Baskerville Old Face" pitchFamily="18" charset="0"/>
              </a:rPr>
              <a:t> </a:t>
            </a:r>
            <a:r>
              <a:rPr lang="cs-CZ" sz="2000" dirty="0" err="1" smtClean="0">
                <a:latin typeface="Baskerville Old Face" pitchFamily="18" charset="0"/>
              </a:rPr>
              <a:t>hat</a:t>
            </a:r>
            <a:r>
              <a:rPr lang="cs-CZ" sz="2000" dirty="0" smtClean="0">
                <a:latin typeface="Baskerville Old Face" pitchFamily="18" charset="0"/>
              </a:rPr>
              <a:t> man</a:t>
            </a:r>
          </a:p>
          <a:p>
            <a:pPr>
              <a:buFont typeface="Arial" pitchFamily="34" charset="0"/>
              <a:buAutoNum type="alphaLcParenR"/>
            </a:pP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Freitag</a:t>
            </a:r>
            <a:endParaRPr lang="cs-CZ" sz="2000" dirty="0">
              <a:latin typeface="Baskerville Old Face" pitchFamily="18" charset="0"/>
            </a:endParaRPr>
          </a:p>
          <a:p>
            <a:pPr>
              <a:buAutoNum type="alphaLcParenR"/>
            </a:pP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frei</a:t>
            </a:r>
            <a:r>
              <a:rPr lang="cs-CZ" sz="2000" dirty="0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 </a:t>
            </a:r>
            <a:endParaRPr lang="cs-CZ" sz="2000" dirty="0" smtClean="0">
              <a:latin typeface="Baskerville Old Face" pitchFamily="18" charset="0"/>
            </a:endParaRPr>
          </a:p>
          <a:p>
            <a:pPr>
              <a:buAutoNum type="alphaLcParenR"/>
            </a:pP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ein</a:t>
            </a:r>
            <a:r>
              <a:rPr lang="cs-CZ" sz="2000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Bein</a:t>
            </a:r>
            <a:r>
              <a:rPr lang="cs-CZ" sz="2000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kürzer</a:t>
            </a:r>
            <a:endParaRPr lang="cs-CZ" sz="2000" dirty="0" smtClean="0">
              <a:latin typeface="Baskerville Old Face" pitchFamily="18" charset="0"/>
            </a:endParaRPr>
          </a:p>
          <a:p>
            <a:pPr>
              <a:buAutoNum type="alphaLcParenR"/>
            </a:pPr>
            <a:endParaRPr lang="cs-CZ" sz="1600" dirty="0">
              <a:latin typeface="Baskerville Old Face" pitchFamily="18" charset="0"/>
            </a:endParaRPr>
          </a:p>
          <a:p>
            <a:pPr marL="0" indent="0">
              <a:buNone/>
            </a:pPr>
            <a:endParaRPr lang="cs-CZ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300570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796950"/>
          </a:xfrm>
        </p:spPr>
        <p:txBody>
          <a:bodyPr>
            <a:normAutofit fontScale="90000"/>
          </a:bodyPr>
          <a:lstStyle/>
          <a:p>
            <a:r>
              <a:rPr lang="cs-CZ" sz="6000" dirty="0" err="1" smtClean="0">
                <a:effectLst>
                  <a:outerShdw blurRad="38100" dist="38100" dir="2700000" algn="tl">
                    <a:srgbClr val="000000"/>
                  </a:outerShdw>
                </a:effectLst>
                <a:latin typeface="Curlz MT" pitchFamily="82" charset="0"/>
                <a:cs typeface="Arial" charset="0"/>
              </a:rPr>
              <a:t>Tschechische</a:t>
            </a:r>
            <a:r>
              <a:rPr lang="cs-CZ" sz="60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Curlz MT" pitchFamily="82" charset="0"/>
                <a:cs typeface="Arial" charset="0"/>
              </a:rPr>
              <a:t> Feste </a:t>
            </a:r>
            <a:br>
              <a:rPr lang="cs-CZ" sz="60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Curlz MT" pitchFamily="82" charset="0"/>
                <a:cs typeface="Arial" charset="0"/>
              </a:rPr>
            </a:br>
            <a:r>
              <a:rPr lang="cs-CZ" sz="6000" dirty="0" err="1" smtClean="0">
                <a:effectLst>
                  <a:outerShdw blurRad="38100" dist="38100" dir="2700000" algn="tl">
                    <a:srgbClr val="000000"/>
                  </a:outerShdw>
                </a:effectLst>
                <a:latin typeface="Curlz MT" pitchFamily="82" charset="0"/>
                <a:cs typeface="Arial" charset="0"/>
              </a:rPr>
              <a:t>und</a:t>
            </a:r>
            <a:r>
              <a:rPr lang="cs-CZ" sz="60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Curlz MT" pitchFamily="82" charset="0"/>
                <a:cs typeface="Arial" charset="0"/>
              </a:rPr>
              <a:t> </a:t>
            </a:r>
            <a:r>
              <a:rPr lang="cs-CZ" sz="6000" dirty="0" err="1" smtClean="0">
                <a:effectLst>
                  <a:outerShdw blurRad="38100" dist="38100" dir="2700000" algn="tl">
                    <a:srgbClr val="000000"/>
                  </a:outerShdw>
                </a:effectLst>
                <a:latin typeface="Curlz MT" pitchFamily="82" charset="0"/>
                <a:cs typeface="Arial" charset="0"/>
              </a:rPr>
              <a:t>Feiertage</a:t>
            </a:r>
            <a:endParaRPr lang="cs-CZ" sz="7200" b="1" dirty="0">
              <a:latin typeface="Arabic Typesetting" pitchFamily="66" charset="-78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Diene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Aufgabe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:</a:t>
            </a:r>
          </a:p>
          <a:p>
            <a:pPr algn="ctr">
              <a:buNone/>
            </a:pP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Beschreibe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deinen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idealen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Feiertag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–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wie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würdest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du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einen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freien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Tag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am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liebsten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verbringen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?</a:t>
            </a:r>
          </a:p>
          <a:p>
            <a:pPr algn="ctr">
              <a:buNone/>
            </a:pPr>
            <a:endParaRPr lang="cs-CZ" sz="4400" b="1" dirty="0" smtClean="0">
              <a:latin typeface="Arabic Typesetting" pitchFamily="66" charset="-78"/>
              <a:cs typeface="Arabic Typesetting" pitchFamily="66" charset="-78"/>
            </a:endParaRPr>
          </a:p>
          <a:p>
            <a:pPr algn="ctr">
              <a:buNone/>
            </a:pPr>
            <a:endParaRPr lang="cs-CZ" sz="4400" dirty="0"/>
          </a:p>
        </p:txBody>
      </p:sp>
      <p:pic>
        <p:nvPicPr>
          <p:cNvPr id="1026" name="Picture 2" descr="C:\Users\SŠGaS05\AppData\Local\Microsoft\Windows\Temporary Internet Files\Content.IE5\N2NYKF25\MP90040942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4005064"/>
            <a:ext cx="3635896" cy="24229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Zdroje: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Vlastní tvorba</a:t>
            </a:r>
          </a:p>
          <a:p>
            <a:r>
              <a:rPr lang="cs-CZ" b="1" dirty="0" smtClean="0"/>
              <a:t>Obrázky: Galerie Klipart</a:t>
            </a:r>
            <a:endParaRPr lang="cs-CZ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</TotalTime>
  <Words>141</Words>
  <Application>Microsoft Office PowerPoint</Application>
  <PresentationFormat>Předvádění na obrazovce (4:3)</PresentationFormat>
  <Paragraphs>61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Tschechische Feste  und Feiertage</vt:lpstr>
      <vt:lpstr>Tschechische Feste  und Feiertage</vt:lpstr>
      <vt:lpstr>Kontrollfragen</vt:lpstr>
      <vt:lpstr>Tschechische Feste  und Feiertage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63</cp:revision>
  <dcterms:created xsi:type="dcterms:W3CDTF">2012-10-29T06:53:22Z</dcterms:created>
  <dcterms:modified xsi:type="dcterms:W3CDTF">2013-12-01T13:47:17Z</dcterms:modified>
</cp:coreProperties>
</file>