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7" r:id="rId2"/>
    <p:sldId id="259" r:id="rId3"/>
    <p:sldId id="260" r:id="rId4"/>
    <p:sldId id="263" r:id="rId5"/>
    <p:sldId id="261" r:id="rId6"/>
    <p:sldId id="262" r:id="rId7"/>
    <p:sldId id="265" r:id="rId8"/>
    <p:sldId id="266" r:id="rId9"/>
    <p:sldId id="267" r:id="rId10"/>
    <p:sldId id="268" r:id="rId11"/>
    <p:sldId id="269" r:id="rId12"/>
    <p:sldId id="26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</a:t>
          </a:r>
          <a:r>
            <a:rPr lang="cs-CZ" sz="1800" baseline="0" dirty="0" smtClean="0"/>
            <a:t> VY_32_INOVACE_739_MOSKVA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 ZÁKLADNÍ ŠKOLA PODBOŘANY, HUSOVA 276, OKRES LOUNY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MGR. MARTINA MYŠKOVÁ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TÉMA: Zajímavá místa Moskvy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23DE21E6-671D-41EF-A4B8-4CB61DD21CB9}">
      <dgm:prSet custT="1"/>
      <dgm:spPr/>
      <dgm:t>
        <a:bodyPr/>
        <a:lstStyle/>
        <a:p>
          <a:pPr algn="l" rtl="0"/>
          <a:r>
            <a:rPr lang="cs-CZ" sz="1800" dirty="0" smtClean="0"/>
            <a:t>ČÍSLO PROJEKTU: CZ.1.07/1.4.00/21.2975</a:t>
          </a:r>
          <a:endParaRPr lang="cs-CZ" sz="1800" dirty="0"/>
        </a:p>
      </dgm:t>
    </dgm:pt>
    <dgm:pt modelId="{978F6357-B37A-46B6-AA24-A334613905BB}" type="parTrans" cxnId="{292EC974-04BE-4AD4-BFBB-CFAD7F4D5F3C}">
      <dgm:prSet/>
      <dgm:spPr/>
      <dgm:t>
        <a:bodyPr/>
        <a:lstStyle/>
        <a:p>
          <a:endParaRPr lang="cs-CZ"/>
        </a:p>
      </dgm:t>
    </dgm:pt>
    <dgm:pt modelId="{D754BA55-3FC7-41D4-B674-BED4087A3C3A}" type="sibTrans" cxnId="{292EC974-04BE-4AD4-BFBB-CFAD7F4D5F3C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-695" custLinFactNeighborY="330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695" custLinFactNeighborY="7770"/>
      <dgm:spPr/>
      <dgm:t>
        <a:bodyPr/>
        <a:lstStyle/>
        <a:p>
          <a:endParaRPr lang="cs-CZ"/>
        </a:p>
      </dgm:t>
    </dgm:pt>
    <dgm:pt modelId="{B802C839-24C6-47E7-BAF8-A79343132CBC}" type="pres">
      <dgm:prSet presAssocID="{23DE21E6-671D-41EF-A4B8-4CB61DD21CB9}" presName="vertSpace5" presStyleLbl="node1" presStyleIdx="3" presStyleCnt="5"/>
      <dgm:spPr/>
    </dgm:pt>
    <dgm:pt modelId="{10B0AAF3-16BE-4B9A-A567-5D5A0E0FD953}" type="pres">
      <dgm:prSet presAssocID="{23DE21E6-671D-41EF-A4B8-4CB61DD21CB9}" presName="circle5" presStyleLbl="node1" presStyleIdx="4" presStyleCnt="5"/>
      <dgm:spPr/>
    </dgm:pt>
    <dgm:pt modelId="{20EFD393-BD0F-4866-BD5F-B29A45D964CD}" type="pres">
      <dgm:prSet presAssocID="{23DE21E6-671D-41EF-A4B8-4CB61DD21CB9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65D62F-75B8-4F0E-BC22-04FC3BAECA31}" type="pres">
      <dgm:prSet presAssocID="{23DE21E6-671D-41EF-A4B8-4CB61DD21CB9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B8B6CAC-3BF8-4323-A22A-56A6028B1748}" type="presOf" srcId="{23DE21E6-671D-41EF-A4B8-4CB61DD21CB9}" destId="{20EFD393-BD0F-4866-BD5F-B29A45D964CD}" srcOrd="0" destOrd="0" presId="urn:microsoft.com/office/officeart/2005/8/layout/target3"/>
    <dgm:cxn modelId="{292EC974-04BE-4AD4-BFBB-CFAD7F4D5F3C}" srcId="{757F3AB3-0718-4624-B441-E567A8F0AB56}" destId="{23DE21E6-671D-41EF-A4B8-4CB61DD21CB9}" srcOrd="4" destOrd="0" parTransId="{978F6357-B37A-46B6-AA24-A334613905BB}" sibTransId="{D754BA55-3FC7-41D4-B674-BED4087A3C3A}"/>
    <dgm:cxn modelId="{06EE42D5-3645-4605-98F9-E30E496513DA}" type="presOf" srcId="{B651F6E3-6281-48DB-9319-2AEAFDAE7572}" destId="{6BB5E863-4638-4E1D-BFDE-399D028AC4ED}" srcOrd="1" destOrd="0" presId="urn:microsoft.com/office/officeart/2005/8/layout/target3"/>
    <dgm:cxn modelId="{501965DF-F524-4EEB-B748-D0590CB5C3BD}" type="presOf" srcId="{D1B46980-6531-4606-95E6-44980827E919}" destId="{2BE915AB-18AA-4053-B92C-3BFC9ED204BB}" srcOrd="1" destOrd="0" presId="urn:microsoft.com/office/officeart/2005/8/layout/target3"/>
    <dgm:cxn modelId="{00DC69D3-32BC-4919-9AE5-DFC89035E0C0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B0F6C4CF-FB8A-476B-BC38-F468411251E4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924075F-1BC5-4F09-9542-25CBF67BD3DC}" type="presOf" srcId="{B651F6E3-6281-48DB-9319-2AEAFDAE7572}" destId="{619D679B-A015-4ECF-8348-D1034C574F40}" srcOrd="0" destOrd="0" presId="urn:microsoft.com/office/officeart/2005/8/layout/target3"/>
    <dgm:cxn modelId="{C15A6157-8E5B-4F3D-8FBF-816B655327B8}" type="presOf" srcId="{23DE21E6-671D-41EF-A4B8-4CB61DD21CB9}" destId="{D765D62F-75B8-4F0E-BC22-04FC3BAECA31}" srcOrd="1" destOrd="0" presId="urn:microsoft.com/office/officeart/2005/8/layout/target3"/>
    <dgm:cxn modelId="{E1EBB81F-115F-4FCA-9DFD-B36C09473EBF}" type="presOf" srcId="{D1D4F407-5343-4D3F-B5B9-D407B03CAEB4}" destId="{D005CE8C-CC26-4C3E-AC11-E15060ECD759}" srcOrd="0" destOrd="0" presId="urn:microsoft.com/office/officeart/2005/8/layout/target3"/>
    <dgm:cxn modelId="{2B6BD008-D53D-46E2-B71B-D2E6E4A80B66}" type="presOf" srcId="{D1B46980-6531-4606-95E6-44980827E919}" destId="{6140AFEC-043D-4C43-A2F9-D0F5331DF3A3}" srcOrd="0" destOrd="0" presId="urn:microsoft.com/office/officeart/2005/8/layout/target3"/>
    <dgm:cxn modelId="{3829CCD0-6A6D-4740-8BE1-BDF1641713CD}" type="presOf" srcId="{D8197B8C-B260-4A16-BDF4-0947B075E274}" destId="{5A5FFA88-C948-4069-8E93-59FA12366E83}" srcOrd="1" destOrd="0" presId="urn:microsoft.com/office/officeart/2005/8/layout/target3"/>
    <dgm:cxn modelId="{1FAFE83C-7BCB-4661-9696-AD1DBA7B74B7}" type="presOf" srcId="{D1D4F407-5343-4D3F-B5B9-D407B03CAEB4}" destId="{AED2198E-93D5-4001-81B4-73124B309672}" srcOrd="1" destOrd="0" presId="urn:microsoft.com/office/officeart/2005/8/layout/target3"/>
    <dgm:cxn modelId="{B976338C-2637-488D-8939-52D58E98501E}" type="presParOf" srcId="{333A1088-737F-45CB-B68E-254E46348037}" destId="{F5ABB229-8D3B-4694-996A-96F23CF14429}" srcOrd="0" destOrd="0" presId="urn:microsoft.com/office/officeart/2005/8/layout/target3"/>
    <dgm:cxn modelId="{1A31B6CB-F925-4E29-A00B-AF571B44C1D6}" type="presParOf" srcId="{333A1088-737F-45CB-B68E-254E46348037}" destId="{F41139FD-01EE-4571-8B17-4FB00FC51163}" srcOrd="1" destOrd="0" presId="urn:microsoft.com/office/officeart/2005/8/layout/target3"/>
    <dgm:cxn modelId="{C77076BB-4723-4C9B-9B85-745DCDCE8DC0}" type="presParOf" srcId="{333A1088-737F-45CB-B68E-254E46348037}" destId="{D005CE8C-CC26-4C3E-AC11-E15060ECD759}" srcOrd="2" destOrd="0" presId="urn:microsoft.com/office/officeart/2005/8/layout/target3"/>
    <dgm:cxn modelId="{117A66C9-E662-47EE-8D94-840E84E8456F}" type="presParOf" srcId="{333A1088-737F-45CB-B68E-254E46348037}" destId="{2C702D82-9B77-49B7-9568-BB8EB47C3372}" srcOrd="3" destOrd="0" presId="urn:microsoft.com/office/officeart/2005/8/layout/target3"/>
    <dgm:cxn modelId="{C6E7B69F-813B-48DF-B87A-50AF48AA6FBE}" type="presParOf" srcId="{333A1088-737F-45CB-B68E-254E46348037}" destId="{A52A0455-90FF-4808-ABD0-F02540D31D5A}" srcOrd="4" destOrd="0" presId="urn:microsoft.com/office/officeart/2005/8/layout/target3"/>
    <dgm:cxn modelId="{A5D22F64-BB20-4BC2-BB0D-E36DE6484967}" type="presParOf" srcId="{333A1088-737F-45CB-B68E-254E46348037}" destId="{6140AFEC-043D-4C43-A2F9-D0F5331DF3A3}" srcOrd="5" destOrd="0" presId="urn:microsoft.com/office/officeart/2005/8/layout/target3"/>
    <dgm:cxn modelId="{8F941E2A-736A-44FE-8928-62C166AF4CD9}" type="presParOf" srcId="{333A1088-737F-45CB-B68E-254E46348037}" destId="{9358AC05-5D7D-4327-9F80-1AD486AEA664}" srcOrd="6" destOrd="0" presId="urn:microsoft.com/office/officeart/2005/8/layout/target3"/>
    <dgm:cxn modelId="{73971844-86A8-4FE4-83F9-D0515CC75490}" type="presParOf" srcId="{333A1088-737F-45CB-B68E-254E46348037}" destId="{313FC574-E1CD-4FB4-B054-0B805CE0447D}" srcOrd="7" destOrd="0" presId="urn:microsoft.com/office/officeart/2005/8/layout/target3"/>
    <dgm:cxn modelId="{C24130DA-DAAD-4851-8047-FD7D4CEB3068}" type="presParOf" srcId="{333A1088-737F-45CB-B68E-254E46348037}" destId="{619D679B-A015-4ECF-8348-D1034C574F40}" srcOrd="8" destOrd="0" presId="urn:microsoft.com/office/officeart/2005/8/layout/target3"/>
    <dgm:cxn modelId="{47B756F8-4DE9-4C90-A65F-F75BCC8FF068}" type="presParOf" srcId="{333A1088-737F-45CB-B68E-254E46348037}" destId="{322283A8-4A27-4CDA-BAE3-F381106A9174}" srcOrd="9" destOrd="0" presId="urn:microsoft.com/office/officeart/2005/8/layout/target3"/>
    <dgm:cxn modelId="{38AF61C9-000B-4AC5-B867-35853C127640}" type="presParOf" srcId="{333A1088-737F-45CB-B68E-254E46348037}" destId="{FFC9F71D-1B4F-4AD9-A4A6-86ADEFC8AF5C}" srcOrd="10" destOrd="0" presId="urn:microsoft.com/office/officeart/2005/8/layout/target3"/>
    <dgm:cxn modelId="{4A7ED31B-8E96-4CB9-A734-BA7B6FCB7885}" type="presParOf" srcId="{333A1088-737F-45CB-B68E-254E46348037}" destId="{25B08C86-7E15-44DC-BE7F-FFB55DD49D12}" srcOrd="11" destOrd="0" presId="urn:microsoft.com/office/officeart/2005/8/layout/target3"/>
    <dgm:cxn modelId="{B3752804-2E34-47B6-97D3-D8D2AC79350B}" type="presParOf" srcId="{333A1088-737F-45CB-B68E-254E46348037}" destId="{B802C839-24C6-47E7-BAF8-A79343132CBC}" srcOrd="12" destOrd="0" presId="urn:microsoft.com/office/officeart/2005/8/layout/target3"/>
    <dgm:cxn modelId="{AC8D0A7D-6253-45AF-A905-36AFBC0F1384}" type="presParOf" srcId="{333A1088-737F-45CB-B68E-254E46348037}" destId="{10B0AAF3-16BE-4B9A-A567-5D5A0E0FD953}" srcOrd="13" destOrd="0" presId="urn:microsoft.com/office/officeart/2005/8/layout/target3"/>
    <dgm:cxn modelId="{3240EABC-6A42-47D6-953A-CFB560182925}" type="presParOf" srcId="{333A1088-737F-45CB-B68E-254E46348037}" destId="{20EFD393-BD0F-4866-BD5F-B29A45D964CD}" srcOrd="14" destOrd="0" presId="urn:microsoft.com/office/officeart/2005/8/layout/target3"/>
    <dgm:cxn modelId="{626D27A0-3925-4DA3-A79B-00163FEBE738}" type="presParOf" srcId="{333A1088-737F-45CB-B68E-254E46348037}" destId="{AED2198E-93D5-4001-81B4-73124B309672}" srcOrd="15" destOrd="0" presId="urn:microsoft.com/office/officeart/2005/8/layout/target3"/>
    <dgm:cxn modelId="{D12740B5-EEC0-4D8E-A332-AF6914CBA876}" type="presParOf" srcId="{333A1088-737F-45CB-B68E-254E46348037}" destId="{2BE915AB-18AA-4053-B92C-3BFC9ED204BB}" srcOrd="16" destOrd="0" presId="urn:microsoft.com/office/officeart/2005/8/layout/target3"/>
    <dgm:cxn modelId="{2A92C64A-8644-4B39-8E9E-6D4D8A8858B6}" type="presParOf" srcId="{333A1088-737F-45CB-B68E-254E46348037}" destId="{6BB5E863-4638-4E1D-BFDE-399D028AC4ED}" srcOrd="17" destOrd="0" presId="urn:microsoft.com/office/officeart/2005/8/layout/target3"/>
    <dgm:cxn modelId="{A49F2193-2354-473F-BB83-2216F8A869FB}" type="presParOf" srcId="{333A1088-737F-45CB-B68E-254E46348037}" destId="{5A5FFA88-C948-4069-8E93-59FA12366E83}" srcOrd="18" destOrd="0" presId="urn:microsoft.com/office/officeart/2005/8/layout/target3"/>
    <dgm:cxn modelId="{E0DE817A-C05F-48DC-9325-CFAE66D342E6}" type="presParOf" srcId="{333A1088-737F-45CB-B68E-254E46348037}" destId="{D765D62F-75B8-4F0E-BC22-04FC3BAECA31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6408" y="0"/>
          <a:ext cx="7151079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 ZÁKLADNÍ ŠKOLA PODBOŘANY, HUSOVA 276, OKRES LOUNY</a:t>
          </a:r>
          <a:endParaRPr lang="cs-CZ" sz="1800" kern="1200" dirty="0"/>
        </a:p>
      </dsp:txBody>
      <dsp:txXfrm>
        <a:off x="1256408" y="0"/>
        <a:ext cx="7151079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7151079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MARTINA MYŠKOVÁ</a:t>
          </a:r>
          <a:endParaRPr lang="cs-CZ" sz="1800" kern="1200" dirty="0"/>
        </a:p>
      </dsp:txBody>
      <dsp:txXfrm>
        <a:off x="1273857" y="407634"/>
        <a:ext cx="7151079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24157" y="864090"/>
          <a:ext cx="7151079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</a:t>
          </a:r>
          <a:r>
            <a:rPr lang="cs-CZ" sz="1800" kern="1200" baseline="0" dirty="0" smtClean="0"/>
            <a:t> VY_32_INOVACE_739_MOSKVA</a:t>
          </a:r>
          <a:endParaRPr lang="cs-CZ" sz="1800" kern="1200" dirty="0"/>
        </a:p>
      </dsp:txBody>
      <dsp:txXfrm>
        <a:off x="1224157" y="864090"/>
        <a:ext cx="7151079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57" y="1296146"/>
          <a:ext cx="7151079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Zajímavá místa Moskvy</a:t>
          </a:r>
          <a:endParaRPr lang="cs-CZ" sz="1800" kern="1200" dirty="0"/>
        </a:p>
      </dsp:txBody>
      <dsp:txXfrm>
        <a:off x="1224157" y="1296146"/>
        <a:ext cx="7151079" cy="407634"/>
      </dsp:txXfrm>
    </dsp:sp>
    <dsp:sp modelId="{10B0AAF3-16BE-4B9A-A567-5D5A0E0FD953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EFD393-BD0F-4866-BD5F-B29A45D964CD}">
      <dsp:nvSpPr>
        <dsp:cNvPr id="0" name=""/>
        <dsp:cNvSpPr/>
      </dsp:nvSpPr>
      <dsp:spPr>
        <a:xfrm>
          <a:off x="1273857" y="1630536"/>
          <a:ext cx="7151079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CZ.1.07/1.4.00/21.2975</a:t>
          </a:r>
          <a:endParaRPr lang="cs-CZ" sz="1800" kern="1200" dirty="0"/>
        </a:p>
      </dsp:txBody>
      <dsp:txXfrm>
        <a:off x="1273857" y="1630536"/>
        <a:ext cx="7151079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B1AA7-DAA4-430F-9239-A6A46846F12B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8197A5F-517B-4475-801D-D856EF19FB2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6CB1AA7-DAA4-430F-9239-A6A46846F12B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18197A5F-517B-4475-801D-D856EF19FB2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B1AA7-DAA4-430F-9239-A6A46846F12B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97A5F-517B-4475-801D-D856EF19FB2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B1AA7-DAA4-430F-9239-A6A46846F12B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97A5F-517B-4475-801D-D856EF19FB2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97A5F-517B-4475-801D-D856EF19FB2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B1AA7-DAA4-430F-9239-A6A46846F12B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B1AA7-DAA4-430F-9239-A6A46846F12B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97A5F-517B-4475-801D-D856EF19FB2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B1AA7-DAA4-430F-9239-A6A46846F12B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97A5F-517B-4475-801D-D856EF19FB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6CB1AA7-DAA4-430F-9239-A6A46846F12B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8197A5F-517B-4475-801D-D856EF19FB2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B1AA7-DAA4-430F-9239-A6A46846F12B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8197A5F-517B-4475-801D-D856EF19FB2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B1AA7-DAA4-430F-9239-A6A46846F12B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97A5F-517B-4475-801D-D856EF19FB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B1AA7-DAA4-430F-9239-A6A46846F12B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97A5F-517B-4475-801D-D856EF19FB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6CB1AA7-DAA4-430F-9239-A6A46846F12B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18197A5F-517B-4475-801D-D856EF19FB2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ru.wikipedia.org/wiki/%D0%92%D0%BE%D0%BB%D0%B3%D0%B0" TargetMode="External"/><Relationship Id="rId3" Type="http://schemas.openxmlformats.org/officeDocument/2006/relationships/hyperlink" Target="http://ru.wikipedia.org/wiki/1_%D1%8F%D0%BD%D0%B2%D0%B0%D1%80%D1%8F" TargetMode="External"/><Relationship Id="rId7" Type="http://schemas.openxmlformats.org/officeDocument/2006/relationships/hyperlink" Target="http://ru.wikipedia.org/wiki/%D0%9E%D0%BA%D0%B0" TargetMode="External"/><Relationship Id="rId2" Type="http://schemas.openxmlformats.org/officeDocument/2006/relationships/hyperlink" Target="http://ru.wikipedia.org/wiki/%D0%A0%D0%BE%D1%81%D1%81%D0%B8%D1%8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ru.wikipedia.org/wiki/%D0%92%D0%BE%D1%81%D1%82%D0%BE%D1%87%D0%BD%D0%BE-%D0%95%D0%B2%D1%80%D0%BE%D0%BF%D0%B5%D0%B9%D1%81%D0%BA%D0%B0%D1%8F_%D1%80%D0%B0%D0%B2%D0%BD%D0%B8%D0%BD%D0%B0" TargetMode="External"/><Relationship Id="rId5" Type="http://schemas.openxmlformats.org/officeDocument/2006/relationships/hyperlink" Target="http://ru.wikipedia.org/wiki/%D0%9C%D0%BE%D1%81%D0%BA%D0%B2%D0%B0_(%D1%80%D0%B5%D0%BA%D0%B0)" TargetMode="External"/><Relationship Id="rId4" Type="http://schemas.openxmlformats.org/officeDocument/2006/relationships/hyperlink" Target="http://ru.wikipedia.org/wiki/2012_%D0%B3%D0%BE%D0%B4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commons.wikimedia.org/wiki/File:Moscow_Kremlin_from_Kamenny_bridge.jpg?uselang=ru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://ru.wikipedia.org/wiki/%D0%9F%D1%80%D0%B5%D0%B7%D0%B8%D0%B4%D0%B5%D0%BD%D1%82_%D0%A0%D0%BE%D1%81%D1%81%D0%B8%D0%B9%D1%81%D0%BA%D0%BE%D0%B9_%D0%A4%D0%B5%D0%B4%D0%B5%D1%80%D0%B0%D1%86%D0%B8%D0%B8" TargetMode="External"/><Relationship Id="rId4" Type="http://schemas.openxmlformats.org/officeDocument/2006/relationships/hyperlink" Target="http://ru.wikipedia.org/wiki/%D0%9C%D0%BE%D1%81%D0%BA%D0%B2%D0%B0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0/08/Moscow_-_Red_Square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7.jpeg"/><Relationship Id="rId2" Type="http://schemas.openxmlformats.org/officeDocument/2006/relationships/hyperlink" Target="//upload.wikimedia.org/wikipedia/commons/e/ec/Moscow_July_2011-4a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//upload.wikimedia.org/wikipedia/commons/3/30/St_Basils_Cathedral_closeup.jpg" TargetMode="External"/><Relationship Id="rId5" Type="http://schemas.openxmlformats.org/officeDocument/2006/relationships/hyperlink" Target="http://ru.wikipedia.org/wiki/%D0%9A%D1%80%D0%B0%D1%81%D0%BD%D0%B0%D1%8F_%D0%BF%D0%BB%D0%BE%D1%89%D0%B0%D0%B4%D1%8C" TargetMode="External"/><Relationship Id="rId4" Type="http://schemas.openxmlformats.org/officeDocument/2006/relationships/hyperlink" Target="http://ru.wikipedia.org/wiki/%D0%9F%D1%80%D0%B0%D0%B2%D0%BE%D1%81%D0%BB%D0%B0%D0%B2%D0%BD%D1%8B%D0%B9_%D1%85%D1%80%D0%B0%D0%BC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//upload.wikimedia.org/wikipedia/commons/e/ec/MemorialToJuriDolgoruky2.JPG" TargetMode="Externa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b/bc/Moscow_tv_st.jpg" TargetMode="Externa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//upload.wikimedia.org/wikipedia/commons/0/0b/Tretyakovgallery.jpg" TargetMode="Externa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//upload.wikimedia.org/wikipedia/commons/b/b4/Bolschoi-theater.jpg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Moscow_-_Red_Square.jpg?uselang=ru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4156022571"/>
              </p:ext>
            </p:extLst>
          </p:nvPr>
        </p:nvGraphicFramePr>
        <p:xfrm>
          <a:off x="323528" y="1052737"/>
          <a:ext cx="84249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5266552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5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5ABB229-8D3B-4694-996A-96F23CF144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5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005CE8C-CC26-4C3E-AC11-E15060ECD7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52A0455-90FF-4808-ABD0-F02540D31D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5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40AFEC-043D-4C43-A2F9-D0F5331DF3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13FC574-E1CD-4FB4-B054-0B805CE044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5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9D679B-A015-4ECF-8348-D1034C574F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FC9F71D-1B4F-4AD9-A4A6-86ADEFC8AF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75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5B08C86-7E15-44DC-BE7F-FFB55DD49D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0B0AAF3-16BE-4B9A-A567-5D5A0E0FD9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25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0EFD393-BD0F-4866-BD5F-B29A45D964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159700151"/>
              </p:ext>
            </p:extLst>
          </p:nvPr>
        </p:nvGraphicFramePr>
        <p:xfrm>
          <a:off x="1115616" y="1340768"/>
          <a:ext cx="7344816" cy="439801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84845"/>
                <a:gridCol w="5559971"/>
              </a:tblGrid>
              <a:tr h="324036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 err="1">
                          <a:effectLst/>
                        </a:rPr>
                        <a:t>Anotace</a:t>
                      </a:r>
                      <a:r>
                        <a:rPr lang="en-US" sz="1800" dirty="0">
                          <a:effectLst/>
                        </a:rPr>
                        <a:t>:</a:t>
                      </a: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</a:rPr>
                        <a:t>Metodický postup: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 </a:t>
                      </a: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 err="1" smtClean="0">
                          <a:effectLst/>
                        </a:rPr>
                        <a:t>Klíčová</a:t>
                      </a:r>
                      <a:r>
                        <a:rPr lang="en-US" sz="1800" dirty="0" smtClean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slova</a:t>
                      </a:r>
                      <a:r>
                        <a:rPr lang="en-US" sz="1800" dirty="0">
                          <a:effectLst/>
                        </a:rPr>
                        <a:t>:</a:t>
                      </a: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 </a:t>
                      </a: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Datum </a:t>
                      </a:r>
                      <a:r>
                        <a:rPr lang="en-US" sz="1800" dirty="0" err="1">
                          <a:effectLst/>
                        </a:rPr>
                        <a:t>vytvoření</a:t>
                      </a:r>
                      <a:r>
                        <a:rPr lang="en-US" sz="1800" dirty="0">
                          <a:effectLst/>
                        </a:rPr>
                        <a:t>: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</a:rPr>
                        <a:t>Prezentace slouží k </a:t>
                      </a:r>
                      <a:r>
                        <a:rPr lang="cs-CZ" sz="1800" dirty="0" smtClean="0">
                          <a:effectLst/>
                        </a:rPr>
                        <a:t>výkladu</a:t>
                      </a:r>
                      <a:r>
                        <a:rPr lang="cs-CZ" sz="1800" baseline="0" dirty="0" smtClean="0">
                          <a:effectLst/>
                        </a:rPr>
                        <a:t> a poznání zajímavých historických míst Moskvy</a:t>
                      </a: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</a:rPr>
                        <a:t>v předmětu Ruský</a:t>
                      </a:r>
                      <a:r>
                        <a:rPr lang="cs-CZ" sz="1800" baseline="0" dirty="0" smtClean="0">
                          <a:effectLst/>
                        </a:rPr>
                        <a:t> jazyk</a:t>
                      </a:r>
                      <a:r>
                        <a:rPr lang="cs-CZ" sz="1800" dirty="0" smtClean="0">
                          <a:effectLst/>
                        </a:rPr>
                        <a:t> </a:t>
                      </a:r>
                      <a:r>
                        <a:rPr lang="cs-CZ" sz="1800" baseline="0" dirty="0" smtClean="0">
                          <a:effectLst/>
                        </a:rPr>
                        <a:t>v 9. ročníku.</a:t>
                      </a:r>
                      <a:r>
                        <a:rPr lang="en-US" sz="1800" dirty="0" smtClean="0">
                          <a:effectLst/>
                        </a:rPr>
                        <a:t> </a:t>
                      </a: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Prezentace vymezí obecné informace o Moskvě. Žáci </a:t>
                      </a: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se </a:t>
                      </a: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seznámí s historicky zajímavými místy Moskvy. Pomocí fotografií rozpoznají daná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místa.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Vyučující pohovoří o daných místech.</a:t>
                      </a: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Zajímavá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místa Moskvy – Kreml, Rudé náměstí, Chrám </a:t>
                      </a:r>
                      <a:r>
                        <a:rPr lang="cs-CZ" sz="1800" b="1" kern="1200" baseline="0" dirty="0" err="1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Vasila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Blaženého, Tverská ulice, </a:t>
                      </a:r>
                      <a:r>
                        <a:rPr lang="cs-CZ" sz="1800" b="1" kern="1200" baseline="0" dirty="0" err="1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Treťjakovská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galerie, budova Velkého divadla, … .</a:t>
                      </a: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9.12.2012</a:t>
                      </a: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4078673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ru-RU" dirty="0" smtClean="0">
                <a:solidFill>
                  <a:schemeClr val="accent5">
                    <a:lumMod val="75000"/>
                  </a:schemeClr>
                </a:solidFill>
              </a:rPr>
              <a:t>столица Российск</a:t>
            </a:r>
            <a:r>
              <a:rPr lang="ru-RU" dirty="0" smtClean="0">
                <a:solidFill>
                  <a:schemeClr val="accent5">
                    <a:lumMod val="75000"/>
                  </a:schemeClr>
                </a:solidFill>
                <a:hlinkClick r:id="rId2" action="ppaction://hlinkfile" tooltip="Россия"/>
              </a:rPr>
              <a:t>ой Федерации</a:t>
            </a:r>
            <a:r>
              <a:rPr lang="ru-RU" dirty="0" smtClean="0">
                <a:solidFill>
                  <a:schemeClr val="accent5">
                    <a:lumMod val="75000"/>
                  </a:schemeClr>
                </a:solidFill>
              </a:rPr>
              <a:t>Москва — важный туристический центр РоссииМосква — важный туристический центр России</a:t>
            </a:r>
          </a:p>
          <a:p>
            <a:r>
              <a:rPr lang="ru-RU" dirty="0" smtClean="0">
                <a:solidFill>
                  <a:schemeClr val="accent5">
                    <a:lumMod val="75000"/>
                  </a:schemeClr>
                </a:solidFill>
              </a:rPr>
              <a:t>население на </a:t>
            </a:r>
            <a:r>
              <a:rPr lang="ru-RU" dirty="0" smtClean="0">
                <a:solidFill>
                  <a:schemeClr val="accent5">
                    <a:lumMod val="75000"/>
                  </a:schemeClr>
                </a:solidFill>
                <a:hlinkClick r:id="rId3" action="ppaction://hlinkfile" tooltip="1 января"/>
              </a:rPr>
              <a:t>1 января</a:t>
            </a:r>
            <a:r>
              <a:rPr lang="ru-RU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ru-RU" dirty="0" smtClean="0">
                <a:solidFill>
                  <a:schemeClr val="accent5">
                    <a:lumMod val="75000"/>
                  </a:schemeClr>
                </a:solidFill>
                <a:hlinkClick r:id="rId4" action="ppaction://hlinkfile" tooltip="2012 год"/>
              </a:rPr>
              <a:t>2012 года</a:t>
            </a:r>
            <a:r>
              <a:rPr lang="ru-RU" dirty="0" smtClean="0">
                <a:solidFill>
                  <a:schemeClr val="accent5">
                    <a:lumMod val="75000"/>
                  </a:schemeClr>
                </a:solidFill>
              </a:rPr>
              <a:t> — 11 612 943 человек</a:t>
            </a:r>
          </a:p>
          <a:p>
            <a:r>
              <a:rPr lang="ru-RU" dirty="0" smtClean="0">
                <a:solidFill>
                  <a:schemeClr val="accent5">
                    <a:lumMod val="75000"/>
                  </a:schemeClr>
                </a:solidFill>
              </a:rPr>
              <a:t>Расположена на реке </a:t>
            </a:r>
            <a:r>
              <a:rPr lang="ru-RU" dirty="0" smtClean="0">
                <a:solidFill>
                  <a:schemeClr val="accent5">
                    <a:lumMod val="75000"/>
                  </a:schemeClr>
                </a:solidFill>
                <a:hlinkClick r:id="rId5" action="ppaction://hlinkfile" tooltip="Москва (река)"/>
              </a:rPr>
              <a:t>Москве</a:t>
            </a:r>
            <a:r>
              <a:rPr lang="ru-RU" dirty="0" smtClean="0">
                <a:solidFill>
                  <a:schemeClr val="accent5">
                    <a:lumMod val="75000"/>
                  </a:schemeClr>
                </a:solidFill>
              </a:rPr>
              <a:t> в центре </a:t>
            </a:r>
            <a:r>
              <a:rPr lang="ru-RU" dirty="0" smtClean="0">
                <a:solidFill>
                  <a:schemeClr val="accent5">
                    <a:lumMod val="75000"/>
                  </a:schemeClr>
                </a:solidFill>
                <a:hlinkClick r:id="rId6" action="ppaction://hlinkfile" tooltip="Восточно-Европейская равнина"/>
              </a:rPr>
              <a:t>Восточно-Европейской равнины</a:t>
            </a:r>
            <a:endParaRPr lang="ru-RU" dirty="0" smtClean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ru-RU" dirty="0" smtClean="0">
                <a:solidFill>
                  <a:schemeClr val="accent5">
                    <a:lumMod val="75000"/>
                  </a:schemeClr>
                </a:solidFill>
              </a:rPr>
              <a:t>Москва находится в центре европейской части </a:t>
            </a:r>
            <a:r>
              <a:rPr lang="ru-RU" dirty="0" smtClean="0">
                <a:solidFill>
                  <a:schemeClr val="accent5">
                    <a:lumMod val="75000"/>
                  </a:schemeClr>
                </a:solidFill>
                <a:hlinkClick r:id="rId2" action="ppaction://hlinkfile" tooltip="Россия"/>
              </a:rPr>
              <a:t>России</a:t>
            </a:r>
            <a:r>
              <a:rPr lang="ru-RU" dirty="0" smtClean="0">
                <a:solidFill>
                  <a:schemeClr val="accent5">
                    <a:lumMod val="75000"/>
                  </a:schemeClr>
                </a:solidFill>
              </a:rPr>
              <a:t>, в междуречье </a:t>
            </a:r>
            <a:r>
              <a:rPr lang="ru-RU" dirty="0" smtClean="0">
                <a:solidFill>
                  <a:schemeClr val="accent5">
                    <a:lumMod val="75000"/>
                  </a:schemeClr>
                </a:solidFill>
                <a:hlinkClick r:id="rId7" action="ppaction://hlinkfile" tooltip="Ока"/>
              </a:rPr>
              <a:t>Оки</a:t>
            </a:r>
            <a:r>
              <a:rPr lang="ru-RU" dirty="0" smtClean="0">
                <a:solidFill>
                  <a:schemeClr val="accent5">
                    <a:lumMod val="75000"/>
                  </a:schemeClr>
                </a:solidFill>
              </a:rPr>
              <a:t> и </a:t>
            </a:r>
            <a:r>
              <a:rPr lang="ru-RU" dirty="0" smtClean="0">
                <a:solidFill>
                  <a:schemeClr val="accent5">
                    <a:lumMod val="75000"/>
                  </a:schemeClr>
                </a:solidFill>
                <a:hlinkClick r:id="rId8" action="ppaction://hlinkfile" tooltip="Волга"/>
              </a:rPr>
              <a:t>Волги</a:t>
            </a:r>
          </a:p>
          <a:p>
            <a:r>
              <a:rPr lang="ru-RU" dirty="0" smtClean="0">
                <a:solidFill>
                  <a:schemeClr val="accent5">
                    <a:lumMod val="75000"/>
                  </a:schemeClr>
                </a:solidFill>
              </a:rPr>
              <a:t>Москва — важный туристический центр России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ru-RU" sz="9600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  <a:cs typeface="Arial" pitchFamily="34" charset="0"/>
              </a:rPr>
              <a:t>МОСКВА</a:t>
            </a:r>
            <a:endParaRPr lang="cs-CZ" sz="9600" dirty="0">
              <a:solidFill>
                <a:schemeClr val="tx2">
                  <a:lumMod val="75000"/>
                </a:schemeClr>
              </a:solidFill>
              <a:latin typeface="Georgi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12" dur="3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17" dur="3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22" dur="3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27" dur="3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32" dur="3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ru-RU" dirty="0" smtClean="0"/>
              <a:t>Кремль</a:t>
            </a:r>
          </a:p>
          <a:p>
            <a:r>
              <a:rPr lang="ru-RU" dirty="0" smtClean="0"/>
              <a:t>Красная площадь</a:t>
            </a:r>
          </a:p>
          <a:p>
            <a:r>
              <a:rPr lang="ru-RU" dirty="0" smtClean="0"/>
              <a:t>Храм Василия Блаженного</a:t>
            </a:r>
          </a:p>
          <a:p>
            <a:r>
              <a:rPr lang="ru-RU" dirty="0" smtClean="0"/>
              <a:t>Памятник Юрию Долгорукому</a:t>
            </a:r>
          </a:p>
          <a:p>
            <a:r>
              <a:rPr lang="ru-RU" dirty="0" smtClean="0"/>
              <a:t>Тверская улица</a:t>
            </a:r>
          </a:p>
          <a:p>
            <a:r>
              <a:rPr lang="ru-RU" dirty="0" smtClean="0"/>
              <a:t>Третьяковская галерея</a:t>
            </a:r>
          </a:p>
          <a:p>
            <a:r>
              <a:rPr lang="ru-RU" dirty="0" smtClean="0"/>
              <a:t>Большой театр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dirty="0" smtClean="0"/>
              <a:t>Интересные места Москвы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3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3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3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3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3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3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3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b="1" dirty="0" smtClean="0"/>
              <a:t>Московский Кремль</a:t>
            </a:r>
            <a:endParaRPr lang="cs-CZ" dirty="0"/>
          </a:p>
        </p:txBody>
      </p:sp>
      <p:pic>
        <p:nvPicPr>
          <p:cNvPr id="1026" name="Picture 2" descr="Moscow Kremlin from Kamenny bridg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1844824"/>
            <a:ext cx="3672408" cy="2520280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1187624" y="4653136"/>
            <a:ext cx="32841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v"/>
            </a:pPr>
            <a:r>
              <a:rPr lang="ru-RU" dirty="0" smtClean="0">
                <a:solidFill>
                  <a:schemeClr val="accent5">
                    <a:lumMod val="75000"/>
                  </a:schemeClr>
                </a:solidFill>
              </a:rPr>
              <a:t>древнейшая часть </a:t>
            </a:r>
            <a:r>
              <a:rPr lang="ru-RU" dirty="0" smtClean="0">
                <a:solidFill>
                  <a:schemeClr val="accent5">
                    <a:lumMod val="75000"/>
                  </a:schemeClr>
                </a:solidFill>
                <a:hlinkClick r:id="rId4" action="ppaction://hlinkfile" tooltip="Москва"/>
              </a:rPr>
              <a:t>Москвы</a:t>
            </a:r>
            <a:endParaRPr lang="ru-RU" dirty="0" smtClean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259632" y="508518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Font typeface="Wingdings" pitchFamily="2" charset="2"/>
              <a:buChar char="v"/>
            </a:pPr>
            <a:r>
              <a:rPr lang="ru-RU" dirty="0" smtClean="0">
                <a:solidFill>
                  <a:schemeClr val="accent5">
                    <a:lumMod val="75000"/>
                  </a:schemeClr>
                </a:solidFill>
              </a:rPr>
              <a:t>официальная резиденция </a:t>
            </a:r>
            <a:r>
              <a:rPr lang="ru-RU" dirty="0" smtClean="0">
                <a:solidFill>
                  <a:schemeClr val="accent5">
                    <a:lumMod val="75000"/>
                  </a:schemeClr>
                </a:solidFill>
                <a:hlinkClick r:id="rId5" action="ppaction://hlinkfile" tooltip="Президент Российской Федерации"/>
              </a:rPr>
              <a:t>Президента Российской Федерации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259632" y="573325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Font typeface="Wingdings" pitchFamily="2" charset="2"/>
              <a:buChar char="v"/>
            </a:pPr>
            <a:r>
              <a:rPr lang="ru-RU" dirty="0" smtClean="0">
                <a:solidFill>
                  <a:schemeClr val="accent5">
                    <a:lumMod val="75000"/>
                  </a:schemeClr>
                </a:solidFill>
              </a:rPr>
              <a:t>общественно-политический, духовно-религиозный  комплекс города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3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2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ru-RU" dirty="0" smtClean="0"/>
              <a:t>Главная площадь столицы</a:t>
            </a:r>
          </a:p>
          <a:p>
            <a:pPr>
              <a:buFont typeface="Wingdings" pitchFamily="2" charset="2"/>
              <a:buChar char="v"/>
            </a:pPr>
            <a:r>
              <a:rPr lang="ru-RU" dirty="0" smtClean="0"/>
              <a:t>Название получила в 17-м</a:t>
            </a:r>
          </a:p>
          <a:p>
            <a:pPr>
              <a:buNone/>
            </a:pPr>
            <a:r>
              <a:rPr lang="ru-RU" dirty="0" smtClean="0"/>
              <a:t>   веке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dirty="0" smtClean="0"/>
              <a:t>Красная площадь</a:t>
            </a:r>
            <a:endParaRPr lang="cs-CZ" dirty="0"/>
          </a:p>
        </p:txBody>
      </p:sp>
      <p:pic>
        <p:nvPicPr>
          <p:cNvPr id="18436" name="Picture 4" descr="File:Moscow - Red Squar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5936" y="2996952"/>
            <a:ext cx="3960440" cy="297033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3000"/>
                                        <p:tgtEl>
                                          <p:spTgt spid="18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3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3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3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Nadpis 1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dirty="0" smtClean="0"/>
              <a:t>Храм </a:t>
            </a:r>
            <a:r>
              <a:rPr lang="ru-RU" dirty="0" smtClean="0"/>
              <a:t>Василия Блаженого</a:t>
            </a:r>
            <a:endParaRPr lang="cs-CZ" dirty="0"/>
          </a:p>
        </p:txBody>
      </p:sp>
      <p:pic>
        <p:nvPicPr>
          <p:cNvPr id="20482" name="Picture 2" descr="File:Moscow July 2011-4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1988840"/>
            <a:ext cx="3888432" cy="4649044"/>
          </a:xfrm>
          <a:prstGeom prst="rect">
            <a:avLst/>
          </a:prstGeom>
          <a:noFill/>
        </p:spPr>
      </p:pic>
      <p:sp>
        <p:nvSpPr>
          <p:cNvPr id="19" name="Obdélník 18"/>
          <p:cNvSpPr/>
          <p:nvPr/>
        </p:nvSpPr>
        <p:spPr>
          <a:xfrm>
            <a:off x="395536" y="155679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Font typeface="Wingdings" pitchFamily="2" charset="2"/>
              <a:buChar char="v"/>
            </a:pPr>
            <a:r>
              <a:rPr lang="ru-RU" dirty="0" smtClean="0">
                <a:solidFill>
                  <a:schemeClr val="accent5">
                    <a:lumMod val="75000"/>
                  </a:schemeClr>
                </a:solidFill>
              </a:rPr>
              <a:t>православный </a:t>
            </a:r>
            <a:r>
              <a:rPr lang="ru-RU" dirty="0" smtClean="0">
                <a:solidFill>
                  <a:schemeClr val="accent5">
                    <a:lumMod val="75000"/>
                  </a:schemeClr>
                </a:solidFill>
                <a:hlinkClick r:id="rId4" action="ppaction://hlinkfile" tooltip="Православный храм"/>
              </a:rPr>
              <a:t>храм</a:t>
            </a:r>
            <a:r>
              <a:rPr lang="ru-RU" dirty="0" smtClean="0">
                <a:solidFill>
                  <a:schemeClr val="accent5">
                    <a:lumMod val="75000"/>
                  </a:schemeClr>
                </a:solidFill>
              </a:rPr>
              <a:t>, расположенный на </a:t>
            </a:r>
            <a:r>
              <a:rPr lang="ru-RU" dirty="0" smtClean="0">
                <a:solidFill>
                  <a:schemeClr val="accent5">
                    <a:lumMod val="75000"/>
                  </a:schemeClr>
                </a:solidFill>
                <a:hlinkClick r:id="rId5" action="ppaction://hlinkfile" tooltip="Красная площадь"/>
              </a:rPr>
              <a:t>Красной площади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67544" y="2348880"/>
            <a:ext cx="328994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v"/>
            </a:pPr>
            <a:r>
              <a:rPr lang="ru-RU" dirty="0" smtClean="0">
                <a:solidFill>
                  <a:schemeClr val="accent5">
                    <a:lumMod val="75000"/>
                  </a:schemeClr>
                </a:solidFill>
              </a:rPr>
              <a:t>является символом Москвы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20484" name="Picture 4" descr="File:St Basils Cathedral closeup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187624" y="2996952"/>
            <a:ext cx="2592288" cy="34506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3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3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3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30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ru-RU" dirty="0" smtClean="0"/>
              <a:t>Памятник Юрию Долгорукому – основателю Москвы в 1147-м году</a:t>
            </a:r>
            <a:endParaRPr lang="cs-CZ" dirty="0"/>
          </a:p>
        </p:txBody>
      </p:sp>
      <p:pic>
        <p:nvPicPr>
          <p:cNvPr id="21506" name="Picture 2" descr="File:MemorialToJuriDolgoruky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484784"/>
            <a:ext cx="6624736" cy="49685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3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ru-RU" dirty="0" smtClean="0"/>
              <a:t>Тверская улица – главная улица столицы</a:t>
            </a:r>
            <a:endParaRPr lang="cs-CZ" dirty="0"/>
          </a:p>
        </p:txBody>
      </p:sp>
      <p:pic>
        <p:nvPicPr>
          <p:cNvPr id="22530" name="Picture 2" descr="File:Moscow tv st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1844824"/>
            <a:ext cx="7848872" cy="47546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30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dirty="0" smtClean="0"/>
              <a:t>Третьяковская галерея</a:t>
            </a:r>
            <a:endParaRPr lang="cs-CZ" dirty="0"/>
          </a:p>
        </p:txBody>
      </p:sp>
      <p:pic>
        <p:nvPicPr>
          <p:cNvPr id="23554" name="Picture 2" descr="File:Tretyakovgallery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1628800"/>
            <a:ext cx="5472608" cy="48965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30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ru-RU" dirty="0" smtClean="0"/>
              <a:t>Большой театр -театр оперы и балета</a:t>
            </a:r>
            <a:endParaRPr lang="cs-CZ" dirty="0"/>
          </a:p>
        </p:txBody>
      </p:sp>
      <p:pic>
        <p:nvPicPr>
          <p:cNvPr id="24578" name="Picture 2" descr="File:Bolschoi-theater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556792"/>
            <a:ext cx="4392488" cy="2592288"/>
          </a:xfrm>
          <a:prstGeom prst="rect">
            <a:avLst/>
          </a:prstGeom>
          <a:noFill/>
        </p:spPr>
      </p:pic>
      <p:pic>
        <p:nvPicPr>
          <p:cNvPr id="24580" name="Picture 4" descr="http://upload.wikimedia.org/wikipedia/commons/6/66/Inside_Moscow_Bolshoi_Theatr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75856" y="4221088"/>
            <a:ext cx="5457906" cy="23762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30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3000"/>
                                        <p:tgtEl>
                                          <p:spTgt spid="245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1100" dirty="0" smtClean="0">
                <a:solidFill>
                  <a:srgbClr val="FF0000"/>
                </a:solidFill>
                <a:hlinkClick r:id="rId2"/>
              </a:rPr>
              <a:t>http://commons.wikimedia.org/wiki/File:Moscow_-_Red_Square.jpg?uselang=ru</a:t>
            </a:r>
          </a:p>
          <a:p>
            <a:pPr>
              <a:buFont typeface="Arial" pitchFamily="34" charset="0"/>
              <a:buChar char="•"/>
            </a:pPr>
            <a:r>
              <a:rPr lang="cs-CZ" sz="1100" dirty="0" smtClean="0">
                <a:solidFill>
                  <a:schemeClr val="accent5">
                    <a:lumMod val="75000"/>
                  </a:schemeClr>
                </a:solidFill>
              </a:rPr>
              <a:t>http://commons.wikimedia.org/wiki/File:Moscow_Kremlin_from_Kamenny_bridge.jpg?uselang=ru</a:t>
            </a:r>
            <a:endParaRPr lang="cs-CZ" sz="11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83568" y="2060848"/>
            <a:ext cx="51663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100" dirty="0" smtClean="0">
                <a:solidFill>
                  <a:schemeClr val="accent5">
                    <a:lumMod val="75000"/>
                  </a:schemeClr>
                </a:solidFill>
              </a:rPr>
              <a:t>http://commons.wikimedia.org/wiki/File:Moscow_July_2011-4a.jpg?uselang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=ru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83568" y="2420888"/>
            <a:ext cx="5742384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100" dirty="0" smtClean="0">
                <a:solidFill>
                  <a:schemeClr val="accent5">
                    <a:lumMod val="75000"/>
                  </a:schemeClr>
                </a:solidFill>
              </a:rPr>
              <a:t>http://commons.wikimedia.org/wiki/File:St_Basils_Cathedral_closeup.jpg?uselang=ru</a:t>
            </a:r>
            <a:endParaRPr lang="cs-CZ" sz="11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83568" y="2708920"/>
            <a:ext cx="4806280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100" dirty="0" smtClean="0">
                <a:solidFill>
                  <a:schemeClr val="accent5">
                    <a:lumMod val="75000"/>
                  </a:schemeClr>
                </a:solidFill>
              </a:rPr>
              <a:t>http://commons.wikimedia.org/wiki/File:MemorialToJuriDolgoruky2.JPG</a:t>
            </a:r>
            <a:endParaRPr lang="cs-CZ" sz="11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83568" y="2996952"/>
            <a:ext cx="4734272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100" dirty="0" smtClean="0">
                <a:solidFill>
                  <a:schemeClr val="accent5">
                    <a:lumMod val="75000"/>
                  </a:schemeClr>
                </a:solidFill>
              </a:rPr>
              <a:t>http://commons.wikimedia.org/wiki/File:Moscow_tv_st.jpg?uselang=ru</a:t>
            </a:r>
            <a:endParaRPr lang="cs-CZ" sz="11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83568" y="3284984"/>
            <a:ext cx="4572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100" dirty="0" smtClean="0">
                <a:solidFill>
                  <a:schemeClr val="accent5">
                    <a:lumMod val="75000"/>
                  </a:schemeClr>
                </a:solidFill>
              </a:rPr>
              <a:t>http://commons.wikimedia.org/wiki/File:Tretyakovgallery.jpg</a:t>
            </a:r>
            <a:endParaRPr lang="cs-CZ" sz="11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83568" y="3501008"/>
            <a:ext cx="4572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100" dirty="0" smtClean="0">
                <a:solidFill>
                  <a:schemeClr val="accent5">
                    <a:lumMod val="75000"/>
                  </a:schemeClr>
                </a:solidFill>
              </a:rPr>
              <a:t>http://commons.wikimedia.org/wiki/File:Bolschoi-theater.jpg</a:t>
            </a:r>
            <a:endParaRPr lang="cs-CZ" sz="11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83568" y="3717032"/>
            <a:ext cx="6264696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100" dirty="0" smtClean="0">
                <a:solidFill>
                  <a:schemeClr val="accent5">
                    <a:lumMod val="75000"/>
                  </a:schemeClr>
                </a:solidFill>
              </a:rPr>
              <a:t>http://upload.wikimedia.org/wikipedia/commons/6/66/Inside_Moscow_Bolshoi_Theatre.jpg</a:t>
            </a:r>
            <a:endParaRPr lang="cs-CZ" sz="11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83568" y="3933056"/>
            <a:ext cx="2089033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100" dirty="0" smtClean="0">
                <a:solidFill>
                  <a:schemeClr val="accent5">
                    <a:lumMod val="75000"/>
                  </a:schemeClr>
                </a:solidFill>
              </a:rPr>
              <a:t>Program Microsoft Office2007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153</TotalTime>
  <Words>174</Words>
  <Application>Microsoft Office PowerPoint</Application>
  <PresentationFormat>Předvádění na obrazovce (4:3)</PresentationFormat>
  <Paragraphs>66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Papír</vt:lpstr>
      <vt:lpstr>Snímek 1</vt:lpstr>
      <vt:lpstr>Snímek 2</vt:lpstr>
      <vt:lpstr>МОСКВА</vt:lpstr>
      <vt:lpstr>Интересные места Москвы</vt:lpstr>
      <vt:lpstr>Московский Кремль</vt:lpstr>
      <vt:lpstr>Красная площадь</vt:lpstr>
      <vt:lpstr>Храм Василия Блаженого</vt:lpstr>
      <vt:lpstr>Памятник Юрию Долгорукому – основателю Москвы в 1147-м году</vt:lpstr>
      <vt:lpstr>Тверская улица – главная улица столицы</vt:lpstr>
      <vt:lpstr>Третьяковская галерея</vt:lpstr>
      <vt:lpstr>Большой театр -театр оперы и балета</vt:lpstr>
      <vt:lpstr>Použité zdroje:</vt:lpstr>
    </vt:vector>
  </TitlesOfParts>
  <Company>Hole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Mouse</dc:creator>
  <cp:lastModifiedBy>Mouse</cp:lastModifiedBy>
  <cp:revision>54</cp:revision>
  <dcterms:created xsi:type="dcterms:W3CDTF">2012-12-06T18:58:54Z</dcterms:created>
  <dcterms:modified xsi:type="dcterms:W3CDTF">2012-12-19T21:41:26Z</dcterms:modified>
</cp:coreProperties>
</file>