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7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</a:t>
          </a:r>
          <a:r>
            <a:rPr lang="cs-CZ" sz="2000" dirty="0" smtClean="0"/>
            <a:t>VYBRANÉ KAPITOLY Z CHEMIE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VY_32_INOVACE_ESTERY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     Ing. Minářová Pavlína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září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C8677FA2-FB44-455A-8143-8BC92CF07CE8}" type="presOf" srcId="{BA9EE107-A5FB-41C4-9EF1-1CC153B68B3F}" destId="{9C0CD981-713F-47B3-AE2F-2963F2684A6F}" srcOrd="0" destOrd="0" presId="urn:microsoft.com/office/officeart/2008/layout/VerticalCurvedList"/>
    <dgm:cxn modelId="{F018DA26-FE7D-4364-9F62-B3F576130821}" type="presOf" srcId="{8D78E2D7-18A7-41DD-9962-57B3FE2BEBDD}" destId="{A1781B13-DE10-4169-ABDE-0384026A6B34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0C2BCBD-BDFC-4122-84AA-8F1B2CA604BE}" type="presOf" srcId="{A83A7CFB-B411-4357-9641-4A8443F73655}" destId="{F036299F-AF4D-4DAF-ABF5-87E8CC3FEF1B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AC63853E-BC1E-43D0-B9F6-B8F5E12C8BE6}" type="presOf" srcId="{E392F34A-E55D-43D5-AEDD-49027298B816}" destId="{7DCEBD2C-792F-484E-9C96-926E03F540ED}" srcOrd="0" destOrd="0" presId="urn:microsoft.com/office/officeart/2008/layout/VerticalCurvedList"/>
    <dgm:cxn modelId="{B7E63D5E-776C-4FF2-AA39-5BCFFD1218CD}" type="presOf" srcId="{3061F91D-8548-4FCB-A021-DD835A272F0F}" destId="{88F378EC-C3F8-47CD-AEFF-49BA634320FB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65D6243D-9AEA-4AAD-8E31-DF5789C1E476}" type="presOf" srcId="{A6F0E638-0CDE-4E1F-BB57-10C18463C623}" destId="{7DCEBD2C-792F-484E-9C96-926E03F540ED}" srcOrd="0" destOrd="1" presId="urn:microsoft.com/office/officeart/2008/layout/VerticalCurvedList"/>
    <dgm:cxn modelId="{E730BF23-D450-4725-BC75-3961FA3BEC9A}" type="presOf" srcId="{F3C4A836-23AC-4E41-B6D6-51221E7E6743}" destId="{EF104B90-7E69-4918-A202-E6F91FC6E413}" srcOrd="0" destOrd="0" presId="urn:microsoft.com/office/officeart/2008/layout/VerticalCurvedList"/>
    <dgm:cxn modelId="{A3A57A06-681E-4056-BED9-37E7EF282D4D}" type="presOf" srcId="{60B5D622-D348-4384-9EFA-863CA4F7B7A3}" destId="{CAE44C5F-81A1-4D30-8D3F-2E663ECAC700}" srcOrd="0" destOrd="0" presId="urn:microsoft.com/office/officeart/2008/layout/VerticalCurvedList"/>
    <dgm:cxn modelId="{E4BFF631-89B4-4904-AD75-763221D738A9}" type="presParOf" srcId="{9C0CD981-713F-47B3-AE2F-2963F2684A6F}" destId="{96773A7D-3367-4F53-A2D2-EA5770AFFDB3}" srcOrd="0" destOrd="0" presId="urn:microsoft.com/office/officeart/2008/layout/VerticalCurvedList"/>
    <dgm:cxn modelId="{CDEE1A6F-9DFA-43FD-9B13-DABECBEE1036}" type="presParOf" srcId="{96773A7D-3367-4F53-A2D2-EA5770AFFDB3}" destId="{F31B7103-6E88-4DB9-9888-CB9E0B3FEEF8}" srcOrd="0" destOrd="0" presId="urn:microsoft.com/office/officeart/2008/layout/VerticalCurvedList"/>
    <dgm:cxn modelId="{C4F7A62A-5E5E-4611-B001-8337BA87A5D1}" type="presParOf" srcId="{F31B7103-6E88-4DB9-9888-CB9E0B3FEEF8}" destId="{F7A92DE4-3445-4B9B-AF3D-F2DA6F69C25D}" srcOrd="0" destOrd="0" presId="urn:microsoft.com/office/officeart/2008/layout/VerticalCurvedList"/>
    <dgm:cxn modelId="{10A17E29-71FA-4B7F-B218-F2E7207C6DB3}" type="presParOf" srcId="{F31B7103-6E88-4DB9-9888-CB9E0B3FEEF8}" destId="{EF104B90-7E69-4918-A202-E6F91FC6E413}" srcOrd="1" destOrd="0" presId="urn:microsoft.com/office/officeart/2008/layout/VerticalCurvedList"/>
    <dgm:cxn modelId="{9D3F70CE-AADF-47C6-9FD1-AE63B58B7D88}" type="presParOf" srcId="{F31B7103-6E88-4DB9-9888-CB9E0B3FEEF8}" destId="{F5A5022A-2B1C-4F3B-B289-BC099E9CE92F}" srcOrd="2" destOrd="0" presId="urn:microsoft.com/office/officeart/2008/layout/VerticalCurvedList"/>
    <dgm:cxn modelId="{5040025C-79FE-408A-8651-302E266F6E6A}" type="presParOf" srcId="{F31B7103-6E88-4DB9-9888-CB9E0B3FEEF8}" destId="{F16BA6F4-95DE-4E28-BF94-6459A70C4A6D}" srcOrd="3" destOrd="0" presId="urn:microsoft.com/office/officeart/2008/layout/VerticalCurvedList"/>
    <dgm:cxn modelId="{45F9C1C9-804C-4728-BC35-9D3D38DB4A1E}" type="presParOf" srcId="{96773A7D-3367-4F53-A2D2-EA5770AFFDB3}" destId="{F036299F-AF4D-4DAF-ABF5-87E8CC3FEF1B}" srcOrd="1" destOrd="0" presId="urn:microsoft.com/office/officeart/2008/layout/VerticalCurvedList"/>
    <dgm:cxn modelId="{7B404D46-250F-4E11-89AD-1EB9CFA761EF}" type="presParOf" srcId="{96773A7D-3367-4F53-A2D2-EA5770AFFDB3}" destId="{40B95986-31F6-48A6-A8D8-D04AC3BEDA92}" srcOrd="2" destOrd="0" presId="urn:microsoft.com/office/officeart/2008/layout/VerticalCurvedList"/>
    <dgm:cxn modelId="{889392F1-2034-4BF2-8671-53C05BF915FD}" type="presParOf" srcId="{40B95986-31F6-48A6-A8D8-D04AC3BEDA92}" destId="{112F553D-60C2-4CC4-948D-0369F51C4DB0}" srcOrd="0" destOrd="0" presId="urn:microsoft.com/office/officeart/2008/layout/VerticalCurvedList"/>
    <dgm:cxn modelId="{CE2E4A24-0795-4617-8B36-15FC6374DB29}" type="presParOf" srcId="{96773A7D-3367-4F53-A2D2-EA5770AFFDB3}" destId="{A1781B13-DE10-4169-ABDE-0384026A6B34}" srcOrd="3" destOrd="0" presId="urn:microsoft.com/office/officeart/2008/layout/VerticalCurvedList"/>
    <dgm:cxn modelId="{0192CB00-0018-42E6-A14F-AAD9D23D8B78}" type="presParOf" srcId="{96773A7D-3367-4F53-A2D2-EA5770AFFDB3}" destId="{65CD74A9-3E7B-49D7-95DD-EB8B72D6CA84}" srcOrd="4" destOrd="0" presId="urn:microsoft.com/office/officeart/2008/layout/VerticalCurvedList"/>
    <dgm:cxn modelId="{80C726B1-DA44-49AA-9EF4-F2D891ACAA1B}" type="presParOf" srcId="{65CD74A9-3E7B-49D7-95DD-EB8B72D6CA84}" destId="{2741B69B-255D-4143-BECE-5BD9035A4FC6}" srcOrd="0" destOrd="0" presId="urn:microsoft.com/office/officeart/2008/layout/VerticalCurvedList"/>
    <dgm:cxn modelId="{68032C55-165A-492A-8961-FD1DE64C422E}" type="presParOf" srcId="{96773A7D-3367-4F53-A2D2-EA5770AFFDB3}" destId="{7DCEBD2C-792F-484E-9C96-926E03F540ED}" srcOrd="5" destOrd="0" presId="urn:microsoft.com/office/officeart/2008/layout/VerticalCurvedList"/>
    <dgm:cxn modelId="{390F5220-1F29-4132-BEED-B8BF6A734F70}" type="presParOf" srcId="{96773A7D-3367-4F53-A2D2-EA5770AFFDB3}" destId="{8E391AE5-35EA-4A7F-ACFF-6E662A0BD046}" srcOrd="6" destOrd="0" presId="urn:microsoft.com/office/officeart/2008/layout/VerticalCurvedList"/>
    <dgm:cxn modelId="{E68DC4D8-12E2-4292-9432-5330626E09DD}" type="presParOf" srcId="{8E391AE5-35EA-4A7F-ACFF-6E662A0BD046}" destId="{EB133F34-59A3-4639-B813-3EF5396EC28B}" srcOrd="0" destOrd="0" presId="urn:microsoft.com/office/officeart/2008/layout/VerticalCurvedList"/>
    <dgm:cxn modelId="{627DAD96-BB32-415B-BF70-D642ADD7A438}" type="presParOf" srcId="{96773A7D-3367-4F53-A2D2-EA5770AFFDB3}" destId="{88F378EC-C3F8-47CD-AEFF-49BA634320FB}" srcOrd="7" destOrd="0" presId="urn:microsoft.com/office/officeart/2008/layout/VerticalCurvedList"/>
    <dgm:cxn modelId="{90DD60BB-69DA-4B28-8BD6-65181E54C11C}" type="presParOf" srcId="{96773A7D-3367-4F53-A2D2-EA5770AFFDB3}" destId="{0C1D6B2A-9239-4220-B9D4-EF24FF044C0E}" srcOrd="8" destOrd="0" presId="urn:microsoft.com/office/officeart/2008/layout/VerticalCurvedList"/>
    <dgm:cxn modelId="{F88CFA40-5C66-4EAA-93B8-2AAC1ED2616B}" type="presParOf" srcId="{0C1D6B2A-9239-4220-B9D4-EF24FF044C0E}" destId="{A6FEC19F-0F90-4EC7-BB21-E0ADFEFFA617}" srcOrd="0" destOrd="0" presId="urn:microsoft.com/office/officeart/2008/layout/VerticalCurvedList"/>
    <dgm:cxn modelId="{BD11227D-CCA2-4A41-9BA0-5EF08CDE270A}" type="presParOf" srcId="{96773A7D-3367-4F53-A2D2-EA5770AFFDB3}" destId="{CAE44C5F-81A1-4D30-8D3F-2E663ECAC700}" srcOrd="9" destOrd="0" presId="urn:microsoft.com/office/officeart/2008/layout/VerticalCurvedList"/>
    <dgm:cxn modelId="{1F98ABFD-BA22-4643-A92D-ABDAE22B7947}" type="presParOf" srcId="{96773A7D-3367-4F53-A2D2-EA5770AFFDB3}" destId="{053E2699-E7D5-4B6C-A824-2ED732C32228}" srcOrd="10" destOrd="0" presId="urn:microsoft.com/office/officeart/2008/layout/VerticalCurvedList"/>
    <dgm:cxn modelId="{74920766-8CF6-49DA-8A8A-7C9A52E62A0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     Ing. Minářová Pavlína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září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</a:t>
          </a:r>
          <a:r>
            <a:rPr lang="cs-CZ" sz="2000" kern="1200" dirty="0" smtClean="0"/>
            <a:t>VYBRANÉ KAPITOLY Z CHEMIE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VY_32_INOVACE_ESTERY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microsoft.com/office/2007/relationships/hdphoto" Target="../media/hdphoto1.wdp"/><Relationship Id="rId7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MTk0DVXw4Q4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799" y="1743021"/>
            <a:ext cx="7772400" cy="1031428"/>
          </a:xfrm>
        </p:spPr>
        <p:txBody>
          <a:bodyPr>
            <a:normAutofit/>
          </a:bodyPr>
          <a:lstStyle/>
          <a:p>
            <a:r>
              <a:rPr lang="cs-CZ" sz="2800" dirty="0"/>
              <a:t>Základní škola a Mateřská škola Bílá Třemešná, okres Trutnov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599" y="2780928"/>
            <a:ext cx="6400800" cy="1473200"/>
          </a:xfrm>
        </p:spPr>
        <p:txBody>
          <a:bodyPr/>
          <a:lstStyle/>
          <a:p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  <a:p>
            <a:endParaRPr lang="cs-CZ" dirty="0"/>
          </a:p>
        </p:txBody>
      </p:sp>
      <p:pic>
        <p:nvPicPr>
          <p:cNvPr id="4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4115411484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446134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675467"/>
            <a:ext cx="8640960" cy="3450696"/>
          </a:xfrm>
        </p:spPr>
        <p:txBody>
          <a:bodyPr>
            <a:normAutofit lnSpcReduction="10000"/>
          </a:bodyPr>
          <a:lstStyle/>
          <a:p>
            <a:pPr>
              <a:buNone/>
              <a:defRPr/>
            </a:pPr>
            <a:r>
              <a:rPr lang="cs-CZ" dirty="0" smtClean="0"/>
              <a:t>	</a:t>
            </a:r>
            <a:r>
              <a:rPr lang="cs-CZ" dirty="0">
                <a:cs typeface="Calibri" pitchFamily="34" charset="0"/>
              </a:rPr>
              <a:t>předmět: chemie</a:t>
            </a:r>
          </a:p>
          <a:p>
            <a:pPr>
              <a:buNone/>
              <a:defRPr/>
            </a:pPr>
            <a:r>
              <a:rPr lang="cs-CZ" dirty="0">
                <a:cs typeface="Calibri" pitchFamily="34" charset="0"/>
              </a:rPr>
              <a:t>věková skupina: </a:t>
            </a:r>
            <a:r>
              <a:rPr lang="cs-CZ" dirty="0" smtClean="0">
                <a:cs typeface="Calibri" pitchFamily="34" charset="0"/>
              </a:rPr>
              <a:t>9.třída</a:t>
            </a:r>
            <a:endParaRPr lang="cs-CZ" dirty="0">
              <a:cs typeface="Calibri" pitchFamily="34" charset="0"/>
            </a:endParaRPr>
          </a:p>
          <a:p>
            <a:pPr marL="0" indent="0">
              <a:buNone/>
              <a:defRPr/>
            </a:pPr>
            <a:r>
              <a:rPr lang="cs-CZ" dirty="0">
                <a:cs typeface="Calibri" pitchFamily="34" charset="0"/>
              </a:rPr>
              <a:t>Materiál je určen k interaktivní výuce. </a:t>
            </a:r>
            <a:r>
              <a:rPr lang="cs-CZ" dirty="0"/>
              <a:t>Úvodní prezentace může sloužit jako výkladové nebo opakovací  učivo.</a:t>
            </a:r>
            <a:r>
              <a:rPr lang="cs-CZ" dirty="0">
                <a:cs typeface="Calibri" pitchFamily="34" charset="0"/>
              </a:rPr>
              <a:t> Na snímku 7 je </a:t>
            </a:r>
            <a:r>
              <a:rPr lang="cs-CZ" dirty="0" smtClean="0">
                <a:cs typeface="Calibri" pitchFamily="34" charset="0"/>
              </a:rPr>
              <a:t>motivační video s výrobou bionafty . </a:t>
            </a:r>
            <a:r>
              <a:rPr lang="cs-CZ" dirty="0">
                <a:cs typeface="Calibri" pitchFamily="34" charset="0"/>
              </a:rPr>
              <a:t>Žáci inovativním způsobem vyhledávají a zpracovávají informace pomocí internetu, interaktivní tabule a </a:t>
            </a:r>
            <a:r>
              <a:rPr lang="cs-CZ" dirty="0" err="1">
                <a:cs typeface="Calibri" pitchFamily="34" charset="0"/>
              </a:rPr>
              <a:t>powerpointové</a:t>
            </a:r>
            <a:r>
              <a:rPr lang="cs-CZ" dirty="0">
                <a:cs typeface="Calibri" pitchFamily="34" charset="0"/>
              </a:rPr>
              <a:t> </a:t>
            </a:r>
            <a:r>
              <a:rPr lang="cs-CZ" dirty="0" smtClean="0">
                <a:cs typeface="Calibri" pitchFamily="34" charset="0"/>
              </a:rPr>
              <a:t>prezentace. Na snímku 10 spojují písmena jako odpověď na otázku. Na snímku 11 doplňují slova do neúplných vět, po kliknutí se </a:t>
            </a:r>
            <a:r>
              <a:rPr lang="cs-CZ" smtClean="0">
                <a:cs typeface="Calibri" pitchFamily="34" charset="0"/>
              </a:rPr>
              <a:t>provede kontrola.</a:t>
            </a:r>
            <a:endParaRPr lang="cs-CZ" dirty="0">
              <a:cs typeface="Calibri" pitchFamily="34" charset="0"/>
            </a:endParaRPr>
          </a:p>
          <a:p>
            <a:pPr marL="0" indent="0" algn="just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2358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1" y="2060848"/>
            <a:ext cx="5328591" cy="4065315"/>
          </a:xfrm>
        </p:spPr>
        <p:txBody>
          <a:bodyPr/>
          <a:lstStyle/>
          <a:p>
            <a:r>
              <a:rPr lang="cs-CZ" dirty="0" smtClean="0"/>
              <a:t>z ostře a nepříjemně páchnoucích karboxylových kyselin lze připravit vonné sloučeniny (ty dodávají vůni plodům některého ovoce)</a:t>
            </a:r>
          </a:p>
          <a:p>
            <a:r>
              <a:rPr lang="cs-CZ" dirty="0" smtClean="0"/>
              <a:t>= tyto vonné látky patří mezi </a:t>
            </a:r>
            <a:r>
              <a:rPr lang="cs-CZ" dirty="0" smtClean="0">
                <a:solidFill>
                  <a:srgbClr val="FF0000"/>
                </a:solidFill>
              </a:rPr>
              <a:t>ESTERY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Proč zralé ovoce voní?</a:t>
            </a:r>
            <a:endParaRPr lang="cs-CZ" dirty="0"/>
          </a:p>
        </p:txBody>
      </p:sp>
      <p:pic>
        <p:nvPicPr>
          <p:cNvPr id="1027" name="Picture 3" descr="C:\Users\Majda\AppData\Local\Microsoft\Windows\Temporary Internet Files\Content.IE5\QO290GXZ\MP9003878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>
                        <a14:foregroundMark x1="37667" y1="50467" x2="37667" y2="50467"/>
                        <a14:foregroundMark x1="59667" y1="64252" x2="59667" y2="64252"/>
                        <a14:backgroundMark x1="23000" y1="24299" x2="23000" y2="2429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248912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jda\AppData\Local\Microsoft\Windows\Temporary Internet Files\Content.IE5\JID3GU85\MC90043689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3115" y="309953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jda\AppData\Local\Microsoft\Windows\Temporary Internet Files\Content.IE5\RK60U5RP\MP90031373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4355592"/>
            <a:ext cx="3657600" cy="2395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jda\AppData\Local\Microsoft\Windows\Temporary Internet Files\Content.IE5\JID3GU85\MC9001511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5157192"/>
            <a:ext cx="1822399" cy="1420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ajda\AppData\Local\Microsoft\Windows\Temporary Internet Files\Content.IE5\QO290GXZ\MP90040525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9467" l="10000" r="90000">
                        <a14:backgroundMark x1="65619" y1="32800" x2="65619" y2="32800"/>
                        <a14:backgroundMark x1="59048" y1="76933" x2="59048" y2="76933"/>
                        <a14:backgroundMark x1="52762" y1="75600" x2="52762" y2="75600"/>
                        <a14:backgroundMark x1="31143" y1="88667" x2="31143" y2="88667"/>
                        <a14:backgroundMark x1="26857" y1="92400" x2="26857" y2="92400"/>
                        <a14:backgroundMark x1="16667" y1="92133" x2="16667" y2="921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82231"/>
            <a:ext cx="64008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11611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3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6000"/>
                            </p:stCondLst>
                            <p:childTnLst>
                              <p:par>
                                <p:cTn id="37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07065" y="4060355"/>
            <a:ext cx="8568951" cy="4065315"/>
          </a:xfrm>
        </p:spPr>
        <p:txBody>
          <a:bodyPr/>
          <a:lstStyle/>
          <a:p>
            <a:r>
              <a:rPr lang="cs-CZ" dirty="0"/>
              <a:t>l</a:t>
            </a:r>
            <a:r>
              <a:rPr lang="cs-CZ" dirty="0" smtClean="0"/>
              <a:t>átky, které vznikají vzájemnou reakcí </a:t>
            </a:r>
            <a:r>
              <a:rPr lang="cs-CZ" dirty="0" smtClean="0">
                <a:solidFill>
                  <a:srgbClr val="FF0000"/>
                </a:solidFill>
              </a:rPr>
              <a:t>karboxylových kyselin a alkoholů</a:t>
            </a:r>
          </a:p>
          <a:p>
            <a:r>
              <a:rPr lang="cs-CZ" dirty="0">
                <a:solidFill>
                  <a:srgbClr val="002060"/>
                </a:solidFill>
              </a:rPr>
              <a:t>r</a:t>
            </a:r>
            <a:r>
              <a:rPr lang="cs-CZ" dirty="0" smtClean="0">
                <a:solidFill>
                  <a:srgbClr val="002060"/>
                </a:solidFill>
              </a:rPr>
              <a:t>eakce se nazývá </a:t>
            </a:r>
            <a:r>
              <a:rPr lang="cs-CZ" dirty="0" smtClean="0">
                <a:solidFill>
                  <a:srgbClr val="FF0000"/>
                </a:solidFill>
              </a:rPr>
              <a:t>esterifikace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Estery</a:t>
            </a:r>
            <a:endParaRPr lang="cs-CZ" dirty="0"/>
          </a:p>
        </p:txBody>
      </p:sp>
      <p:pic>
        <p:nvPicPr>
          <p:cNvPr id="2050" name="Picture 2" descr="karb_k2.gif (1241×346)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873055" y="764704"/>
            <a:ext cx="10729192" cy="3295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1640" y="5373216"/>
            <a:ext cx="7920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 NÁZVU ESTERU SE OBJEVUJE NÁZEV ALKOHOLU I NÁZEV PŘÍSLUŠNÉ KARBOXYLOVÉ KYSELINY (NAPŘ. ETHYLESTER KYSELINY OCTOVÉ)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Users\Majda\AppData\Local\Microsoft\Windows\Temporary Internet Files\Content.IE5\RK60U5RP\MC9002821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3197" y="5305632"/>
            <a:ext cx="755840" cy="133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31722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Estery s ovocnou vůní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469386915"/>
              </p:ext>
            </p:extLst>
          </p:nvPr>
        </p:nvGraphicFramePr>
        <p:xfrm>
          <a:off x="683568" y="2636912"/>
          <a:ext cx="7776864" cy="381642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157851"/>
                <a:gridCol w="2619013"/>
              </a:tblGrid>
              <a:tr h="654206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u="none" strike="noStrike" dirty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Ester</a:t>
                      </a:r>
                      <a:endParaRPr lang="cs-CZ" sz="2800" b="1" i="0" u="none" strike="noStrike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u="none" strike="noStrike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Vůně</a:t>
                      </a:r>
                      <a:endParaRPr lang="cs-CZ" sz="2800" b="1" i="0" u="none" strike="noStrike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2703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 dirty="0" err="1">
                          <a:effectLst/>
                        </a:rPr>
                        <a:t>ethylester</a:t>
                      </a:r>
                      <a:r>
                        <a:rPr lang="cs-CZ" sz="2000" u="none" strike="noStrike" dirty="0">
                          <a:effectLst/>
                        </a:rPr>
                        <a:t> kyseliny mravenčí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rumová</a:t>
                      </a:r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2703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pentylester kyseliny octové</a:t>
                      </a:r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banánová</a:t>
                      </a:r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2703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oktylester kyseliny octové</a:t>
                      </a:r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pomerančová</a:t>
                      </a:r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2703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ethylester kyseliny máselné</a:t>
                      </a:r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ananasová</a:t>
                      </a:r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2703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pentylester kyseliny máselné</a:t>
                      </a:r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meruňková</a:t>
                      </a:r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2703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ethylester kyseliny benzoové</a:t>
                      </a:r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 dirty="0">
                          <a:effectLst/>
                        </a:rPr>
                        <a:t>mátová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731724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420888"/>
            <a:ext cx="8424935" cy="3705275"/>
          </a:xfrm>
        </p:spPr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elký význam mají estery karboxylových mastných kyselin (palmitové, stearové,..) s glycerolem</a:t>
            </a:r>
          </a:p>
          <a:p>
            <a:r>
              <a:rPr lang="cs-CZ" dirty="0"/>
              <a:t>t</a:t>
            </a:r>
            <a:r>
              <a:rPr lang="cs-CZ" dirty="0" smtClean="0"/>
              <a:t>voří různé </a:t>
            </a:r>
            <a:r>
              <a:rPr lang="cs-CZ" dirty="0" smtClean="0">
                <a:solidFill>
                  <a:srgbClr val="FF0000"/>
                </a:solidFill>
              </a:rPr>
              <a:t>tuky, oleje a vosky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Estery bez vůně</a:t>
            </a:r>
            <a:endParaRPr lang="cs-CZ" dirty="0"/>
          </a:p>
        </p:txBody>
      </p:sp>
      <p:pic>
        <p:nvPicPr>
          <p:cNvPr id="4098" name="Picture 2" descr="C:\Users\Majda\AppData\Local\Microsoft\Windows\Temporary Internet Files\Content.IE5\RK60U5RP\MP9003168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4149080"/>
            <a:ext cx="3657600" cy="2407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Majda\AppData\Local\Microsoft\Windows\Temporary Internet Files\Content.IE5\JID3GU85\MC9000713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44825" y="3356992"/>
            <a:ext cx="3968938" cy="2578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Majda\AppData\Local\Microsoft\Windows\Temporary Internet Files\Content.IE5\1C20D7SS\MC9003120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34094" y="4799645"/>
            <a:ext cx="1598371" cy="1845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80711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37707" y="570280"/>
            <a:ext cx="4248471" cy="4032447"/>
          </a:xfrm>
        </p:spPr>
        <p:txBody>
          <a:bodyPr>
            <a:noAutofit/>
          </a:bodyPr>
          <a:lstStyle/>
          <a:p>
            <a:r>
              <a:rPr lang="cs-CZ" sz="28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Methylestery</a:t>
            </a: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mastných kyselin z řepkového oleje se označují obchodním názvem MEŘO</a:t>
            </a:r>
          </a:p>
          <a:p>
            <a:r>
              <a:rPr lang="cs-CZ" sz="28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 důležitou složkou tzv. bionafty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O741.jpg (600×800)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764704"/>
            <a:ext cx="3953340" cy="5271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Majda\AppData\Local\Microsoft\Windows\Temporary Internet Files\Content.IE5\JID3GU85\MM910001083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882" y="4602727"/>
            <a:ext cx="3387038" cy="1793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11560" y="3933056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/>
              </a:rPr>
              <a:t>VIDEO - VÝROBA BIONAFTY ZDE!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98809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7" y="2675467"/>
            <a:ext cx="7884864" cy="3450696"/>
          </a:xfrm>
        </p:spPr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 obsažena v lécích – v Acylpyrinu, </a:t>
            </a:r>
            <a:r>
              <a:rPr lang="cs-CZ" dirty="0" smtClean="0"/>
              <a:t>Aspirinu </a:t>
            </a:r>
            <a:r>
              <a:rPr lang="cs-CZ" dirty="0" smtClean="0"/>
              <a:t>a Anopyrinu</a:t>
            </a:r>
          </a:p>
          <a:p>
            <a:endParaRPr lang="cs-CZ" dirty="0" smtClean="0"/>
          </a:p>
          <a:p>
            <a:r>
              <a:rPr lang="cs-CZ" dirty="0" smtClean="0"/>
              <a:t>Acylpyrin má analgetický a antipyretický účinek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sz="3600" dirty="0" smtClean="0"/>
              <a:t>Co to znamená?</a:t>
            </a:r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Kyselina acetylsalicylová</a:t>
            </a:r>
            <a:endParaRPr lang="cs-CZ" dirty="0"/>
          </a:p>
        </p:txBody>
      </p:sp>
      <p:pic>
        <p:nvPicPr>
          <p:cNvPr id="6146" name="Picture 2" descr="C:\Users\Majda\AppData\Local\Microsoft\Windows\Temporary Internet Files\Content.IE5\RK60U5RP\MC900325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35210" y="3501008"/>
            <a:ext cx="2943101" cy="3161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Majda\AppData\Local\Microsoft\Windows\Temporary Internet Files\Content.IE5\QO290GXZ\MC900441523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244333"/>
            <a:ext cx="187325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05565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9" y="2675467"/>
            <a:ext cx="7956872" cy="3450696"/>
          </a:xfrm>
        </p:spPr>
        <p:txBody>
          <a:bodyPr/>
          <a:lstStyle/>
          <a:p>
            <a:r>
              <a:rPr lang="cs-CZ" dirty="0" smtClean="0"/>
              <a:t>estery mohou rovněž vznikat reakcí alkoholů s kyselinami, které nepatří mezi karboxylové kyseliny</a:t>
            </a:r>
          </a:p>
          <a:p>
            <a:r>
              <a:rPr lang="cs-CZ" dirty="0"/>
              <a:t>v</a:t>
            </a:r>
            <a:r>
              <a:rPr lang="cs-CZ" dirty="0" smtClean="0"/>
              <a:t>elmi známý –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NITROGLYCERIN</a:t>
            </a:r>
            <a:r>
              <a:rPr lang="cs-CZ" dirty="0" smtClean="0"/>
              <a:t> (ester kyseliny dusičné a glycerolu)</a:t>
            </a:r>
          </a:p>
          <a:p>
            <a:r>
              <a:rPr lang="cs-CZ" dirty="0"/>
              <a:t>t</a:t>
            </a:r>
            <a:r>
              <a:rPr lang="cs-CZ" dirty="0" smtClean="0"/>
              <a:t>voří nejdůležitější součást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dynamitu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Výbušné estery</a:t>
            </a:r>
            <a:endParaRPr lang="cs-CZ" dirty="0"/>
          </a:p>
        </p:txBody>
      </p:sp>
      <p:pic>
        <p:nvPicPr>
          <p:cNvPr id="1026" name="Picture 2" descr="C:\Users\Majda\AppData\Local\Microsoft\Windows\Temporary Internet Files\Content.IE5\RK60U5RP\MC9003710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406493"/>
            <a:ext cx="1757477" cy="1954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33946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09362" y="6021288"/>
            <a:ext cx="7408333" cy="354352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ESTERIFIKACE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252728"/>
          </a:xfrm>
        </p:spPr>
        <p:txBody>
          <a:bodyPr>
            <a:normAutofit fontScale="90000"/>
          </a:bodyPr>
          <a:lstStyle/>
          <a:p>
            <a:pPr lvl="0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Poskládej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 písmen název reakce, kterou vznikají estery: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3995936" y="4737185"/>
            <a:ext cx="864096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E</a:t>
            </a:r>
            <a:endParaRPr lang="cs-CZ" sz="4400" dirty="0"/>
          </a:p>
        </p:txBody>
      </p:sp>
      <p:sp>
        <p:nvSpPr>
          <p:cNvPr id="5" name="Ovál 4"/>
          <p:cNvSpPr/>
          <p:nvPr/>
        </p:nvSpPr>
        <p:spPr>
          <a:xfrm>
            <a:off x="2699792" y="2502559"/>
            <a:ext cx="864096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S</a:t>
            </a:r>
            <a:endParaRPr lang="cs-CZ" sz="4800" dirty="0"/>
          </a:p>
        </p:txBody>
      </p:sp>
      <p:sp>
        <p:nvSpPr>
          <p:cNvPr id="7" name="Ovál 6"/>
          <p:cNvSpPr/>
          <p:nvPr/>
        </p:nvSpPr>
        <p:spPr>
          <a:xfrm>
            <a:off x="4449332" y="3437205"/>
            <a:ext cx="864096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T</a:t>
            </a:r>
            <a:endParaRPr lang="cs-CZ" sz="4800" dirty="0"/>
          </a:p>
        </p:txBody>
      </p:sp>
      <p:sp>
        <p:nvSpPr>
          <p:cNvPr id="8" name="Ovál 7"/>
          <p:cNvSpPr/>
          <p:nvPr/>
        </p:nvSpPr>
        <p:spPr>
          <a:xfrm>
            <a:off x="5796136" y="4305137"/>
            <a:ext cx="864096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E</a:t>
            </a:r>
            <a:endParaRPr lang="cs-CZ" sz="4800" dirty="0"/>
          </a:p>
        </p:txBody>
      </p:sp>
      <p:sp>
        <p:nvSpPr>
          <p:cNvPr id="9" name="Ovál 8"/>
          <p:cNvSpPr/>
          <p:nvPr/>
        </p:nvSpPr>
        <p:spPr>
          <a:xfrm>
            <a:off x="889185" y="1916832"/>
            <a:ext cx="864096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R</a:t>
            </a:r>
            <a:endParaRPr lang="cs-CZ" sz="4800" dirty="0"/>
          </a:p>
        </p:txBody>
      </p:sp>
      <p:sp>
        <p:nvSpPr>
          <p:cNvPr id="10" name="Ovál 9"/>
          <p:cNvSpPr/>
          <p:nvPr/>
        </p:nvSpPr>
        <p:spPr>
          <a:xfrm>
            <a:off x="547873" y="3212976"/>
            <a:ext cx="864096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I</a:t>
            </a:r>
            <a:endParaRPr lang="cs-CZ" sz="4800" dirty="0"/>
          </a:p>
        </p:txBody>
      </p:sp>
      <p:sp>
        <p:nvSpPr>
          <p:cNvPr id="11" name="Ovál 10"/>
          <p:cNvSpPr/>
          <p:nvPr/>
        </p:nvSpPr>
        <p:spPr>
          <a:xfrm>
            <a:off x="7452320" y="2780928"/>
            <a:ext cx="864096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F</a:t>
            </a:r>
            <a:endParaRPr lang="cs-CZ" sz="4800" dirty="0"/>
          </a:p>
        </p:txBody>
      </p:sp>
      <p:sp>
        <p:nvSpPr>
          <p:cNvPr id="12" name="Ovál 11"/>
          <p:cNvSpPr/>
          <p:nvPr/>
        </p:nvSpPr>
        <p:spPr>
          <a:xfrm>
            <a:off x="5652120" y="2512043"/>
            <a:ext cx="864096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I</a:t>
            </a:r>
            <a:endParaRPr lang="cs-CZ" sz="4800" dirty="0"/>
          </a:p>
        </p:txBody>
      </p:sp>
      <p:sp>
        <p:nvSpPr>
          <p:cNvPr id="13" name="Ovál 12"/>
          <p:cNvSpPr/>
          <p:nvPr/>
        </p:nvSpPr>
        <p:spPr>
          <a:xfrm>
            <a:off x="1417796" y="4710754"/>
            <a:ext cx="864096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K</a:t>
            </a:r>
            <a:endParaRPr lang="cs-CZ" sz="4800" dirty="0"/>
          </a:p>
        </p:txBody>
      </p:sp>
      <p:sp>
        <p:nvSpPr>
          <p:cNvPr id="14" name="Ovál 13"/>
          <p:cNvSpPr/>
          <p:nvPr/>
        </p:nvSpPr>
        <p:spPr>
          <a:xfrm>
            <a:off x="7740352" y="4509120"/>
            <a:ext cx="864096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A</a:t>
            </a:r>
            <a:endParaRPr lang="cs-CZ" sz="4800" dirty="0"/>
          </a:p>
        </p:txBody>
      </p:sp>
      <p:sp>
        <p:nvSpPr>
          <p:cNvPr id="15" name="Ovál 14"/>
          <p:cNvSpPr/>
          <p:nvPr/>
        </p:nvSpPr>
        <p:spPr>
          <a:xfrm>
            <a:off x="2411760" y="3645024"/>
            <a:ext cx="864096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C</a:t>
            </a:r>
            <a:endParaRPr lang="cs-CZ" sz="4800" dirty="0"/>
          </a:p>
        </p:txBody>
      </p:sp>
      <p:sp>
        <p:nvSpPr>
          <p:cNvPr id="16" name="Ovál 15"/>
          <p:cNvSpPr/>
          <p:nvPr/>
        </p:nvSpPr>
        <p:spPr>
          <a:xfrm>
            <a:off x="3993557" y="2348880"/>
            <a:ext cx="864096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/>
              <a:t>E</a:t>
            </a:r>
          </a:p>
        </p:txBody>
      </p:sp>
    </p:spTree>
    <p:extLst>
      <p:ext uri="{BB962C8B-B14F-4D97-AF65-F5344CB8AC3E}">
        <p14:creationId xmlns:p14="http://schemas.microsoft.com/office/powerpoint/2010/main" xmlns="" val="2026772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7" y="2675467"/>
            <a:ext cx="8280920" cy="3450696"/>
          </a:xfrm>
        </p:spPr>
        <p:txBody>
          <a:bodyPr/>
          <a:lstStyle/>
          <a:p>
            <a:r>
              <a:rPr lang="cs-CZ" dirty="0"/>
              <a:t>Estery vznikají reakcí</a:t>
            </a:r>
            <a:r>
              <a:rPr lang="cs-CZ" dirty="0" smtClean="0"/>
              <a:t>:  </a:t>
            </a:r>
            <a:r>
              <a:rPr lang="cs-CZ" dirty="0"/>
              <a:t>_______________ a _____________ 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Methylestery</a:t>
            </a:r>
            <a:r>
              <a:rPr lang="cs-CZ" dirty="0" smtClean="0"/>
              <a:t> jsou důležitou složkou tzv. __________ .</a:t>
            </a: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Doplň správná slova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560618" y="2636912"/>
            <a:ext cx="230425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k</a:t>
            </a:r>
            <a:r>
              <a:rPr lang="cs-CZ" b="1" dirty="0" smtClean="0"/>
              <a:t>arboxylových kyselin</a:t>
            </a:r>
            <a:endParaRPr lang="cs-CZ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6243170" y="2636912"/>
            <a:ext cx="194421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alkoholů</a:t>
            </a:r>
            <a:endParaRPr lang="cs-CZ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6012160" y="4797152"/>
            <a:ext cx="2016224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bionafty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577130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675466"/>
            <a:ext cx="8496943" cy="3777869"/>
          </a:xfrm>
        </p:spPr>
        <p:txBody>
          <a:bodyPr>
            <a:normAutofit fontScale="70000" lnSpcReduction="20000"/>
          </a:bodyPr>
          <a:lstStyle/>
          <a:p>
            <a:r>
              <a:rPr lang="cs-CZ" u="sng" dirty="0"/>
              <a:t>Použitá literatura:</a:t>
            </a:r>
          </a:p>
          <a:p>
            <a:pPr marL="0" indent="0">
              <a:buNone/>
            </a:pPr>
            <a:r>
              <a:rPr lang="cs-CZ" dirty="0"/>
              <a:t>ŠKODA, Jiří; DOULÍK, Pavel. </a:t>
            </a:r>
            <a:r>
              <a:rPr lang="cs-CZ" i="1" dirty="0"/>
              <a:t>Chemie 8 učebnice pro základní školy a víceletá gymnázia</a:t>
            </a:r>
            <a:r>
              <a:rPr lang="cs-CZ" dirty="0"/>
              <a:t>. Plzeň: Fraus, 2006, ISBN 80-7238-442-2.</a:t>
            </a:r>
          </a:p>
          <a:p>
            <a:pPr marL="0" indent="0">
              <a:buNone/>
            </a:pPr>
            <a:r>
              <a:rPr lang="cs-CZ" dirty="0"/>
              <a:t>ŠKODA, Jiří; DOULÍK, Pavel. </a:t>
            </a:r>
            <a:r>
              <a:rPr lang="cs-CZ" i="1" dirty="0"/>
              <a:t>Chemie 8 pracovní sešit pro základní školy a víceletá gymnázia</a:t>
            </a:r>
            <a:r>
              <a:rPr lang="cs-CZ" dirty="0"/>
              <a:t>. Plzeň: Fraus, 2006, ISBN 80-7238-442-2.</a:t>
            </a:r>
          </a:p>
          <a:p>
            <a:r>
              <a:rPr lang="cs-CZ" u="sng" dirty="0" smtClean="0"/>
              <a:t>Internetové zdroje:</a:t>
            </a:r>
          </a:p>
          <a:p>
            <a:pPr marL="0" indent="0">
              <a:buNone/>
            </a:pPr>
            <a:r>
              <a:rPr lang="cs-CZ" dirty="0"/>
              <a:t>AUTOR NEUVEDEN. </a:t>
            </a:r>
            <a:r>
              <a:rPr lang="cs-CZ" i="1" dirty="0"/>
              <a:t>Projekt Alfa</a:t>
            </a:r>
            <a:r>
              <a:rPr lang="cs-CZ" dirty="0"/>
              <a:t> [online]. [cit. 14.1.2014]. Dostupný na WWW: http://projektalfa.ic.cz/karb_k2.gif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AUTOR NEUVEDEN. </a:t>
            </a:r>
            <a:r>
              <a:rPr lang="cs-CZ" i="1" dirty="0"/>
              <a:t>Botanika</a:t>
            </a:r>
            <a:r>
              <a:rPr lang="cs-CZ" dirty="0"/>
              <a:t> [online]. [cit. 14.1.2014]. Dostupný na WWW: http://botanika.wendys.cz/foto/O741.jpg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AUTOR </a:t>
            </a:r>
            <a:r>
              <a:rPr lang="cs-CZ" dirty="0"/>
              <a:t>NEUVEDEN. </a:t>
            </a:r>
            <a:r>
              <a:rPr lang="cs-CZ" i="1" dirty="0"/>
              <a:t>youtube.com</a:t>
            </a:r>
            <a:r>
              <a:rPr lang="cs-CZ" dirty="0"/>
              <a:t> [online]. [cit. 14.1.2014]. Dostupný na WWW: http://</a:t>
            </a:r>
            <a:r>
              <a:rPr lang="cs-CZ"/>
              <a:t>www.youtube.com/watch?v=MTk0DVXw4Q4 </a:t>
            </a:r>
            <a:endParaRPr lang="cs-CZ" smtClean="0"/>
          </a:p>
          <a:p>
            <a:r>
              <a:rPr lang="cs-CZ" u="sng" smtClean="0"/>
              <a:t>Jiné </a:t>
            </a:r>
            <a:r>
              <a:rPr lang="cs-CZ" u="sng" dirty="0"/>
              <a:t>zdroje:</a:t>
            </a:r>
          </a:p>
          <a:p>
            <a:pPr marL="0" indent="0">
              <a:buNone/>
            </a:pPr>
            <a:r>
              <a:rPr lang="cs-CZ" dirty="0">
                <a:solidFill>
                  <a:srgbClr val="073E87"/>
                </a:solidFill>
              </a:rPr>
              <a:t>Microsoft Office – otevřená galerie klipart.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26628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214</TotalTime>
  <Words>291</Words>
  <Application>Microsoft Office PowerPoint</Application>
  <PresentationFormat>Předvádění na obrazovce (4:3)</PresentationFormat>
  <Paragraphs>83</Paragraphs>
  <Slides>12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Základní škola a Mateřská škola Bílá Třemešná, okres Trutnov</vt:lpstr>
      <vt:lpstr>Anotace</vt:lpstr>
      <vt:lpstr>Proč zralé ovoce voní?</vt:lpstr>
      <vt:lpstr>Estery</vt:lpstr>
      <vt:lpstr>Estery s ovocnou vůní</vt:lpstr>
      <vt:lpstr>Estery bez vůně</vt:lpstr>
      <vt:lpstr>Snímek 7</vt:lpstr>
      <vt:lpstr>Kyselina acetylsalicylová</vt:lpstr>
      <vt:lpstr>Výbušné estery</vt:lpstr>
      <vt:lpstr>1. Poskládej z písmen název reakce, kterou vznikají estery: </vt:lpstr>
      <vt:lpstr>2. Doplň správná slova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Mája</dc:creator>
  <cp:lastModifiedBy>Dum</cp:lastModifiedBy>
  <cp:revision>55</cp:revision>
  <dcterms:created xsi:type="dcterms:W3CDTF">2013-09-30T11:29:36Z</dcterms:created>
  <dcterms:modified xsi:type="dcterms:W3CDTF">2014-01-14T13:12:19Z</dcterms:modified>
</cp:coreProperties>
</file>