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66" r:id="rId5"/>
    <p:sldId id="267" r:id="rId6"/>
    <p:sldId id="259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33"/>
    <a:srgbClr val="CC0066"/>
    <a:srgbClr val="9D051B"/>
    <a:srgbClr val="EF0728"/>
    <a:srgbClr val="FC6B60"/>
    <a:srgbClr val="FC4F42"/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3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096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531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0475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189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597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7149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6171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15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437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653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22560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13076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0186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026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58024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72582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5054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3321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6912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535943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8601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47B98B-736B-4FA9-93FF-0A26F0B1B0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DE870-CC7F-438F-8D7D-7D870FCDCD4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651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7500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3803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54392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581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926791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0977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3616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19421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19169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60301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138144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17270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65407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962180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822805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512577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97088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90004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244953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3237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574357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4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47B98B-736B-4FA9-93FF-0A26F0B1B0EA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DE870-CC7F-438F-8D7D-7D870FCDCD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574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47B98B-736B-4FA9-93FF-0A26F0B1B0E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3.4.2012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DE870-CC7F-438F-8D7D-7D870FCDCD4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5135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7772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4778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3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60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VY_32_INOVACE_218_ČJ2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Dlouhé samohlásky č. 4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Samohlásky u – ů - ú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8809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listu č. 3 – 5 žáci po přečtení doplňují na interaktivní tabuli u, ů, ú přímo do textu, nebo pracují nejdříve v pracovním listě individuálně a kontrolu provádí společně při prezentaci na tabuli. List č. 6 – 8 je pracovní.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pravidla psaní dlouhých samohlásek u, ů, ú ve slovech.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Učivo zvládli téměř všichni žáci. 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022565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>
            <a:alpha val="7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4036264"/>
            <a:ext cx="374441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prstClr val="black"/>
                </a:solidFill>
              </a:rPr>
              <a:t>p</a:t>
            </a:r>
            <a:r>
              <a:rPr lang="cs-CZ" sz="3200" dirty="0" smtClean="0">
                <a:solidFill>
                  <a:prstClr val="black"/>
                </a:solidFill>
              </a:rPr>
              <a:t>olet  </a:t>
            </a:r>
            <a:r>
              <a:rPr lang="cs-CZ" sz="3200" dirty="0" err="1" smtClean="0">
                <a:solidFill>
                  <a:prstClr val="black"/>
                </a:solidFill>
              </a:rPr>
              <a:t>jící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m  </a:t>
            </a:r>
            <a:r>
              <a:rPr lang="cs-CZ" sz="3200" dirty="0" err="1" smtClean="0">
                <a:solidFill>
                  <a:prstClr val="black"/>
                </a:solidFill>
              </a:rPr>
              <a:t>ry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1" y="5364505"/>
            <a:ext cx="3510569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léčebná k  </a:t>
            </a:r>
            <a:r>
              <a:rPr lang="cs-CZ" sz="3200" dirty="0" err="1" smtClean="0">
                <a:solidFill>
                  <a:prstClr val="black"/>
                </a:solidFill>
              </a:rPr>
              <a:t>ra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732240" y="537321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ů</a:t>
            </a:r>
          </a:p>
        </p:txBody>
      </p:sp>
      <p:sp>
        <p:nvSpPr>
          <p:cNvPr id="70" name="TextovéPole 69"/>
          <p:cNvSpPr txBox="1"/>
          <p:nvPr/>
        </p:nvSpPr>
        <p:spPr>
          <a:xfrm>
            <a:off x="3131840" y="403475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ů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3422"/>
            <a:ext cx="899741" cy="899741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schemeClr val="tx1">
                <a:alpha val="2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707" y="297011"/>
            <a:ext cx="899741" cy="899741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schemeClr val="tx1">
                <a:alpha val="2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344504"/>
            <a:ext cx="374441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nová g  </a:t>
            </a:r>
            <a:r>
              <a:rPr lang="cs-CZ" sz="3200" dirty="0" err="1" smtClean="0">
                <a:solidFill>
                  <a:prstClr val="black"/>
                </a:solidFill>
              </a:rPr>
              <a:t>ma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017444"/>
            <a:ext cx="374441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hrnečk</a:t>
            </a:r>
            <a:r>
              <a:rPr lang="cs-CZ" sz="3200" dirty="0" smtClean="0">
                <a:solidFill>
                  <a:prstClr val="black"/>
                </a:solidFill>
              </a:rPr>
              <a:t>    vař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690384"/>
            <a:ext cx="374441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prašivá ho  ba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3363324"/>
            <a:ext cx="374441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směv</a:t>
            </a:r>
            <a:r>
              <a:rPr lang="cs-CZ" sz="3200" dirty="0" smtClean="0">
                <a:solidFill>
                  <a:prstClr val="black"/>
                </a:solidFill>
              </a:rPr>
              <a:t> na tváři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4691566"/>
            <a:ext cx="374441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zamčený </a:t>
            </a:r>
            <a:r>
              <a:rPr lang="cs-CZ" sz="3200" dirty="0" err="1" smtClean="0">
                <a:solidFill>
                  <a:prstClr val="black"/>
                </a:solidFill>
              </a:rPr>
              <a:t>dv</a:t>
            </a:r>
            <a:r>
              <a:rPr lang="cs-CZ" sz="3200" dirty="0" smtClean="0">
                <a:solidFill>
                  <a:prstClr val="black"/>
                </a:solidFill>
              </a:rPr>
              <a:t>  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364505"/>
            <a:ext cx="374441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  </a:t>
            </a:r>
            <a:r>
              <a:rPr lang="cs-CZ" sz="3200" dirty="0" err="1" smtClean="0">
                <a:solidFill>
                  <a:prstClr val="black"/>
                </a:solidFill>
              </a:rPr>
              <a:t>ra</a:t>
            </a:r>
            <a:r>
              <a:rPr lang="cs-CZ" sz="3200" dirty="0" smtClean="0">
                <a:solidFill>
                  <a:prstClr val="black"/>
                </a:solidFill>
              </a:rPr>
              <a:t> strom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1332057"/>
            <a:ext cx="3510570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  l nad zlato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2004132"/>
            <a:ext cx="3510569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m  j bratr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1" y="2676207"/>
            <a:ext cx="3510568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horská t  </a:t>
            </a:r>
            <a:r>
              <a:rPr lang="cs-CZ" sz="3200" dirty="0" err="1" smtClean="0">
                <a:solidFill>
                  <a:prstClr val="black"/>
                </a:solidFill>
              </a:rPr>
              <a:t>ra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1" y="3348282"/>
            <a:ext cx="3510568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mít d  kaz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90863" y="4034749"/>
            <a:ext cx="349170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ohrožený </a:t>
            </a:r>
            <a:r>
              <a:rPr lang="cs-CZ" sz="3200" dirty="0" err="1" smtClean="0">
                <a:solidFill>
                  <a:prstClr val="black"/>
                </a:solidFill>
              </a:rPr>
              <a:t>dr</a:t>
            </a:r>
            <a:r>
              <a:rPr lang="cs-CZ" sz="3200" dirty="0" smtClean="0">
                <a:solidFill>
                  <a:prstClr val="black"/>
                </a:solidFill>
              </a:rPr>
              <a:t>  h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2001" y="4692432"/>
            <a:ext cx="3510569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  l jablka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344694" y="188640"/>
            <a:ext cx="4454617" cy="923330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doplňte u, ú, ů</a:t>
            </a:r>
            <a:endParaRPr lang="cs-CZ" sz="5400" b="1" spc="50" dirty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6300192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314756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643348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3042948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851260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610900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419212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6787364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330980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707244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330980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7075396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2627784" y="133205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586752" y="199828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1259632" y="336332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2987824" y="267620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259160" y="334828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619200" y="267620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796136" y="198884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364088" y="133205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1722656" y="536450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3275856" y="468843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ů</a:t>
            </a:r>
          </a:p>
        </p:txBody>
      </p:sp>
      <p:cxnSp>
        <p:nvCxnSpPr>
          <p:cNvPr id="73" name="Přímá spojnice 72"/>
          <p:cNvCxnSpPr/>
          <p:nvPr/>
        </p:nvCxnSpPr>
        <p:spPr>
          <a:xfrm>
            <a:off x="2106844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5652120" y="468843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7020272" y="403626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54" name="Přímá spojnice 53"/>
          <p:cNvCxnSpPr/>
          <p:nvPr/>
        </p:nvCxnSpPr>
        <p:spPr>
          <a:xfrm>
            <a:off x="2682908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2082696" y="4018419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cxnSp>
        <p:nvCxnSpPr>
          <p:cNvPr id="61" name="Přímá spojnice 60"/>
          <p:cNvCxnSpPr/>
          <p:nvPr/>
        </p:nvCxnSpPr>
        <p:spPr>
          <a:xfrm>
            <a:off x="3186964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TextovéPole 68"/>
          <p:cNvSpPr txBox="1"/>
          <p:nvPr/>
        </p:nvSpPr>
        <p:spPr>
          <a:xfrm>
            <a:off x="3306832" y="537321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  <a:endParaRPr lang="cs-CZ" sz="3200" dirty="0" smtClean="0">
              <a:solidFill>
                <a:srgbClr val="C00000"/>
              </a:solidFill>
            </a:endParaRPr>
          </a:p>
        </p:txBody>
      </p:sp>
      <p:cxnSp>
        <p:nvCxnSpPr>
          <p:cNvPr id="71" name="Přímá spojnice 70"/>
          <p:cNvCxnSpPr/>
          <p:nvPr/>
        </p:nvCxnSpPr>
        <p:spPr>
          <a:xfrm>
            <a:off x="1746804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86670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75" grpId="0"/>
      <p:bldP spid="70" grpId="0"/>
      <p:bldP spid="62" grpId="0"/>
      <p:bldP spid="63" grpId="0"/>
      <p:bldP spid="42" grpId="0"/>
      <p:bldP spid="43" grpId="0"/>
      <p:bldP spid="45" grpId="0"/>
      <p:bldP spid="64" grpId="0"/>
      <p:bldP spid="65" grpId="0"/>
      <p:bldP spid="66" grpId="0"/>
      <p:bldP spid="67" grpId="0"/>
      <p:bldP spid="68" grpId="0"/>
      <p:bldP spid="76" grpId="0"/>
      <p:bldP spid="78" grpId="0"/>
      <p:bldP spid="60" grpId="0"/>
      <p:bldP spid="6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6B60">
            <a:alpha val="72549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4036264"/>
            <a:ext cx="3744416" cy="5847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bezpečný    sek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1" y="5364505"/>
            <a:ext cx="3510569" cy="5847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terní</a:t>
            </a:r>
            <a:r>
              <a:rPr lang="cs-CZ" sz="3200" dirty="0" smtClean="0">
                <a:solidFill>
                  <a:prstClr val="black"/>
                </a:solidFill>
              </a:rPr>
              <a:t> noviny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148064" y="537321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3422"/>
            <a:ext cx="899741" cy="899741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schemeClr val="tx1">
                <a:alpha val="2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707" y="297011"/>
            <a:ext cx="899741" cy="899741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schemeClr val="tx1">
                <a:alpha val="2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344504"/>
            <a:ext cx="3744416" cy="5847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lidská d  </a:t>
            </a:r>
            <a:r>
              <a:rPr lang="cs-CZ" sz="3200" dirty="0" err="1" smtClean="0">
                <a:solidFill>
                  <a:prstClr val="black"/>
                </a:solidFill>
              </a:rPr>
              <a:t>še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017444"/>
            <a:ext cx="3744416" cy="5847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zlé    </a:t>
            </a:r>
            <a:r>
              <a:rPr lang="cs-CZ" sz="3200" dirty="0" err="1" smtClean="0">
                <a:solidFill>
                  <a:prstClr val="black"/>
                </a:solidFill>
              </a:rPr>
              <a:t>mysly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690384"/>
            <a:ext cx="3744416" cy="5847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l  k a šíp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3363324"/>
            <a:ext cx="3744416" cy="5847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babiččina n  </a:t>
            </a:r>
            <a:r>
              <a:rPr lang="cs-CZ" sz="3200" dirty="0" err="1" smtClean="0">
                <a:solidFill>
                  <a:prstClr val="black"/>
                </a:solidFill>
              </a:rPr>
              <a:t>še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4691566"/>
            <a:ext cx="3744416" cy="5847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známá v  ně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364505"/>
            <a:ext cx="3744416" cy="5847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zlá </a:t>
            </a:r>
            <a:r>
              <a:rPr lang="cs-CZ" sz="3200" dirty="0" err="1" smtClean="0">
                <a:solidFill>
                  <a:prstClr val="black"/>
                </a:solidFill>
              </a:rPr>
              <a:t>nestv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ra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66165" y="1332057"/>
            <a:ext cx="3510570" cy="5847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slizký    hoř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2004132"/>
            <a:ext cx="3510569" cy="5847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kostka c  </a:t>
            </a:r>
            <a:r>
              <a:rPr lang="cs-CZ" sz="3200" dirty="0" err="1" smtClean="0">
                <a:solidFill>
                  <a:prstClr val="black"/>
                </a:solidFill>
              </a:rPr>
              <a:t>kr</a:t>
            </a:r>
            <a:r>
              <a:rPr lang="cs-CZ" sz="3200" dirty="0" smtClean="0">
                <a:solidFill>
                  <a:prstClr val="black"/>
                </a:solidFill>
              </a:rPr>
              <a:t> 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1" y="2676207"/>
            <a:ext cx="3510568" cy="5847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f  </a:t>
            </a:r>
            <a:r>
              <a:rPr lang="cs-CZ" sz="3200" dirty="0" err="1" smtClean="0">
                <a:solidFill>
                  <a:prstClr val="black"/>
                </a:solidFill>
              </a:rPr>
              <a:t>ra</a:t>
            </a:r>
            <a:r>
              <a:rPr lang="cs-CZ" sz="3200" dirty="0" smtClean="0">
                <a:solidFill>
                  <a:prstClr val="black"/>
                </a:solidFill>
              </a:rPr>
              <a:t> sena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1" y="3348282"/>
            <a:ext cx="3510568" cy="5847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t  </a:t>
            </a:r>
            <a:r>
              <a:rPr lang="cs-CZ" sz="3200" dirty="0" err="1" smtClean="0">
                <a:solidFill>
                  <a:prstClr val="black"/>
                </a:solidFill>
              </a:rPr>
              <a:t>pý</a:t>
            </a:r>
            <a:r>
              <a:rPr lang="cs-CZ" sz="3200" dirty="0" smtClean="0">
                <a:solidFill>
                  <a:prstClr val="black"/>
                </a:solidFill>
              </a:rPr>
              <a:t> n  ž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90863" y="4034749"/>
            <a:ext cx="3491706" cy="5847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zdravý r  st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2001" y="4692432"/>
            <a:ext cx="3510569" cy="584775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d  </a:t>
            </a:r>
            <a:r>
              <a:rPr lang="cs-CZ" sz="3200" dirty="0" err="1" smtClean="0">
                <a:solidFill>
                  <a:prstClr val="black"/>
                </a:solidFill>
              </a:rPr>
              <a:t>stojník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344694" y="188640"/>
            <a:ext cx="4454617" cy="923330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990033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doplňte u, ú, ů</a:t>
            </a:r>
            <a:endParaRPr lang="cs-CZ" sz="5400" b="1" dirty="0">
              <a:ln w="11430"/>
              <a:solidFill>
                <a:srgbClr val="990033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5707244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3186964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5635236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907704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715356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267744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427324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5220072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707244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2898932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6660232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2771800" y="133205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195736" y="199828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090808" y="336332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ů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1866672" y="267620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652120" y="334828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580112" y="267620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619200" y="198884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372200" y="133205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915816" y="536450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2843808" y="468843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ů</a:t>
            </a:r>
          </a:p>
        </p:txBody>
      </p:sp>
      <p:cxnSp>
        <p:nvCxnSpPr>
          <p:cNvPr id="73" name="Přímá spojnice 72"/>
          <p:cNvCxnSpPr/>
          <p:nvPr/>
        </p:nvCxnSpPr>
        <p:spPr>
          <a:xfrm>
            <a:off x="2987824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5652120" y="468843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619200" y="403626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54" name="Přímá spojnice 53"/>
          <p:cNvCxnSpPr/>
          <p:nvPr/>
        </p:nvCxnSpPr>
        <p:spPr>
          <a:xfrm>
            <a:off x="2843808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2946792" y="403626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71" name="Přímá spojnice 70"/>
          <p:cNvCxnSpPr/>
          <p:nvPr/>
        </p:nvCxnSpPr>
        <p:spPr>
          <a:xfrm>
            <a:off x="2970940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7164288" y="198884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74" name="Přímá spojnice 73"/>
          <p:cNvCxnSpPr/>
          <p:nvPr/>
        </p:nvCxnSpPr>
        <p:spPr>
          <a:xfrm>
            <a:off x="7219412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6547192" y="3356992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79" name="Přímá spojnice 78"/>
          <p:cNvCxnSpPr/>
          <p:nvPr/>
        </p:nvCxnSpPr>
        <p:spPr>
          <a:xfrm>
            <a:off x="6588224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15950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75" grpId="0"/>
      <p:bldP spid="62" grpId="0"/>
      <p:bldP spid="63" grpId="0"/>
      <p:bldP spid="42" grpId="0"/>
      <p:bldP spid="43" grpId="0"/>
      <p:bldP spid="45" grpId="0"/>
      <p:bldP spid="64" grpId="0"/>
      <p:bldP spid="65" grpId="0"/>
      <p:bldP spid="66" grpId="0"/>
      <p:bldP spid="67" grpId="0"/>
      <p:bldP spid="68" grpId="0"/>
      <p:bldP spid="76" grpId="0"/>
      <p:bldP spid="78" grpId="0"/>
      <p:bldP spid="60" grpId="0"/>
      <p:bldP spid="72" grpId="0"/>
      <p:bldP spid="7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4036264"/>
            <a:ext cx="374441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artDeco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čiperný </a:t>
            </a:r>
            <a:r>
              <a:rPr lang="cs-CZ" sz="3200" dirty="0" err="1" smtClean="0">
                <a:solidFill>
                  <a:prstClr val="black"/>
                </a:solidFill>
              </a:rPr>
              <a:t>kl</a:t>
            </a:r>
            <a:r>
              <a:rPr lang="cs-CZ" sz="3200" dirty="0" smtClean="0">
                <a:solidFill>
                  <a:prstClr val="black"/>
                </a:solidFill>
              </a:rPr>
              <a:t>  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1" y="5364505"/>
            <a:ext cx="3510569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artDeco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kv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li</a:t>
            </a:r>
            <a:r>
              <a:rPr lang="cs-CZ" sz="3200" dirty="0" smtClean="0">
                <a:solidFill>
                  <a:prstClr val="black"/>
                </a:solidFill>
              </a:rPr>
              <a:t> tobě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796136" y="537321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3422"/>
            <a:ext cx="899741" cy="899741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schemeClr val="tx1">
                <a:alpha val="2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4707" y="297011"/>
            <a:ext cx="899741" cy="899741"/>
          </a:xfrm>
          <a:prstGeom prst="ellipse">
            <a:avLst/>
          </a:prstGeom>
          <a:noFill/>
          <a:ln>
            <a:noFill/>
          </a:ln>
          <a:effectLst>
            <a:outerShdw blurRad="76200" dir="18900000" sy="23000" kx="-1200000" algn="bl" rotWithShape="0">
              <a:schemeClr val="tx1">
                <a:alpha val="20000"/>
              </a:scheme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344504"/>
            <a:ext cx="374441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artDeco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r  dá r  že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017444"/>
            <a:ext cx="374441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artDeco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hromada </a:t>
            </a:r>
            <a:r>
              <a:rPr lang="cs-CZ" sz="3200" dirty="0" err="1" smtClean="0">
                <a:solidFill>
                  <a:prstClr val="black"/>
                </a:solidFill>
              </a:rPr>
              <a:t>písk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690384"/>
            <a:ext cx="374441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artDeco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stlané l  </a:t>
            </a:r>
            <a:r>
              <a:rPr lang="cs-CZ" sz="3200" dirty="0" err="1" smtClean="0">
                <a:solidFill>
                  <a:prstClr val="black"/>
                </a:solidFill>
              </a:rPr>
              <a:t>žko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3363324"/>
            <a:ext cx="374441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artDeco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kr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tí</a:t>
            </a:r>
            <a:r>
              <a:rPr lang="cs-CZ" sz="3200" dirty="0" smtClean="0">
                <a:solidFill>
                  <a:prstClr val="black"/>
                </a:solidFill>
              </a:rPr>
              <a:t> brk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4691566"/>
            <a:ext cx="374441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artDeco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zelené     </a:t>
            </a:r>
            <a:r>
              <a:rPr lang="cs-CZ" sz="3200" dirty="0" err="1" smtClean="0">
                <a:solidFill>
                  <a:prstClr val="black"/>
                </a:solidFill>
              </a:rPr>
              <a:t>dolí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364505"/>
            <a:ext cx="374441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artDeco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dědečk</a:t>
            </a:r>
            <a:r>
              <a:rPr lang="cs-CZ" sz="3200" dirty="0" smtClean="0">
                <a:solidFill>
                  <a:prstClr val="black"/>
                </a:solidFill>
              </a:rPr>
              <a:t>  v d  ch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66165" y="1332057"/>
            <a:ext cx="3510570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artDeco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vodní znělka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2004132"/>
            <a:ext cx="3510569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artDeco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st  </a:t>
            </a:r>
            <a:r>
              <a:rPr lang="cs-CZ" sz="3200" dirty="0" err="1" smtClean="0">
                <a:solidFill>
                  <a:prstClr val="black"/>
                </a:solidFill>
              </a:rPr>
              <a:t>jte</a:t>
            </a:r>
            <a:r>
              <a:rPr lang="cs-CZ" sz="3200" dirty="0" smtClean="0">
                <a:solidFill>
                  <a:prstClr val="black"/>
                </a:solidFill>
              </a:rPr>
              <a:t> 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1" y="2676207"/>
            <a:ext cx="3510568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artDeco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ostrý n  ž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1" y="3348282"/>
            <a:ext cx="3510568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artDeco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  </a:t>
            </a:r>
            <a:r>
              <a:rPr lang="cs-CZ" sz="3200" dirty="0" err="1" smtClean="0">
                <a:solidFill>
                  <a:prstClr val="black"/>
                </a:solidFill>
              </a:rPr>
              <a:t>sa</a:t>
            </a:r>
            <a:r>
              <a:rPr lang="cs-CZ" sz="3200" dirty="0" smtClean="0">
                <a:solidFill>
                  <a:prstClr val="black"/>
                </a:solidFill>
              </a:rPr>
              <a:t> od jahod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90863" y="4034749"/>
            <a:ext cx="3491706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artDeco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skácený b  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2001" y="4692432"/>
            <a:ext cx="3510569" cy="584775"/>
          </a:xfrm>
          <a:prstGeom prst="rect">
            <a:avLst/>
          </a:prstGeom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 prst="artDeco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sl</a:t>
            </a:r>
            <a:r>
              <a:rPr lang="cs-CZ" sz="3200" dirty="0" smtClean="0">
                <a:solidFill>
                  <a:prstClr val="black"/>
                </a:solidFill>
              </a:rPr>
              <a:t>  neční    pal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344694" y="188640"/>
            <a:ext cx="4454617" cy="923330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doplňte u, ú, ů</a:t>
            </a:r>
            <a:endParaRPr lang="cs-CZ" sz="5400" b="1" dirty="0">
              <a:ln w="11430"/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5292080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123728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660232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403648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084168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3563888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148064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5851260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436096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2771800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6931380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ovéPole 61"/>
          <p:cNvSpPr txBox="1"/>
          <p:nvPr/>
        </p:nvSpPr>
        <p:spPr>
          <a:xfrm>
            <a:off x="1835696" y="136410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563888" y="199828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082696" y="336332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ů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1403648" y="267620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251048" y="3348281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6619200" y="267620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043136" y="1988840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076056" y="1332057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411760" y="536450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2699792" y="468843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73" name="Přímá spojnice 72"/>
          <p:cNvCxnSpPr/>
          <p:nvPr/>
        </p:nvCxnSpPr>
        <p:spPr>
          <a:xfrm>
            <a:off x="3114956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" name="TextovéPole 75"/>
          <p:cNvSpPr txBox="1"/>
          <p:nvPr/>
        </p:nvSpPr>
        <p:spPr>
          <a:xfrm>
            <a:off x="5364088" y="468843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835224" y="403626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C00000"/>
                </a:solidFill>
              </a:rPr>
              <a:t>u</a:t>
            </a:r>
          </a:p>
        </p:txBody>
      </p:sp>
      <p:cxnSp>
        <p:nvCxnSpPr>
          <p:cNvPr id="54" name="Přímá spojnice 53"/>
          <p:cNvCxnSpPr/>
          <p:nvPr/>
        </p:nvCxnSpPr>
        <p:spPr>
          <a:xfrm>
            <a:off x="1890820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/>
          <p:cNvSpPr txBox="1"/>
          <p:nvPr/>
        </p:nvSpPr>
        <p:spPr>
          <a:xfrm>
            <a:off x="3059832" y="4036264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71" name="Přímá spojnice 70"/>
          <p:cNvCxnSpPr/>
          <p:nvPr/>
        </p:nvCxnSpPr>
        <p:spPr>
          <a:xfrm>
            <a:off x="3114956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2658760" y="1340768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>
                <a:solidFill>
                  <a:srgbClr val="C00000"/>
                </a:solidFill>
              </a:rPr>
              <a:t>ů</a:t>
            </a:r>
          </a:p>
        </p:txBody>
      </p:sp>
      <p:cxnSp>
        <p:nvCxnSpPr>
          <p:cNvPr id="61" name="Přímá spojnice 60"/>
          <p:cNvCxnSpPr/>
          <p:nvPr/>
        </p:nvCxnSpPr>
        <p:spPr>
          <a:xfrm>
            <a:off x="2699792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2826924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ovéPole 69"/>
          <p:cNvSpPr txBox="1"/>
          <p:nvPr/>
        </p:nvSpPr>
        <p:spPr>
          <a:xfrm>
            <a:off x="2771800" y="2700209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ů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6612154" y="4691565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ú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81" name="Přímá spojnice 80"/>
          <p:cNvCxnSpPr/>
          <p:nvPr/>
        </p:nvCxnSpPr>
        <p:spPr>
          <a:xfrm>
            <a:off x="6715356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ovéPole 81"/>
          <p:cNvSpPr txBox="1"/>
          <p:nvPr/>
        </p:nvSpPr>
        <p:spPr>
          <a:xfrm>
            <a:off x="3090808" y="5373216"/>
            <a:ext cx="401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u</a:t>
            </a:r>
            <a:endParaRPr lang="cs-CZ" sz="3200" dirty="0">
              <a:solidFill>
                <a:srgbClr val="C00000"/>
              </a:solidFill>
            </a:endParaRPr>
          </a:p>
        </p:txBody>
      </p:sp>
      <p:cxnSp>
        <p:nvCxnSpPr>
          <p:cNvPr id="83" name="Přímá spojnice 82"/>
          <p:cNvCxnSpPr/>
          <p:nvPr/>
        </p:nvCxnSpPr>
        <p:spPr>
          <a:xfrm>
            <a:off x="2466884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08178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8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9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07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227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27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78" decel="50000" autoRev="1" fill="hold">
                                          <p:stCondLst>
                                            <p:cond delay="227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7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8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75" grpId="0"/>
      <p:bldP spid="62" grpId="0"/>
      <p:bldP spid="63" grpId="0"/>
      <p:bldP spid="42" grpId="0"/>
      <p:bldP spid="43" grpId="0"/>
      <p:bldP spid="45" grpId="0"/>
      <p:bldP spid="64" grpId="0"/>
      <p:bldP spid="65" grpId="0"/>
      <p:bldP spid="66" grpId="0"/>
      <p:bldP spid="67" grpId="0"/>
      <p:bldP spid="68" grpId="0"/>
      <p:bldP spid="76" grpId="0"/>
      <p:bldP spid="78" grpId="0"/>
      <p:bldP spid="60" grpId="0"/>
      <p:bldP spid="56" grpId="0"/>
      <p:bldP spid="70" grpId="0"/>
      <p:bldP spid="80" grpId="0"/>
      <p:bldP spid="8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403626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prstClr val="black"/>
                </a:solidFill>
              </a:rPr>
              <a:t>p</a:t>
            </a:r>
            <a:r>
              <a:rPr lang="cs-CZ" sz="3200" dirty="0" smtClean="0">
                <a:solidFill>
                  <a:prstClr val="black"/>
                </a:solidFill>
              </a:rPr>
              <a:t>olet  </a:t>
            </a:r>
            <a:r>
              <a:rPr lang="cs-CZ" sz="3200" dirty="0" err="1" smtClean="0">
                <a:solidFill>
                  <a:prstClr val="black"/>
                </a:solidFill>
              </a:rPr>
              <a:t>jící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m  </a:t>
            </a:r>
            <a:r>
              <a:rPr lang="cs-CZ" sz="3200" dirty="0" err="1" smtClean="0">
                <a:solidFill>
                  <a:prstClr val="black"/>
                </a:solidFill>
              </a:rPr>
              <a:t>ry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1" y="5364505"/>
            <a:ext cx="3510569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léčebná k  </a:t>
            </a:r>
            <a:r>
              <a:rPr lang="cs-CZ" sz="3200" dirty="0" err="1" smtClean="0">
                <a:solidFill>
                  <a:prstClr val="black"/>
                </a:solidFill>
              </a:rPr>
              <a:t>ra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34450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nová g  </a:t>
            </a:r>
            <a:r>
              <a:rPr lang="cs-CZ" sz="3200" dirty="0" err="1" smtClean="0">
                <a:solidFill>
                  <a:prstClr val="black"/>
                </a:solidFill>
              </a:rPr>
              <a:t>ma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01744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hrnečk</a:t>
            </a:r>
            <a:r>
              <a:rPr lang="cs-CZ" sz="3200" dirty="0" smtClean="0">
                <a:solidFill>
                  <a:prstClr val="black"/>
                </a:solidFill>
              </a:rPr>
              <a:t>    vař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69038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prašivá ho  ba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336332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směv</a:t>
            </a:r>
            <a:r>
              <a:rPr lang="cs-CZ" sz="3200" dirty="0" smtClean="0">
                <a:solidFill>
                  <a:prstClr val="black"/>
                </a:solidFill>
              </a:rPr>
              <a:t> na tváři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4691566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zamčený </a:t>
            </a:r>
            <a:r>
              <a:rPr lang="cs-CZ" sz="3200" dirty="0" err="1" smtClean="0">
                <a:solidFill>
                  <a:prstClr val="black"/>
                </a:solidFill>
              </a:rPr>
              <a:t>dv</a:t>
            </a:r>
            <a:r>
              <a:rPr lang="cs-CZ" sz="3200" dirty="0" smtClean="0">
                <a:solidFill>
                  <a:prstClr val="black"/>
                </a:solidFill>
              </a:rPr>
              <a:t>  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364505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  </a:t>
            </a:r>
            <a:r>
              <a:rPr lang="cs-CZ" sz="3200" dirty="0" err="1" smtClean="0">
                <a:solidFill>
                  <a:prstClr val="black"/>
                </a:solidFill>
              </a:rPr>
              <a:t>ra</a:t>
            </a:r>
            <a:r>
              <a:rPr lang="cs-CZ" sz="3200" dirty="0" smtClean="0">
                <a:solidFill>
                  <a:prstClr val="black"/>
                </a:solidFill>
              </a:rPr>
              <a:t> strom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1332057"/>
            <a:ext cx="3510570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  l nad zlato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2004132"/>
            <a:ext cx="3510569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m  j bratr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1" y="2676207"/>
            <a:ext cx="3510568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horská t  </a:t>
            </a:r>
            <a:r>
              <a:rPr lang="cs-CZ" sz="3200" dirty="0" err="1" smtClean="0">
                <a:solidFill>
                  <a:prstClr val="black"/>
                </a:solidFill>
              </a:rPr>
              <a:t>ra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1" y="3348282"/>
            <a:ext cx="3510568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mít d  kaz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90863" y="4034749"/>
            <a:ext cx="349170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ohrožený </a:t>
            </a:r>
            <a:r>
              <a:rPr lang="cs-CZ" sz="3200" dirty="0" err="1" smtClean="0">
                <a:solidFill>
                  <a:prstClr val="black"/>
                </a:solidFill>
              </a:rPr>
              <a:t>dr</a:t>
            </a:r>
            <a:r>
              <a:rPr lang="cs-CZ" sz="3200" dirty="0" smtClean="0">
                <a:solidFill>
                  <a:prstClr val="black"/>
                </a:solidFill>
              </a:rPr>
              <a:t>  h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2001" y="4692432"/>
            <a:ext cx="3510569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  l jablka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344694" y="188640"/>
            <a:ext cx="4454617" cy="923330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spc="50" dirty="0" smtClean="0">
                <a:ln w="11430"/>
              </a:rPr>
              <a:t>doplňte u, ú, ů</a:t>
            </a:r>
            <a:endParaRPr lang="cs-CZ" sz="5400" spc="50" dirty="0">
              <a:ln w="1143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6300192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314756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643348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3042948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851260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610900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419212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6787364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330980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707244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330980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7075396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2106844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682908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3186964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1746804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3995936" y="44624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5536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19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403626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bezpečný    sek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1" y="5364505"/>
            <a:ext cx="3510569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terní</a:t>
            </a:r>
            <a:r>
              <a:rPr lang="cs-CZ" sz="3200" dirty="0" smtClean="0">
                <a:solidFill>
                  <a:prstClr val="black"/>
                </a:solidFill>
              </a:rPr>
              <a:t> noviny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34450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lidská d  </a:t>
            </a:r>
            <a:r>
              <a:rPr lang="cs-CZ" sz="3200" dirty="0" err="1" smtClean="0">
                <a:solidFill>
                  <a:prstClr val="black"/>
                </a:solidFill>
              </a:rPr>
              <a:t>še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01744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zlé    </a:t>
            </a:r>
            <a:r>
              <a:rPr lang="cs-CZ" sz="3200" dirty="0" err="1" smtClean="0">
                <a:solidFill>
                  <a:prstClr val="black"/>
                </a:solidFill>
              </a:rPr>
              <a:t>mysly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69038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l  k a šíp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336332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babiččina n  </a:t>
            </a:r>
            <a:r>
              <a:rPr lang="cs-CZ" sz="3200" dirty="0" err="1" smtClean="0">
                <a:solidFill>
                  <a:prstClr val="black"/>
                </a:solidFill>
              </a:rPr>
              <a:t>še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4691566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známá v  ně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364505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zlá </a:t>
            </a:r>
            <a:r>
              <a:rPr lang="cs-CZ" sz="3200" dirty="0" err="1" smtClean="0">
                <a:solidFill>
                  <a:prstClr val="black"/>
                </a:solidFill>
              </a:rPr>
              <a:t>nestv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ra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66165" y="1332057"/>
            <a:ext cx="3510570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slizký    hoř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2004132"/>
            <a:ext cx="3510569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kostka c  </a:t>
            </a:r>
            <a:r>
              <a:rPr lang="cs-CZ" sz="3200" dirty="0" err="1" smtClean="0">
                <a:solidFill>
                  <a:prstClr val="black"/>
                </a:solidFill>
              </a:rPr>
              <a:t>kr</a:t>
            </a:r>
            <a:r>
              <a:rPr lang="cs-CZ" sz="3200" dirty="0" smtClean="0">
                <a:solidFill>
                  <a:prstClr val="black"/>
                </a:solidFill>
              </a:rPr>
              <a:t> 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1" y="2676207"/>
            <a:ext cx="3510568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f  </a:t>
            </a:r>
            <a:r>
              <a:rPr lang="cs-CZ" sz="3200" dirty="0" err="1" smtClean="0">
                <a:solidFill>
                  <a:prstClr val="black"/>
                </a:solidFill>
              </a:rPr>
              <a:t>ra</a:t>
            </a:r>
            <a:r>
              <a:rPr lang="cs-CZ" sz="3200" dirty="0" smtClean="0">
                <a:solidFill>
                  <a:prstClr val="black"/>
                </a:solidFill>
              </a:rPr>
              <a:t> sena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1" y="3348282"/>
            <a:ext cx="3510568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t  </a:t>
            </a:r>
            <a:r>
              <a:rPr lang="cs-CZ" sz="3200" dirty="0" err="1" smtClean="0">
                <a:solidFill>
                  <a:prstClr val="black"/>
                </a:solidFill>
              </a:rPr>
              <a:t>pý</a:t>
            </a:r>
            <a:r>
              <a:rPr lang="cs-CZ" sz="3200" dirty="0" smtClean="0">
                <a:solidFill>
                  <a:prstClr val="black"/>
                </a:solidFill>
              </a:rPr>
              <a:t> n  ž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90863" y="4034749"/>
            <a:ext cx="349170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zdravý r  st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2001" y="4692432"/>
            <a:ext cx="3510569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d  </a:t>
            </a:r>
            <a:r>
              <a:rPr lang="cs-CZ" sz="3200" dirty="0" err="1" smtClean="0">
                <a:solidFill>
                  <a:prstClr val="black"/>
                </a:solidFill>
              </a:rPr>
              <a:t>stojník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35552" y="188640"/>
            <a:ext cx="4272900" cy="923330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dirty="0" smtClean="0">
                <a:ln w="11430"/>
              </a:rPr>
              <a:t>doplňte u, ú, ů</a:t>
            </a:r>
            <a:endParaRPr lang="cs-CZ" sz="5400" dirty="0">
              <a:ln w="1143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5707244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3186964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5635236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907704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715356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2267744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6427324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5220072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707244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2898932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6660232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2987824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843808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2970940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7219412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6588224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3995936" y="44624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95536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511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403626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čiperný </a:t>
            </a:r>
            <a:r>
              <a:rPr lang="cs-CZ" sz="3200" dirty="0" err="1" smtClean="0">
                <a:solidFill>
                  <a:prstClr val="black"/>
                </a:solidFill>
              </a:rPr>
              <a:t>kl</a:t>
            </a:r>
            <a:r>
              <a:rPr lang="cs-CZ" sz="3200" dirty="0" smtClean="0">
                <a:solidFill>
                  <a:prstClr val="black"/>
                </a:solidFill>
              </a:rPr>
              <a:t>  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1" y="5364505"/>
            <a:ext cx="3510569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kv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li</a:t>
            </a:r>
            <a:r>
              <a:rPr lang="cs-CZ" sz="3200" dirty="0" smtClean="0">
                <a:solidFill>
                  <a:prstClr val="black"/>
                </a:solidFill>
              </a:rPr>
              <a:t> tobě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34450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r  dá r  že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201744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hromada </a:t>
            </a:r>
            <a:r>
              <a:rPr lang="cs-CZ" sz="3200" dirty="0" err="1" smtClean="0">
                <a:solidFill>
                  <a:prstClr val="black"/>
                </a:solidFill>
              </a:rPr>
              <a:t>písk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69038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stlané l  </a:t>
            </a:r>
            <a:r>
              <a:rPr lang="cs-CZ" sz="3200" dirty="0" err="1" smtClean="0">
                <a:solidFill>
                  <a:prstClr val="black"/>
                </a:solidFill>
              </a:rPr>
              <a:t>žko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3363324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kr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tí</a:t>
            </a:r>
            <a:r>
              <a:rPr lang="cs-CZ" sz="3200" dirty="0" smtClean="0">
                <a:solidFill>
                  <a:prstClr val="black"/>
                </a:solidFill>
              </a:rPr>
              <a:t> brk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3568" y="4691566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zelené     </a:t>
            </a:r>
            <a:r>
              <a:rPr lang="cs-CZ" sz="3200" dirty="0" err="1" smtClean="0">
                <a:solidFill>
                  <a:prstClr val="black"/>
                </a:solidFill>
              </a:rPr>
              <a:t>dolí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3568" y="5364505"/>
            <a:ext cx="374441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dědečk</a:t>
            </a:r>
            <a:r>
              <a:rPr lang="cs-CZ" sz="3200" dirty="0" smtClean="0">
                <a:solidFill>
                  <a:prstClr val="black"/>
                </a:solidFill>
              </a:rPr>
              <a:t>  v d  ch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66165" y="1332057"/>
            <a:ext cx="3510570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  vodní znělka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2004132"/>
            <a:ext cx="3510569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st  </a:t>
            </a:r>
            <a:r>
              <a:rPr lang="cs-CZ" sz="3200" dirty="0" err="1" smtClean="0">
                <a:solidFill>
                  <a:prstClr val="black"/>
                </a:solidFill>
              </a:rPr>
              <a:t>jte</a:t>
            </a:r>
            <a:r>
              <a:rPr lang="cs-CZ" sz="3200" dirty="0" smtClean="0">
                <a:solidFill>
                  <a:prstClr val="black"/>
                </a:solidFill>
              </a:rPr>
              <a:t>   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1" y="2676207"/>
            <a:ext cx="3510568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ostrý n  ž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1" y="3348282"/>
            <a:ext cx="3510568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  </a:t>
            </a:r>
            <a:r>
              <a:rPr lang="cs-CZ" sz="3200" dirty="0" err="1" smtClean="0">
                <a:solidFill>
                  <a:prstClr val="black"/>
                </a:solidFill>
              </a:rPr>
              <a:t>sa</a:t>
            </a:r>
            <a:r>
              <a:rPr lang="cs-CZ" sz="3200" dirty="0" smtClean="0">
                <a:solidFill>
                  <a:prstClr val="black"/>
                </a:solidFill>
              </a:rPr>
              <a:t> od jahod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90863" y="4034749"/>
            <a:ext cx="3491706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skácený b  k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2001" y="4692432"/>
            <a:ext cx="3510569" cy="584775"/>
          </a:xfrm>
          <a:prstGeom prst="rect">
            <a:avLst/>
          </a:prstGeom>
          <a:noFill/>
          <a:ln>
            <a:solidFill>
              <a:schemeClr val="tx1"/>
            </a:solidFill>
          </a:ln>
          <a:effec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sl</a:t>
            </a:r>
            <a:r>
              <a:rPr lang="cs-CZ" sz="3200" dirty="0" smtClean="0">
                <a:solidFill>
                  <a:prstClr val="black"/>
                </a:solidFill>
              </a:rPr>
              <a:t>  neční    pal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35552" y="188640"/>
            <a:ext cx="4272900" cy="923330"/>
          </a:xfrm>
          <a:prstGeom prst="rect">
            <a:avLst/>
          </a:prstGeo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dirty="0" smtClean="0">
                <a:ln w="11430"/>
              </a:rPr>
              <a:t>doplňte u, ú, ů</a:t>
            </a:r>
            <a:endParaRPr lang="cs-CZ" sz="5400" dirty="0">
              <a:ln w="11430"/>
            </a:endParaRPr>
          </a:p>
        </p:txBody>
      </p:sp>
      <p:cxnSp>
        <p:nvCxnSpPr>
          <p:cNvPr id="47" name="Přímá spojnice 46"/>
          <p:cNvCxnSpPr/>
          <p:nvPr/>
        </p:nvCxnSpPr>
        <p:spPr>
          <a:xfrm>
            <a:off x="5292080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2123728" y="386104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6660232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403648" y="312148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6084168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3563888" y="2492896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148064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5851260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436096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2771800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6931380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3114956" y="4509120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890820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3114956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2699792" y="1844824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2826924" y="3140968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>
            <a:off x="6715356" y="515719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2466884" y="5877272"/>
            <a:ext cx="3049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3995936" y="44624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395536" y="2606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1639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508</Words>
  <Application>Microsoft Office PowerPoint</Application>
  <PresentationFormat>Předvádění na obrazovce (4:3)</PresentationFormat>
  <Paragraphs>167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Motiv systému Office</vt:lpstr>
      <vt:lpstr>1_Motiv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jelinkovi</cp:lastModifiedBy>
  <cp:revision>27</cp:revision>
  <dcterms:created xsi:type="dcterms:W3CDTF">2012-01-15T16:20:59Z</dcterms:created>
  <dcterms:modified xsi:type="dcterms:W3CDTF">2012-04-03T15:27:14Z</dcterms:modified>
</cp:coreProperties>
</file>