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62" r:id="rId3"/>
    <p:sldId id="263" r:id="rId4"/>
    <p:sldId id="283" r:id="rId5"/>
    <p:sldId id="264" r:id="rId6"/>
    <p:sldId id="265" r:id="rId7"/>
    <p:sldId id="266" r:id="rId8"/>
    <p:sldId id="267" r:id="rId9"/>
    <p:sldId id="272" r:id="rId10"/>
    <p:sldId id="268" r:id="rId11"/>
    <p:sldId id="275" r:id="rId12"/>
    <p:sldId id="274" r:id="rId13"/>
    <p:sldId id="269" r:id="rId14"/>
    <p:sldId id="276" r:id="rId15"/>
    <p:sldId id="277" r:id="rId16"/>
    <p:sldId id="273" r:id="rId17"/>
    <p:sldId id="278" r:id="rId18"/>
    <p:sldId id="279" r:id="rId19"/>
    <p:sldId id="270" r:id="rId20"/>
    <p:sldId id="280" r:id="rId21"/>
    <p:sldId id="281" r:id="rId22"/>
    <p:sldId id="26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00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VY_32_INOVACE_Temperament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VY_32_INOVACE_Temperament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7" Type="http://schemas.openxmlformats.org/officeDocument/2006/relationships/slide" Target="slide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slide" Target="slide8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slide" Target="slide15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slide" Target="slide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slide" Target="slide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24240313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571744"/>
            <a:ext cx="8501121" cy="3786214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je </a:t>
            </a:r>
            <a:r>
              <a:rPr lang="cs-CZ" dirty="0" smtClean="0">
                <a:solidFill>
                  <a:schemeClr val="tx1"/>
                </a:solidFill>
              </a:rPr>
              <a:t>rozdělen do dvou částí: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Výkladová část – temperament a typy temperamentu (snímky 3 – </a:t>
            </a:r>
            <a:r>
              <a:rPr lang="cs-CZ" dirty="0" smtClean="0">
                <a:solidFill>
                  <a:schemeClr val="tx1"/>
                </a:solidFill>
              </a:rPr>
              <a:t>8).</a:t>
            </a:r>
          </a:p>
          <a:p>
            <a:pPr lvl="3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 je výklad pojmu temperament.</a:t>
            </a:r>
          </a:p>
          <a:p>
            <a:pPr lvl="3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 snímku 4 najdeme obrázek se čtyřmi typy temperamentu. Po kliknutí na obrázek temperamentu přejdeme na snímek, kde jsou shrnuty základní vlastnosti dané povahy (snímky 5 – 8).</a:t>
            </a:r>
            <a:endParaRPr lang="cs-CZ" dirty="0" smtClean="0">
              <a:solidFill>
                <a:schemeClr val="tx1"/>
              </a:solidFill>
            </a:endParaRP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Přiřazování živlů k temperamentům – žáci k jednotlivým temperamentům přiřazují živly. Pokud vyberou správný, jsou přesměrováni </a:t>
            </a:r>
            <a:r>
              <a:rPr lang="cs-CZ" dirty="0" smtClean="0">
                <a:solidFill>
                  <a:schemeClr val="tx1"/>
                </a:solidFill>
              </a:rPr>
              <a:t>na snímek s usměvavým obličejem a můžou pokračovat k dalšímu typu </a:t>
            </a:r>
            <a:r>
              <a:rPr lang="cs-CZ" dirty="0" smtClean="0">
                <a:solidFill>
                  <a:schemeClr val="tx1"/>
                </a:solidFill>
              </a:rPr>
              <a:t>temperamentu, jestliže odpoví chybně, </a:t>
            </a:r>
            <a:r>
              <a:rPr lang="cs-CZ" dirty="0" smtClean="0">
                <a:solidFill>
                  <a:schemeClr val="tx1"/>
                </a:solidFill>
              </a:rPr>
              <a:t>jsou přesměrováni na snímek se zamračeným obličejem a odpověď </a:t>
            </a:r>
            <a:r>
              <a:rPr lang="cs-CZ" dirty="0" smtClean="0">
                <a:solidFill>
                  <a:schemeClr val="tx1"/>
                </a:solidFill>
              </a:rPr>
              <a:t>opakují (snímky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 smtClean="0">
                <a:solidFill>
                  <a:schemeClr val="tx1"/>
                </a:solidFill>
              </a:rPr>
              <a:t>– </a:t>
            </a:r>
            <a:r>
              <a:rPr lang="cs-CZ" dirty="0" smtClean="0">
                <a:solidFill>
                  <a:schemeClr val="tx1"/>
                </a:solidFill>
              </a:rPr>
              <a:t>21).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22 stránek a je určen k interaktivní výuce.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Temperament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2500306"/>
            <a:ext cx="8001056" cy="4570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2400" dirty="0" smtClean="0"/>
              <a:t>= souhrn znaků osobnosti, které se projevují způsobem reagování a jednání.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S temperamentem pracoval už Hippokrates (4. – 5. století př. n. l).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Rozlišujeme 4 hlavní typy lidských povah.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Abys se o některé z povah </a:t>
            </a:r>
            <a:r>
              <a:rPr lang="cs-CZ" sz="2400" dirty="0" smtClean="0"/>
              <a:t>dozvěděl víc, </a:t>
            </a:r>
            <a:r>
              <a:rPr lang="cs-CZ" sz="2400" dirty="0" smtClean="0"/>
              <a:t>klikni na dalším snímku na její obrázek.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>
              <a:spcAft>
                <a:spcPts val="1800"/>
              </a:spcAft>
            </a:pP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Temperament</a:t>
            </a:r>
            <a:endParaRPr lang="cs-CZ" dirty="0"/>
          </a:p>
        </p:txBody>
      </p:sp>
      <p:pic>
        <p:nvPicPr>
          <p:cNvPr id="4" name="Obrázek 3" descr="temperamen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47479" y="94493"/>
            <a:ext cx="6763973" cy="6669014"/>
          </a:xfrm>
          <a:prstGeom prst="rect">
            <a:avLst/>
          </a:prstGeom>
        </p:spPr>
      </p:pic>
      <p:sp>
        <p:nvSpPr>
          <p:cNvPr id="5" name="Elipsa 4">
            <a:hlinkClick r:id="rId3" action="ppaction://hlinksldjump"/>
          </p:cNvPr>
          <p:cNvSpPr/>
          <p:nvPr/>
        </p:nvSpPr>
        <p:spPr>
          <a:xfrm>
            <a:off x="0" y="142852"/>
            <a:ext cx="3214710" cy="3214710"/>
          </a:xfrm>
          <a:prstGeom prst="ellipse">
            <a:avLst/>
          </a:prstGeom>
          <a:solidFill>
            <a:schemeClr val="lt1">
              <a:alpha val="0"/>
            </a:schemeClr>
          </a:solid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>
            <a:hlinkClick r:id="rId4" action="ppaction://hlinksldjump"/>
          </p:cNvPr>
          <p:cNvSpPr/>
          <p:nvPr/>
        </p:nvSpPr>
        <p:spPr>
          <a:xfrm>
            <a:off x="3357554" y="142852"/>
            <a:ext cx="3214710" cy="3214710"/>
          </a:xfrm>
          <a:prstGeom prst="ellipse">
            <a:avLst/>
          </a:prstGeom>
          <a:solidFill>
            <a:schemeClr val="lt1">
              <a:alpha val="0"/>
            </a:schemeClr>
          </a:solid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>
            <a:hlinkClick r:id="rId5" action="ppaction://hlinksldjump"/>
          </p:cNvPr>
          <p:cNvSpPr/>
          <p:nvPr/>
        </p:nvSpPr>
        <p:spPr>
          <a:xfrm>
            <a:off x="142844" y="3500438"/>
            <a:ext cx="3214710" cy="3214710"/>
          </a:xfrm>
          <a:prstGeom prst="ellipse">
            <a:avLst/>
          </a:prstGeom>
          <a:solidFill>
            <a:schemeClr val="lt1">
              <a:alpha val="0"/>
            </a:schemeClr>
          </a:solid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>
            <a:hlinkClick r:id="rId6" action="ppaction://hlinksldjump"/>
          </p:cNvPr>
          <p:cNvSpPr/>
          <p:nvPr/>
        </p:nvSpPr>
        <p:spPr>
          <a:xfrm>
            <a:off x="3428992" y="3429000"/>
            <a:ext cx="3214710" cy="3214710"/>
          </a:xfrm>
          <a:prstGeom prst="ellipse">
            <a:avLst/>
          </a:prstGeom>
          <a:solidFill>
            <a:schemeClr val="lt1">
              <a:alpha val="0"/>
            </a:schemeClr>
          </a:solid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>
            <a:hlinkClick r:id="rId7" action="ppaction://hlinksldjump"/>
          </p:cNvPr>
          <p:cNvSpPr/>
          <p:nvPr/>
        </p:nvSpPr>
        <p:spPr>
          <a:xfrm>
            <a:off x="6858016" y="3000372"/>
            <a:ext cx="2000264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Chci dál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Melancholik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2714620"/>
            <a:ext cx="38576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Kladné vlastnosti: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svědomitost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důkladnost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vážnost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oddanost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věrnost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ohleduplnost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00430" y="2714620"/>
            <a:ext cx="38576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</a:rPr>
              <a:t>Záporné vlastnosti:</a:t>
            </a:r>
          </a:p>
          <a:p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smutek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starostlivost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ustaranost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plachost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nejistota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uzavřenost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samotářství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215206" y="5715016"/>
            <a:ext cx="1643074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7082534" y="3275920"/>
            <a:ext cx="1779591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Sangvinik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2714620"/>
            <a:ext cx="38576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Kladné vlastnosti: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optimismus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všímavost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pohotovost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rozhodnost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nekonfliktnost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snášenlivost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ukázněnost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8992" y="2714620"/>
            <a:ext cx="38576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</a:rPr>
              <a:t>Záporné vlastnosti:</a:t>
            </a:r>
          </a:p>
          <a:p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povrchnost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nerozvážnost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nesoustředěnost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nestálost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ovlivnitelnost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nekritičnost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215206" y="5715016"/>
            <a:ext cx="1643074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6976176" y="3096526"/>
            <a:ext cx="1849432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Flegmatik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2714620"/>
            <a:ext cx="38576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Kladné vlastnosti: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vyrovnanost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klid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trpělivost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vytrvalost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samostatnost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přátelskost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sebeovládání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7554" y="2714620"/>
            <a:ext cx="38576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</a:rPr>
              <a:t>Záporné vlastnosti:</a:t>
            </a:r>
          </a:p>
          <a:p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lhostejnost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pasivita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pomalost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nerozhodnost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neprůbojnost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malá aktivita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215206" y="5715016"/>
            <a:ext cx="1643074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7041370" y="3174209"/>
            <a:ext cx="1861921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Cholerik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2714620"/>
            <a:ext cx="38576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Kladné vlastnosti: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vášnivost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zásadovost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výkonnost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iniciativa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samostatnost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energičnost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00430" y="2714620"/>
            <a:ext cx="38576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</a:rPr>
              <a:t>Záporné vlastnosti:</a:t>
            </a:r>
          </a:p>
          <a:p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výbušnost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vzteklost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zbrklost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netrpělivost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nesnášenlivost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tvrdohlavost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215206" y="5715016"/>
            <a:ext cx="1643074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400000">
            <a:off x="7053884" y="3090256"/>
            <a:ext cx="1836892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Temperament a živly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2714620"/>
            <a:ext cx="77867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Jednotlivým temperamentům se občas přiřazují živly.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Pokus se to nyní udělat.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/>
              <a:t>Pokud vybereš správný živel, budeš přesunut na další snímek. Vybereš-li nesprávný živel, budeš odpovídat znovu.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Cholerik</a:t>
            </a:r>
            <a:endParaRPr lang="cs-CZ" dirty="0"/>
          </a:p>
        </p:txBody>
      </p:sp>
      <p:pic>
        <p:nvPicPr>
          <p:cNvPr id="1030" name="Picture 6" descr="C:\Users\msi\AppData\Local\Microsoft\Windows\Temporary Internet Files\Content.IE5\1HTL0X21\MP900400015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3929066"/>
            <a:ext cx="3781477" cy="2520000"/>
          </a:xfrm>
          <a:prstGeom prst="rect">
            <a:avLst/>
          </a:prstGeom>
          <a:noFill/>
        </p:spPr>
      </p:pic>
      <p:pic>
        <p:nvPicPr>
          <p:cNvPr id="1042" name="Picture 18" descr="C:\Users\msi\AppData\Local\Microsoft\Windows\Temporary Internet Files\Content.IE5\1HTL0X21\MP900401064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40" y="2214554"/>
            <a:ext cx="1230469" cy="2520000"/>
          </a:xfrm>
          <a:prstGeom prst="rect">
            <a:avLst/>
          </a:prstGeom>
          <a:noFill/>
        </p:spPr>
      </p:pic>
      <p:pic>
        <p:nvPicPr>
          <p:cNvPr id="1044" name="Picture 20" descr="C:\Users\msi\AppData\Local\Microsoft\Windows\Temporary Internet Files\Content.IE5\3IN42GUQ\MP900448688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1538" y="2143116"/>
            <a:ext cx="1677032" cy="2520000"/>
          </a:xfrm>
          <a:prstGeom prst="rect">
            <a:avLst/>
          </a:prstGeom>
          <a:noFill/>
        </p:spPr>
      </p:pic>
      <p:pic>
        <p:nvPicPr>
          <p:cNvPr id="1047" name="Picture 23" descr="C:\Users\msi\AppData\Local\Microsoft\Windows\Temporary Internet Files\Content.IE5\3IN42GUQ\MP900289934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786" y="4786322"/>
            <a:ext cx="2734177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znovu!</a:t>
            </a:r>
            <a:endParaRPr lang="cs-CZ" dirty="0"/>
          </a:p>
        </p:txBody>
      </p:sp>
      <p:pic>
        <p:nvPicPr>
          <p:cNvPr id="3074" name="Picture 2" descr="C:\Users\msi\AppData\Local\Microsoft\Windows\Temporary Internet Files\Content.IE5\C1GZ05P0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63790" y="2468561"/>
            <a:ext cx="3216420" cy="3276000"/>
          </a:xfrm>
          <a:prstGeom prst="rect">
            <a:avLst/>
          </a:prstGeom>
          <a:noFill/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858016" y="5929330"/>
            <a:ext cx="178595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3" name="Picture 2" descr="C:\Users\msi\AppData\Local\Microsoft\Windows\Temporary Internet Files\Content.IE5\1HTL0X21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714620"/>
            <a:ext cx="3271809" cy="3312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Flegmatik</a:t>
            </a:r>
            <a:endParaRPr lang="cs-CZ" dirty="0"/>
          </a:p>
        </p:txBody>
      </p:sp>
      <p:pic>
        <p:nvPicPr>
          <p:cNvPr id="1030" name="Picture 6" descr="C:\Users\msi\AppData\Local\Microsoft\Windows\Temporary Internet Files\Content.IE5\1HTL0X21\MP900400015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3929066"/>
            <a:ext cx="3781477" cy="2520000"/>
          </a:xfrm>
          <a:prstGeom prst="rect">
            <a:avLst/>
          </a:prstGeom>
          <a:noFill/>
        </p:spPr>
      </p:pic>
      <p:pic>
        <p:nvPicPr>
          <p:cNvPr id="1042" name="Picture 18" descr="C:\Users\msi\AppData\Local\Microsoft\Windows\Temporary Internet Files\Content.IE5\1HTL0X21\MP900401064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40" y="2214554"/>
            <a:ext cx="1230469" cy="2520000"/>
          </a:xfrm>
          <a:prstGeom prst="rect">
            <a:avLst/>
          </a:prstGeom>
          <a:noFill/>
        </p:spPr>
      </p:pic>
      <p:pic>
        <p:nvPicPr>
          <p:cNvPr id="1044" name="Picture 20" descr="C:\Users\msi\AppData\Local\Microsoft\Windows\Temporary Internet Files\Content.IE5\3IN42GUQ\MP900448688[1].jp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1538" y="2143116"/>
            <a:ext cx="1677032" cy="2520000"/>
          </a:xfrm>
          <a:prstGeom prst="rect">
            <a:avLst/>
          </a:prstGeom>
          <a:noFill/>
        </p:spPr>
      </p:pic>
      <p:pic>
        <p:nvPicPr>
          <p:cNvPr id="1047" name="Picture 23" descr="C:\Users\msi\AppData\Local\Microsoft\Windows\Temporary Internet Files\Content.IE5\3IN42GUQ\MP900289934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786" y="4786322"/>
            <a:ext cx="2734177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znovu!</a:t>
            </a:r>
            <a:endParaRPr lang="cs-CZ" dirty="0"/>
          </a:p>
        </p:txBody>
      </p:sp>
      <p:pic>
        <p:nvPicPr>
          <p:cNvPr id="3074" name="Picture 2" descr="C:\Users\msi\AppData\Local\Microsoft\Windows\Temporary Internet Files\Content.IE5\C1GZ05P0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63790" y="2468561"/>
            <a:ext cx="3216420" cy="3276000"/>
          </a:xfrm>
          <a:prstGeom prst="rect">
            <a:avLst/>
          </a:prstGeom>
          <a:noFill/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858016" y="5929330"/>
            <a:ext cx="178595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3" name="Picture 2" descr="C:\Users\msi\AppData\Local\Microsoft\Windows\Temporary Internet Files\Content.IE5\1HTL0X21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714620"/>
            <a:ext cx="3271809" cy="3312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Sangvinik</a:t>
            </a:r>
            <a:endParaRPr lang="cs-CZ" dirty="0"/>
          </a:p>
        </p:txBody>
      </p:sp>
      <p:pic>
        <p:nvPicPr>
          <p:cNvPr id="1030" name="Picture 6" descr="C:\Users\msi\AppData\Local\Microsoft\Windows\Temporary Internet Files\Content.IE5\1HTL0X21\MP900400015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3929066"/>
            <a:ext cx="3781477" cy="2520000"/>
          </a:xfrm>
          <a:prstGeom prst="rect">
            <a:avLst/>
          </a:prstGeom>
          <a:noFill/>
        </p:spPr>
      </p:pic>
      <p:pic>
        <p:nvPicPr>
          <p:cNvPr id="1042" name="Picture 18" descr="C:\Users\msi\AppData\Local\Microsoft\Windows\Temporary Internet Files\Content.IE5\1HTL0X21\MP900401064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3240" y="2214554"/>
            <a:ext cx="1230469" cy="2520000"/>
          </a:xfrm>
          <a:prstGeom prst="rect">
            <a:avLst/>
          </a:prstGeom>
          <a:noFill/>
        </p:spPr>
      </p:pic>
      <p:pic>
        <p:nvPicPr>
          <p:cNvPr id="1044" name="Picture 20" descr="C:\Users\msi\AppData\Local\Microsoft\Windows\Temporary Internet Files\Content.IE5\3IN42GUQ\MP900448688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1538" y="2143116"/>
            <a:ext cx="1677032" cy="2520000"/>
          </a:xfrm>
          <a:prstGeom prst="rect">
            <a:avLst/>
          </a:prstGeom>
          <a:noFill/>
        </p:spPr>
      </p:pic>
      <p:pic>
        <p:nvPicPr>
          <p:cNvPr id="1047" name="Picture 23" descr="C:\Users\msi\AppData\Local\Microsoft\Windows\Temporary Internet Files\Content.IE5\3IN42GUQ\MP900289934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786" y="4786322"/>
            <a:ext cx="2734177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znovu!</a:t>
            </a:r>
            <a:endParaRPr lang="cs-CZ" dirty="0"/>
          </a:p>
        </p:txBody>
      </p:sp>
      <p:pic>
        <p:nvPicPr>
          <p:cNvPr id="3074" name="Picture 2" descr="C:\Users\msi\AppData\Local\Microsoft\Windows\Temporary Internet Files\Content.IE5\C1GZ05P0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63790" y="2468561"/>
            <a:ext cx="3216420" cy="3276000"/>
          </a:xfrm>
          <a:prstGeom prst="rect">
            <a:avLst/>
          </a:prstGeom>
          <a:noFill/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858016" y="5929330"/>
            <a:ext cx="178595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3" name="Picture 2" descr="C:\Users\msi\AppData\Local\Microsoft\Windows\Temporary Internet Files\Content.IE5\1HTL0X21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714620"/>
            <a:ext cx="3271809" cy="3312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Melancholik</a:t>
            </a:r>
            <a:endParaRPr lang="cs-CZ" dirty="0"/>
          </a:p>
        </p:txBody>
      </p:sp>
      <p:pic>
        <p:nvPicPr>
          <p:cNvPr id="1030" name="Picture 6" descr="C:\Users\msi\AppData\Local\Microsoft\Windows\Temporary Internet Files\Content.IE5\1HTL0X21\MP900400015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3929066"/>
            <a:ext cx="3781477" cy="2520000"/>
          </a:xfrm>
          <a:prstGeom prst="rect">
            <a:avLst/>
          </a:prstGeom>
          <a:noFill/>
        </p:spPr>
      </p:pic>
      <p:pic>
        <p:nvPicPr>
          <p:cNvPr id="1042" name="Picture 18" descr="C:\Users\msi\AppData\Local\Microsoft\Windows\Temporary Internet Files\Content.IE5\1HTL0X21\MP900401064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3240" y="2214554"/>
            <a:ext cx="1230469" cy="2520000"/>
          </a:xfrm>
          <a:prstGeom prst="rect">
            <a:avLst/>
          </a:prstGeom>
          <a:noFill/>
        </p:spPr>
      </p:pic>
      <p:pic>
        <p:nvPicPr>
          <p:cNvPr id="1044" name="Picture 20" descr="C:\Users\msi\AppData\Local\Microsoft\Windows\Temporary Internet Files\Content.IE5\3IN42GUQ\MP900448688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1538" y="2143116"/>
            <a:ext cx="1677032" cy="2520000"/>
          </a:xfrm>
          <a:prstGeom prst="rect">
            <a:avLst/>
          </a:prstGeom>
          <a:noFill/>
        </p:spPr>
      </p:pic>
      <p:pic>
        <p:nvPicPr>
          <p:cNvPr id="1047" name="Picture 23" descr="C:\Users\msi\AppData\Local\Microsoft\Windows\Temporary Internet Files\Content.IE5\3IN42GUQ\MP900289934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786" y="4786322"/>
            <a:ext cx="2734177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znovu!</a:t>
            </a:r>
            <a:endParaRPr lang="cs-CZ" dirty="0"/>
          </a:p>
        </p:txBody>
      </p:sp>
      <p:pic>
        <p:nvPicPr>
          <p:cNvPr id="3074" name="Picture 2" descr="C:\Users\msi\AppData\Local\Microsoft\Windows\Temporary Internet Files\Content.IE5\C1GZ05P0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63790" y="2468561"/>
            <a:ext cx="3216420" cy="3276000"/>
          </a:xfrm>
          <a:prstGeom prst="rect">
            <a:avLst/>
          </a:prstGeom>
          <a:noFill/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858016" y="5929330"/>
            <a:ext cx="178595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3" name="Picture 2" descr="C:\Users\msi\AppData\Local\Microsoft\Windows\Temporary Internet Files\Content.IE5\1HTL0X21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714620"/>
            <a:ext cx="3271809" cy="3312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</a:t>
            </a:r>
            <a:r>
              <a:rPr lang="cs-CZ" sz="1400" dirty="0" smtClean="0">
                <a:solidFill>
                  <a:schemeClr val="tx1"/>
                </a:solidFill>
              </a:rPr>
              <a:t>– klipart.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Archiv autora.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1403</TotalTime>
  <Words>493</Words>
  <Application>Microsoft Office PowerPoint</Application>
  <PresentationFormat>Předvádění na obrazovce (4:3)</PresentationFormat>
  <Paragraphs>127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Vlnění</vt:lpstr>
      <vt:lpstr>Základní škola a Mateřská škola Bílá Třemešná, okres Trutnov</vt:lpstr>
      <vt:lpstr>Anotace</vt:lpstr>
      <vt:lpstr>Temperament</vt:lpstr>
      <vt:lpstr>Temperament</vt:lpstr>
      <vt:lpstr>Melancholik</vt:lpstr>
      <vt:lpstr>Sangvinik</vt:lpstr>
      <vt:lpstr>Flegmatik</vt:lpstr>
      <vt:lpstr>Cholerik</vt:lpstr>
      <vt:lpstr>Temperament a živly</vt:lpstr>
      <vt:lpstr>Cholerik</vt:lpstr>
      <vt:lpstr>Zkus to znovu!</vt:lpstr>
      <vt:lpstr>Správně!</vt:lpstr>
      <vt:lpstr>Flegmatik</vt:lpstr>
      <vt:lpstr>Zkus to znovu!</vt:lpstr>
      <vt:lpstr>Správně!</vt:lpstr>
      <vt:lpstr>Sangvinik</vt:lpstr>
      <vt:lpstr>Zkus to znovu!</vt:lpstr>
      <vt:lpstr>Správně!</vt:lpstr>
      <vt:lpstr>Melancholik</vt:lpstr>
      <vt:lpstr>Zkus to znovu!</vt:lpstr>
      <vt:lpstr>Správně!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142</cp:revision>
  <dcterms:created xsi:type="dcterms:W3CDTF">2013-05-10T12:01:16Z</dcterms:created>
  <dcterms:modified xsi:type="dcterms:W3CDTF">2014-01-15T11:42:28Z</dcterms:modified>
</cp:coreProperties>
</file>