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9" r:id="rId5"/>
    <p:sldId id="262" r:id="rId6"/>
    <p:sldId id="263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635730425"/>
              </p:ext>
            </p:extLst>
          </p:nvPr>
        </p:nvGraphicFramePr>
        <p:xfrm>
          <a:off x="1187450" y="130175"/>
          <a:ext cx="6686550" cy="6496050"/>
        </p:xfrm>
        <a:graphic>
          <a:graphicData uri="http://schemas.openxmlformats.org/presentationml/2006/ole">
            <p:oleObj spid="_x0000_s3082" name="Dokument" r:id="rId3" imgW="6787548" imgH="6608243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4151137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ŽAHAVCI - ŽAHAVÍ DRAVCI</a:t>
            </a:r>
            <a:br>
              <a:rPr lang="cs-CZ" b="1" dirty="0" smtClean="0"/>
            </a:br>
            <a:r>
              <a:rPr lang="cs-CZ" b="1" dirty="0" smtClean="0"/>
              <a:t>(po výkladu si zapiš do sešitu)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036496" cy="5445224"/>
          </a:xfrm>
        </p:spPr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vodní (mořští </a:t>
            </a:r>
            <a:r>
              <a:rPr lang="cs-CZ" sz="4000" dirty="0"/>
              <a:t>i </a:t>
            </a:r>
            <a:r>
              <a:rPr lang="cs-CZ" sz="4000" dirty="0" smtClean="0"/>
              <a:t>sladkovodní) </a:t>
            </a:r>
            <a:r>
              <a:rPr lang="cs-CZ" sz="4000" dirty="0"/>
              <a:t>bezobratlí </a:t>
            </a:r>
            <a:r>
              <a:rPr lang="cs-CZ" sz="4000" dirty="0" smtClean="0"/>
              <a:t>živo-čichové</a:t>
            </a:r>
            <a:endParaRPr lang="cs-CZ" sz="4000" dirty="0"/>
          </a:p>
          <a:p>
            <a:r>
              <a:rPr lang="cs-CZ" sz="4000" dirty="0" smtClean="0"/>
              <a:t>název podle žahavých buněk</a:t>
            </a:r>
          </a:p>
          <a:p>
            <a:r>
              <a:rPr lang="cs-CZ" sz="4000" b="1" dirty="0"/>
              <a:t>z</a:t>
            </a:r>
            <a:r>
              <a:rPr lang="cs-CZ" sz="4000" b="1" dirty="0" smtClean="0"/>
              <a:t>ástupci:       </a:t>
            </a:r>
          </a:p>
          <a:p>
            <a:pPr marL="0" indent="0">
              <a:buNone/>
            </a:pPr>
            <a:r>
              <a:rPr lang="cs-CZ" sz="4000" dirty="0" smtClean="0"/>
              <a:t>                      </a:t>
            </a:r>
            <a:r>
              <a:rPr lang="cs-CZ" sz="4000" dirty="0" err="1" smtClean="0"/>
              <a:t>nezmaři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       koráli      </a:t>
            </a:r>
          </a:p>
          <a:p>
            <a:pPr marL="0" indent="0">
              <a:buNone/>
            </a:pPr>
            <a:r>
              <a:rPr lang="cs-CZ" sz="4000" dirty="0" smtClean="0"/>
              <a:t>                      medúzy </a:t>
            </a:r>
          </a:p>
          <a:p>
            <a:pPr marL="0" indent="0">
              <a:buNone/>
            </a:pPr>
            <a:r>
              <a:rPr lang="cs-CZ" sz="4000" dirty="0" smtClean="0"/>
              <a:t>                      sasanky</a:t>
            </a:r>
            <a:endParaRPr lang="cs-CZ" sz="4000" dirty="0"/>
          </a:p>
          <a:p>
            <a:pPr marL="0" indent="0">
              <a:buNone/>
            </a:pPr>
            <a:r>
              <a:rPr lang="cs-CZ" dirty="0"/>
              <a:t>            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2582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txBody>
          <a:bodyPr/>
          <a:lstStyle/>
          <a:p>
            <a:r>
              <a:rPr lang="cs-CZ" b="1" dirty="0"/>
              <a:t>Nezmar hnědý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ladkovodní žahavec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elikost 1 - 1,5cm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d</a:t>
            </a:r>
            <a:r>
              <a:rPr lang="cs-CZ" dirty="0" smtClean="0"/>
              <a:t>vouvrstevné paprsčitě </a:t>
            </a:r>
            <a:r>
              <a:rPr lang="cs-CZ" dirty="0"/>
              <a:t>souměrné tělo</a:t>
            </a:r>
          </a:p>
          <a:p>
            <a:pPr marL="457200" lvl="1" indent="0">
              <a:buNone/>
            </a:pPr>
            <a:r>
              <a:rPr lang="cs-CZ" sz="3200" dirty="0" smtClean="0"/>
              <a:t>- vnější vrstva - </a:t>
            </a:r>
            <a:r>
              <a:rPr lang="cs-CZ" sz="3200" dirty="0"/>
              <a:t>ž</a:t>
            </a:r>
            <a:r>
              <a:rPr lang="cs-CZ" sz="3200" dirty="0" smtClean="0"/>
              <a:t>ahavé buňky</a:t>
            </a:r>
          </a:p>
          <a:p>
            <a:pPr marL="457200" lvl="1" indent="0">
              <a:buNone/>
            </a:pPr>
            <a:r>
              <a:rPr lang="cs-CZ" sz="3200" dirty="0" smtClean="0"/>
              <a:t>- vnitřní vrstva - trávicí buňky</a:t>
            </a:r>
          </a:p>
          <a:p>
            <a:pPr marL="914400" lvl="2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24744"/>
            <a:ext cx="4572000" cy="321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62548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Stavba těla: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>    </a:t>
            </a:r>
            <a:r>
              <a:rPr lang="cs-CZ" b="1" dirty="0" smtClean="0"/>
              <a:t>Ramena</a:t>
            </a:r>
            <a:endParaRPr lang="cs-CZ" b="1" dirty="0"/>
          </a:p>
          <a:p>
            <a:pPr marL="822960" lvl="1" indent="-457200">
              <a:buFont typeface="Wingdings" panose="05000000000000000000" pitchFamily="2" charset="2"/>
              <a:buChar char="Ø"/>
              <a:defRPr/>
            </a:pPr>
            <a:r>
              <a:rPr lang="cs-CZ" dirty="0"/>
              <a:t>c</a:t>
            </a:r>
            <a:r>
              <a:rPr lang="cs-CZ" dirty="0" smtClean="0"/>
              <a:t>hytání a </a:t>
            </a:r>
            <a:r>
              <a:rPr lang="cs-CZ" dirty="0"/>
              <a:t>omráčení </a:t>
            </a:r>
            <a:r>
              <a:rPr lang="cs-CZ" dirty="0" smtClean="0"/>
              <a:t>kořisti</a:t>
            </a:r>
            <a:endParaRPr lang="cs-CZ" dirty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>    </a:t>
            </a:r>
            <a:r>
              <a:rPr lang="cs-CZ" b="1" dirty="0" smtClean="0"/>
              <a:t>Ústní </a:t>
            </a:r>
            <a:r>
              <a:rPr lang="cs-CZ" b="1" dirty="0"/>
              <a:t>otvor</a:t>
            </a:r>
          </a:p>
          <a:p>
            <a:pPr marL="822960" lvl="1" indent="-457200"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/>
              <a:t>p</a:t>
            </a:r>
            <a:r>
              <a:rPr lang="cs-CZ" dirty="0" smtClean="0"/>
              <a:t>říjem potravy(drobní korýši, rybí potěr)</a:t>
            </a:r>
            <a:endParaRPr lang="cs-CZ" dirty="0"/>
          </a:p>
          <a:p>
            <a:pPr marL="822960" lvl="1" indent="-457200">
              <a:buFont typeface="Wingdings" panose="05000000000000000000" pitchFamily="2" charset="2"/>
              <a:buChar char="Ø"/>
              <a:defRPr/>
            </a:pPr>
            <a:r>
              <a:rPr lang="cs-CZ" dirty="0"/>
              <a:t>v</a:t>
            </a:r>
            <a:r>
              <a:rPr lang="cs-CZ" dirty="0" smtClean="0"/>
              <a:t>yvrhování </a:t>
            </a:r>
            <a:r>
              <a:rPr lang="cs-CZ" dirty="0"/>
              <a:t>nestrávených </a:t>
            </a:r>
            <a:r>
              <a:rPr lang="cs-CZ" dirty="0" smtClean="0"/>
              <a:t>zbytků</a:t>
            </a:r>
          </a:p>
          <a:p>
            <a:pPr marL="365760" lvl="1" indent="0" fontAlgn="auto">
              <a:spcAft>
                <a:spcPts val="0"/>
              </a:spcAft>
              <a:buNone/>
              <a:defRPr/>
            </a:pPr>
            <a:r>
              <a:rPr lang="cs-CZ" sz="3200" b="1" dirty="0" smtClean="0"/>
              <a:t>Láčka </a:t>
            </a:r>
            <a:r>
              <a:rPr lang="cs-CZ" dirty="0" smtClean="0"/>
              <a:t> (trávicí </a:t>
            </a:r>
            <a:r>
              <a:rPr lang="cs-CZ" dirty="0"/>
              <a:t>dutina s jedním přijímacím a zároveň </a:t>
            </a:r>
            <a:r>
              <a:rPr lang="cs-CZ" dirty="0" err="1" smtClean="0"/>
              <a:t>vyvrhovacím</a:t>
            </a:r>
            <a:r>
              <a:rPr lang="cs-CZ" dirty="0" smtClean="0"/>
              <a:t> </a:t>
            </a:r>
            <a:r>
              <a:rPr lang="cs-CZ" dirty="0"/>
              <a:t>ústním </a:t>
            </a:r>
            <a:r>
              <a:rPr lang="cs-CZ" dirty="0" smtClean="0"/>
              <a:t>otvorem)</a:t>
            </a:r>
          </a:p>
          <a:p>
            <a:pPr marL="822960" lvl="1" indent="-457200">
              <a:buFont typeface="Wingdings" panose="05000000000000000000" pitchFamily="2" charset="2"/>
              <a:buChar char="Ø"/>
              <a:defRPr/>
            </a:pPr>
            <a:r>
              <a:rPr lang="cs-CZ" dirty="0"/>
              <a:t>t</a:t>
            </a:r>
            <a:r>
              <a:rPr lang="cs-CZ" dirty="0" smtClean="0"/>
              <a:t>rávení </a:t>
            </a:r>
            <a:r>
              <a:rPr lang="cs-CZ" dirty="0"/>
              <a:t>potravy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>    </a:t>
            </a:r>
            <a:r>
              <a:rPr lang="cs-CZ" b="1" dirty="0" smtClean="0"/>
              <a:t>Nožní </a:t>
            </a:r>
            <a:r>
              <a:rPr lang="cs-CZ" b="1" dirty="0"/>
              <a:t>terč</a:t>
            </a:r>
          </a:p>
          <a:p>
            <a:pPr marL="822960" lvl="1" indent="-457200" fontAlgn="auto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cs-CZ" dirty="0"/>
              <a:t>p</a:t>
            </a:r>
            <a:r>
              <a:rPr lang="cs-CZ" dirty="0" smtClean="0"/>
              <a:t>řichycení </a:t>
            </a:r>
            <a:r>
              <a:rPr lang="cs-CZ" dirty="0"/>
              <a:t>na podkladu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0940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3900" b="1" dirty="0" smtClean="0"/>
              <a:t>Dýchání: </a:t>
            </a:r>
            <a:r>
              <a:rPr lang="cs-CZ" sz="3500" dirty="0" smtClean="0"/>
              <a:t>celým povrchem těla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3900" b="1" dirty="0" smtClean="0"/>
              <a:t>Nervová soustava</a:t>
            </a:r>
          </a:p>
          <a:p>
            <a:pPr marL="365760" lvl="1" indent="0" fontAlgn="auto">
              <a:spcAft>
                <a:spcPts val="0"/>
              </a:spcAft>
              <a:buNone/>
              <a:defRPr/>
            </a:pPr>
            <a:r>
              <a:rPr lang="cs-CZ" sz="3500" dirty="0" smtClean="0"/>
              <a:t>rozptýlená –nervové buňky rozptýlené ve vnější vrstvě buněk</a:t>
            </a:r>
          </a:p>
          <a:p>
            <a:pPr marL="365760" lvl="1" indent="0" fontAlgn="auto">
              <a:spcAft>
                <a:spcPts val="0"/>
              </a:spcAft>
              <a:buNone/>
              <a:defRPr/>
            </a:pPr>
            <a:r>
              <a:rPr lang="cs-CZ" sz="3500" dirty="0" smtClean="0"/>
              <a:t>při </a:t>
            </a:r>
            <a:r>
              <a:rPr lang="cs-CZ" sz="3500" dirty="0"/>
              <a:t>doteku </a:t>
            </a:r>
            <a:r>
              <a:rPr lang="cs-CZ" sz="3500" dirty="0" smtClean="0"/>
              <a:t>se nezmar smrští</a:t>
            </a:r>
            <a:endParaRPr lang="cs-CZ" sz="3500" dirty="0"/>
          </a:p>
          <a:p>
            <a:pPr marL="0" indent="0">
              <a:buNone/>
            </a:pPr>
            <a:r>
              <a:rPr lang="cs-CZ" sz="3800" b="1" dirty="0" smtClean="0"/>
              <a:t>Rozmnožování:</a:t>
            </a:r>
          </a:p>
          <a:p>
            <a:r>
              <a:rPr lang="cs-CZ" sz="3800" dirty="0" smtClean="0"/>
              <a:t>nepohlavní </a:t>
            </a:r>
            <a:r>
              <a:rPr lang="cs-CZ" sz="4200" dirty="0" smtClean="0"/>
              <a:t>– </a:t>
            </a:r>
            <a:r>
              <a:rPr lang="cs-CZ" sz="3800" dirty="0" smtClean="0"/>
              <a:t>pučení</a:t>
            </a:r>
            <a:endParaRPr lang="cs-CZ" sz="4200" dirty="0" smtClean="0"/>
          </a:p>
          <a:p>
            <a:r>
              <a:rPr lang="cs-CZ" sz="3800" dirty="0" smtClean="0"/>
              <a:t>pohlavní – na podzim oplozenými vajíčky</a:t>
            </a:r>
          </a:p>
          <a:p>
            <a:pPr marL="0" lvl="1" indent="0">
              <a:buNone/>
            </a:pPr>
            <a:r>
              <a:rPr lang="cs-CZ" sz="3800" b="1" dirty="0" smtClean="0"/>
              <a:t>Obojetník </a:t>
            </a:r>
            <a:r>
              <a:rPr lang="cs-CZ" sz="3800" dirty="0"/>
              <a:t>= </a:t>
            </a:r>
            <a:r>
              <a:rPr lang="cs-CZ" sz="3800" dirty="0" smtClean="0"/>
              <a:t>hermafrodit (vytváří </a:t>
            </a:r>
            <a:r>
              <a:rPr lang="cs-CZ" sz="3800" dirty="0" smtClean="0"/>
              <a:t>samčí </a:t>
            </a:r>
            <a:r>
              <a:rPr lang="cs-CZ" sz="3800" dirty="0"/>
              <a:t>i samičí pohlavní </a:t>
            </a:r>
            <a:r>
              <a:rPr lang="cs-CZ" sz="3800" dirty="0" smtClean="0"/>
              <a:t>buňky</a:t>
            </a:r>
            <a:r>
              <a:rPr lang="cs-CZ" sz="4200" dirty="0" smtClean="0"/>
              <a:t>)</a:t>
            </a:r>
            <a:endParaRPr lang="cs-CZ" sz="3800" dirty="0"/>
          </a:p>
          <a:p>
            <a:pPr marL="0" indent="0">
              <a:buNone/>
            </a:pPr>
            <a:r>
              <a:rPr lang="cs-CZ" sz="3900" b="1" dirty="0" smtClean="0"/>
              <a:t>Regenerace = </a:t>
            </a:r>
            <a:r>
              <a:rPr lang="cs-CZ" sz="3900" dirty="0">
                <a:latin typeface="Calibri" panose="020F0502020204030204" pitchFamily="34" charset="0"/>
              </a:rPr>
              <a:t>s</a:t>
            </a:r>
            <a:r>
              <a:rPr lang="cs-CZ" sz="3900" dirty="0" smtClean="0">
                <a:latin typeface="Calibri" panose="020F0502020204030204" pitchFamily="34" charset="0"/>
              </a:rPr>
              <a:t>chopnost </a:t>
            </a:r>
            <a:r>
              <a:rPr lang="cs-CZ" sz="3900" dirty="0">
                <a:latin typeface="Calibri" panose="020F0502020204030204" pitchFamily="34" charset="0"/>
              </a:rPr>
              <a:t>obnovy </a:t>
            </a:r>
            <a:r>
              <a:rPr lang="cs-CZ" sz="3900" dirty="0" smtClean="0">
                <a:latin typeface="Calibri" panose="020F0502020204030204" pitchFamily="34" charset="0"/>
              </a:rPr>
              <a:t>těla (dorůstání </a:t>
            </a:r>
            <a:r>
              <a:rPr lang="cs-CZ" sz="3900" dirty="0">
                <a:latin typeface="Calibri" panose="020F0502020204030204" pitchFamily="34" charset="0"/>
              </a:rPr>
              <a:t>ztracené části </a:t>
            </a:r>
            <a:r>
              <a:rPr lang="cs-CZ" sz="3900" dirty="0" smtClean="0">
                <a:latin typeface="Calibri" panose="020F0502020204030204" pitchFamily="34" charset="0"/>
              </a:rPr>
              <a:t>těla)</a:t>
            </a:r>
            <a:endParaRPr lang="cs-CZ" sz="3900" dirty="0">
              <a:latin typeface="Calibri" panose="020F0502020204030204" pitchFamily="34" charset="0"/>
            </a:endParaRPr>
          </a:p>
          <a:p>
            <a:endParaRPr lang="cs-CZ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083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036496" cy="1417638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Opakování </a:t>
            </a:r>
            <a:r>
              <a:rPr lang="cs-CZ" sz="3600" i="1" dirty="0" smtClean="0"/>
              <a:t>(do cvičného sešitu odpověz           na otázky. Na tabuli mohou žáci použít program </a:t>
            </a:r>
            <a:r>
              <a:rPr lang="cs-CZ" sz="3600" i="1" dirty="0" err="1" smtClean="0"/>
              <a:t>ActivInspire</a:t>
            </a:r>
            <a:r>
              <a:rPr lang="cs-CZ" sz="3600" i="1" dirty="0" smtClean="0"/>
              <a:t>) 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sz="3900" b="1" dirty="0" smtClean="0"/>
              <a:t>1. Ve </a:t>
            </a:r>
            <a:r>
              <a:rPr lang="cs-CZ" sz="3900" b="1" dirty="0"/>
              <a:t>kterém prostředí </a:t>
            </a:r>
            <a:r>
              <a:rPr lang="cs-CZ" sz="3900" b="1" dirty="0" smtClean="0"/>
              <a:t>bys našel žahavce?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3900" dirty="0"/>
          </a:p>
          <a:p>
            <a:pPr marL="0" indent="0">
              <a:buNone/>
            </a:pPr>
            <a:r>
              <a:rPr lang="cs-CZ" sz="3900" b="1" dirty="0" smtClean="0"/>
              <a:t>2. Jak se nazývá trávicí </a:t>
            </a:r>
            <a:r>
              <a:rPr lang="cs-CZ" sz="3900" b="1" dirty="0"/>
              <a:t>dutina s jedním </a:t>
            </a:r>
            <a:r>
              <a:rPr lang="cs-CZ" sz="3900" b="1" dirty="0" smtClean="0"/>
              <a:t>otvorem</a:t>
            </a:r>
          </a:p>
          <a:p>
            <a:pPr marL="0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  u </a:t>
            </a:r>
            <a:r>
              <a:rPr lang="cs-CZ" sz="3900" b="1" dirty="0" err="1" smtClean="0"/>
              <a:t>nezmara</a:t>
            </a:r>
            <a:r>
              <a:rPr lang="cs-CZ" sz="3900" b="1" dirty="0" smtClean="0"/>
              <a:t>?    </a:t>
            </a:r>
            <a:endParaRPr lang="cs-CZ" sz="3900" dirty="0"/>
          </a:p>
          <a:p>
            <a:pPr marL="0" indent="0">
              <a:buNone/>
            </a:pPr>
            <a:r>
              <a:rPr lang="cs-CZ" sz="3900" b="1" dirty="0" smtClean="0"/>
              <a:t>3. Jak je přichycen nezmar k rostlině nebo kameni?             </a:t>
            </a:r>
            <a:endParaRPr lang="cs-CZ" sz="3900" dirty="0"/>
          </a:p>
          <a:p>
            <a:pPr marL="0" indent="0">
              <a:buNone/>
            </a:pPr>
            <a:r>
              <a:rPr lang="cs-CZ" sz="3900" b="1" dirty="0" smtClean="0"/>
              <a:t>4. Co  nezmar loví?</a:t>
            </a:r>
            <a:endParaRPr lang="cs-CZ" sz="3900" dirty="0"/>
          </a:p>
          <a:p>
            <a:pPr marL="0" indent="0">
              <a:buNone/>
            </a:pPr>
            <a:r>
              <a:rPr lang="cs-CZ" sz="3900" b="1" dirty="0" smtClean="0"/>
              <a:t>5. Čím </a:t>
            </a:r>
            <a:r>
              <a:rPr lang="cs-CZ" sz="3900" b="1" dirty="0"/>
              <a:t>nezmar dýchá?                                                   </a:t>
            </a:r>
            <a:r>
              <a:rPr lang="cs-CZ" sz="3900" b="1" dirty="0" smtClean="0"/>
              <a:t> </a:t>
            </a:r>
            <a:endParaRPr lang="cs-CZ" sz="3900" dirty="0"/>
          </a:p>
          <a:p>
            <a:pPr marL="0" indent="0">
              <a:buNone/>
            </a:pPr>
            <a:r>
              <a:rPr lang="cs-CZ" sz="3900" b="1" dirty="0" smtClean="0"/>
              <a:t>6. Jakou nervovou soustavu má nezmar? </a:t>
            </a:r>
            <a:endParaRPr lang="cs-CZ" sz="3900" dirty="0"/>
          </a:p>
          <a:p>
            <a:pPr marL="0" indent="0">
              <a:buNone/>
            </a:pPr>
            <a:r>
              <a:rPr lang="cs-CZ" sz="3900" b="1" dirty="0" smtClean="0"/>
              <a:t>7. Jaké jsou způsoby </a:t>
            </a:r>
            <a:r>
              <a:rPr lang="cs-CZ" sz="3900" b="1" dirty="0"/>
              <a:t>rozmnožování u </a:t>
            </a:r>
            <a:r>
              <a:rPr lang="cs-CZ" sz="3900" b="1" dirty="0" err="1" smtClean="0"/>
              <a:t>nezmara</a:t>
            </a:r>
            <a:r>
              <a:rPr lang="cs-CZ" sz="3900" b="1" dirty="0" smtClean="0"/>
              <a:t>?              </a:t>
            </a:r>
            <a:endParaRPr lang="cs-CZ" sz="3900" dirty="0"/>
          </a:p>
          <a:p>
            <a:pPr marL="0" indent="0">
              <a:buNone/>
            </a:pPr>
            <a:r>
              <a:rPr lang="cs-CZ" sz="3900" b="1" dirty="0" smtClean="0"/>
              <a:t>8. Co </a:t>
            </a:r>
            <a:r>
              <a:rPr lang="cs-CZ" sz="3900" b="1" dirty="0"/>
              <a:t>je to </a:t>
            </a:r>
            <a:r>
              <a:rPr lang="cs-CZ" sz="3900" b="1" dirty="0" smtClean="0"/>
              <a:t>regenerace</a:t>
            </a:r>
            <a:r>
              <a:rPr lang="cs-CZ" b="1" dirty="0" smtClean="0"/>
              <a:t>?                           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16530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1. Ve </a:t>
            </a:r>
            <a:r>
              <a:rPr lang="cs-CZ" sz="3000" b="1" dirty="0">
                <a:solidFill>
                  <a:prstClr val="black"/>
                </a:solidFill>
              </a:rPr>
              <a:t>kterém prostředí bys našel žahavce?  </a:t>
            </a:r>
            <a:r>
              <a:rPr lang="cs-CZ" sz="3000" b="1" dirty="0" smtClean="0">
                <a:solidFill>
                  <a:srgbClr val="FF0000"/>
                </a:solidFill>
              </a:rPr>
              <a:t>VE VODĚ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30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2. Jak </a:t>
            </a:r>
            <a:r>
              <a:rPr lang="cs-CZ" sz="3000" b="1" dirty="0">
                <a:solidFill>
                  <a:prstClr val="black"/>
                </a:solidFill>
              </a:rPr>
              <a:t>se nazývá trávicí dutina s jedním otvorem </a:t>
            </a:r>
          </a:p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      u </a:t>
            </a:r>
            <a:r>
              <a:rPr lang="cs-CZ" sz="3000" b="1" dirty="0" err="1">
                <a:solidFill>
                  <a:prstClr val="black"/>
                </a:solidFill>
              </a:rPr>
              <a:t>nezmara</a:t>
            </a:r>
            <a:r>
              <a:rPr lang="cs-CZ" sz="3000" b="1" dirty="0">
                <a:solidFill>
                  <a:prstClr val="black"/>
                </a:solidFill>
              </a:rPr>
              <a:t>?    </a:t>
            </a:r>
            <a:r>
              <a:rPr lang="cs-CZ" sz="3000" b="1" dirty="0" smtClean="0">
                <a:solidFill>
                  <a:srgbClr val="FF0000"/>
                </a:solidFill>
              </a:rPr>
              <a:t>LÁČKA</a:t>
            </a:r>
            <a:endParaRPr lang="cs-CZ" sz="30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3. Jak </a:t>
            </a:r>
            <a:r>
              <a:rPr lang="cs-CZ" sz="3000" b="1" dirty="0">
                <a:solidFill>
                  <a:prstClr val="black"/>
                </a:solidFill>
              </a:rPr>
              <a:t>je přichycen nezmar k rostlině nebo kameni? </a:t>
            </a:r>
            <a:r>
              <a:rPr lang="cs-CZ" sz="3000" b="1" dirty="0" smtClean="0">
                <a:solidFill>
                  <a:srgbClr val="FF0000"/>
                </a:solidFill>
              </a:rPr>
              <a:t>NOŽNÍM TERČEM            </a:t>
            </a:r>
            <a:endParaRPr lang="cs-CZ" sz="30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4. Co  </a:t>
            </a:r>
            <a:r>
              <a:rPr lang="cs-CZ" sz="3000" b="1" dirty="0">
                <a:solidFill>
                  <a:prstClr val="black"/>
                </a:solidFill>
              </a:rPr>
              <a:t>nezmar loví</a:t>
            </a:r>
            <a:r>
              <a:rPr lang="cs-CZ" sz="3000" b="1" dirty="0" smtClean="0">
                <a:solidFill>
                  <a:prstClr val="black"/>
                </a:solidFill>
              </a:rPr>
              <a:t>? </a:t>
            </a:r>
            <a:r>
              <a:rPr lang="cs-CZ" sz="3000" b="1" dirty="0" smtClean="0">
                <a:solidFill>
                  <a:srgbClr val="FF0000"/>
                </a:solidFill>
              </a:rPr>
              <a:t>DROBNÉ VODNÍ ŽIVOČICHY</a:t>
            </a:r>
            <a:endParaRPr lang="cs-CZ" sz="30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5. Čím </a:t>
            </a:r>
            <a:r>
              <a:rPr lang="cs-CZ" sz="3000" b="1" dirty="0">
                <a:solidFill>
                  <a:prstClr val="black"/>
                </a:solidFill>
              </a:rPr>
              <a:t>nezmar dýchá?   </a:t>
            </a:r>
            <a:r>
              <a:rPr lang="cs-CZ" sz="3000" b="1" dirty="0" smtClean="0">
                <a:solidFill>
                  <a:srgbClr val="FF0000"/>
                </a:solidFill>
              </a:rPr>
              <a:t>CELÝM POVRCHEM TĚLA                                                 </a:t>
            </a:r>
            <a:endParaRPr lang="cs-CZ" sz="30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6. Jakou </a:t>
            </a:r>
            <a:r>
              <a:rPr lang="cs-CZ" sz="3000" b="1" dirty="0">
                <a:solidFill>
                  <a:prstClr val="black"/>
                </a:solidFill>
              </a:rPr>
              <a:t>nervovou soustavu má nezmar? </a:t>
            </a:r>
            <a:r>
              <a:rPr lang="cs-CZ" sz="3000" b="1" dirty="0" smtClean="0">
                <a:solidFill>
                  <a:srgbClr val="FF0000"/>
                </a:solidFill>
              </a:rPr>
              <a:t>ROZPTÝLENOU</a:t>
            </a:r>
            <a:endParaRPr lang="cs-CZ" sz="30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7. Jaké </a:t>
            </a:r>
            <a:r>
              <a:rPr lang="cs-CZ" sz="3000" b="1" dirty="0">
                <a:solidFill>
                  <a:prstClr val="black"/>
                </a:solidFill>
              </a:rPr>
              <a:t>jsou způsoby rozmnožování u </a:t>
            </a:r>
            <a:r>
              <a:rPr lang="cs-CZ" sz="3000" b="1" dirty="0" err="1">
                <a:solidFill>
                  <a:prstClr val="black"/>
                </a:solidFill>
              </a:rPr>
              <a:t>nezmara</a:t>
            </a:r>
            <a:r>
              <a:rPr lang="cs-CZ" sz="3000" b="1" dirty="0">
                <a:solidFill>
                  <a:prstClr val="black"/>
                </a:solidFill>
              </a:rPr>
              <a:t>?   </a:t>
            </a:r>
            <a:r>
              <a:rPr lang="cs-CZ" sz="3000" b="1" dirty="0" smtClean="0">
                <a:solidFill>
                  <a:srgbClr val="FF0000"/>
                </a:solidFill>
              </a:rPr>
              <a:t>POHLAVNÍ A NEPOHLAVNÍ           </a:t>
            </a:r>
            <a:endParaRPr lang="cs-CZ" sz="30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8.Co </a:t>
            </a:r>
            <a:r>
              <a:rPr lang="cs-CZ" sz="3000" b="1" dirty="0">
                <a:solidFill>
                  <a:prstClr val="black"/>
                </a:solidFill>
              </a:rPr>
              <a:t>je to regenerace?  </a:t>
            </a:r>
            <a:r>
              <a:rPr lang="cs-CZ" sz="3000" b="1" dirty="0" smtClean="0">
                <a:solidFill>
                  <a:srgbClr val="FF0000"/>
                </a:solidFill>
              </a:rPr>
              <a:t>OBNOVA TĚLA                          </a:t>
            </a:r>
            <a:endParaRPr lang="cs-CZ" sz="3000" dirty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3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24378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brázky: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Wikipedie: nezmar hnědý. </a:t>
            </a:r>
            <a:r>
              <a:rPr lang="cs-CZ" i="1" dirty="0"/>
              <a:t>Wikipedie: nezmar hnědý</a:t>
            </a:r>
            <a:r>
              <a:rPr lang="cs-CZ" dirty="0"/>
              <a:t> [online]. 2013 [cit. 2013-12-18]. Dostupné z: http://cs.wikipedia.org/wiki/Soubor:Hydra_oligactis.jpg </a:t>
            </a:r>
          </a:p>
        </p:txBody>
      </p:sp>
    </p:spTree>
    <p:extLst>
      <p:ext uri="{BB962C8B-B14F-4D97-AF65-F5344CB8AC3E}">
        <p14:creationId xmlns="" xmlns:p14="http://schemas.microsoft.com/office/powerpoint/2010/main" val="1109980230"/>
      </p:ext>
    </p:extLst>
  </p:cSld>
  <p:clrMapOvr>
    <a:masterClrMapping/>
  </p:clrMapOvr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262</TotalTime>
  <Words>384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dum</vt:lpstr>
      <vt:lpstr>Dokument</vt:lpstr>
      <vt:lpstr>Snímek 1</vt:lpstr>
      <vt:lpstr>ŽAHAVCI - ŽAHAVÍ DRAVCI (po výkladu si zapiš do sešitu)</vt:lpstr>
      <vt:lpstr>Nezmar hnědý</vt:lpstr>
      <vt:lpstr>Snímek 4</vt:lpstr>
      <vt:lpstr>Snímek 5</vt:lpstr>
      <vt:lpstr>Opakování (do cvičného sešitu odpověz           na otázky. Na tabuli mohou žáci použít program ActivInspire) </vt:lpstr>
      <vt:lpstr>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16</cp:revision>
  <dcterms:created xsi:type="dcterms:W3CDTF">2013-12-18T09:39:12Z</dcterms:created>
  <dcterms:modified xsi:type="dcterms:W3CDTF">2014-01-15T16:01:05Z</dcterms:modified>
</cp:coreProperties>
</file>