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0" r:id="rId3"/>
    <p:sldId id="261" r:id="rId4"/>
    <p:sldId id="258" r:id="rId5"/>
    <p:sldId id="259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44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823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079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413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31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72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372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229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4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68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640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872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38444-2FCD-454E-9A91-04F0528677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5AB24-A24D-4499-92D4-04560D0B2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340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2468840"/>
              </p:ext>
            </p:extLst>
          </p:nvPr>
        </p:nvGraphicFramePr>
        <p:xfrm>
          <a:off x="1624013" y="125413"/>
          <a:ext cx="5848350" cy="6575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" name="Dokument" r:id="rId4" imgW="5902889" imgH="6641416" progId="Word.Document.12">
                  <p:embed/>
                </p:oleObj>
              </mc:Choice>
              <mc:Fallback>
                <p:oleObj name="Dokument" r:id="rId4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24013" y="125413"/>
                        <a:ext cx="5848350" cy="6575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72657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Odpověz na otázky v pracovním listu: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/>
              <a:t>. V jakém prostředí žijí žahavci?</a:t>
            </a:r>
          </a:p>
          <a:p>
            <a:pPr marL="0" indent="0">
              <a:buNone/>
            </a:pPr>
            <a:r>
              <a:rPr lang="cs-CZ" dirty="0"/>
              <a:t>2. Co je jejich společným znakem?  </a:t>
            </a:r>
          </a:p>
          <a:p>
            <a:pPr marL="0" indent="0">
              <a:buNone/>
            </a:pPr>
            <a:r>
              <a:rPr lang="cs-CZ" dirty="0" smtClean="0"/>
              <a:t>3. Čím se přichycuje nezmar k podkladu?</a:t>
            </a:r>
          </a:p>
          <a:p>
            <a:pPr marL="0" indent="0">
              <a:buNone/>
            </a:pPr>
            <a:r>
              <a:rPr lang="cs-CZ" dirty="0" smtClean="0"/>
              <a:t>4. Jak se nazývá jeho trávící dutina?</a:t>
            </a:r>
          </a:p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dirty="0"/>
              <a:t>. Jaký typ nervové soustavy má nezmar?</a:t>
            </a:r>
          </a:p>
          <a:p>
            <a:pPr marL="0" indent="0">
              <a:buNone/>
            </a:pPr>
            <a:r>
              <a:rPr lang="cs-CZ" dirty="0"/>
              <a:t>6. Co je to regenerace?</a:t>
            </a:r>
          </a:p>
          <a:p>
            <a:pPr marL="0" indent="0">
              <a:buNone/>
            </a:pPr>
            <a:r>
              <a:rPr lang="cs-CZ" dirty="0"/>
              <a:t>7. Co je to hermafrodit (česky)?</a:t>
            </a:r>
          </a:p>
          <a:p>
            <a:pPr marL="0" indent="0">
              <a:buNone/>
            </a:pPr>
            <a:r>
              <a:rPr lang="cs-CZ" dirty="0"/>
              <a:t>8. Kde žijí koráli?</a:t>
            </a:r>
          </a:p>
          <a:p>
            <a:pPr marL="0" indent="0">
              <a:buNone/>
            </a:pPr>
            <a:r>
              <a:rPr lang="cs-CZ" dirty="0"/>
              <a:t>9. Co tvoří koráli?</a:t>
            </a:r>
          </a:p>
          <a:p>
            <a:pPr marL="0" indent="0">
              <a:buNone/>
            </a:pPr>
            <a:r>
              <a:rPr lang="cs-CZ" dirty="0"/>
              <a:t>10. Z čeho staví koráli svou kostru?</a:t>
            </a:r>
          </a:p>
          <a:p>
            <a:pPr marL="0" indent="0">
              <a:buNone/>
            </a:pPr>
            <a:r>
              <a:rPr lang="cs-CZ" dirty="0"/>
              <a:t>11. Co mají medúzy společného s nezmarem?</a:t>
            </a:r>
          </a:p>
          <a:p>
            <a:pPr marL="0" indent="0">
              <a:buNone/>
            </a:pPr>
            <a:r>
              <a:rPr lang="cs-CZ" dirty="0"/>
              <a:t>12. Kteří žahavci vypadají jako krásné květy?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826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1. V jakém prostředí žijí žahavci? </a:t>
            </a:r>
            <a:r>
              <a:rPr lang="cs-CZ" b="1" dirty="0">
                <a:solidFill>
                  <a:srgbClr val="FF0000"/>
                </a:solidFill>
              </a:rPr>
              <a:t>V SLADKÉ I SLANÉ VODĚ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2. Co je jejich společným znakem?  </a:t>
            </a:r>
            <a:r>
              <a:rPr lang="cs-CZ" b="1" dirty="0">
                <a:solidFill>
                  <a:srgbClr val="FF0000"/>
                </a:solidFill>
              </a:rPr>
              <a:t>ŽAHAVÉ BUŇKY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3. Čím se přichycuje nezmar k podkladu? </a:t>
            </a:r>
            <a:r>
              <a:rPr lang="cs-CZ" b="1" dirty="0">
                <a:solidFill>
                  <a:srgbClr val="FF0000"/>
                </a:solidFill>
              </a:rPr>
              <a:t>NOŽNÍM TERČEM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4. Jak se nazývá jeho trávící dutina? </a:t>
            </a:r>
            <a:r>
              <a:rPr lang="cs-CZ" b="1" dirty="0">
                <a:solidFill>
                  <a:srgbClr val="FF0000"/>
                </a:solidFill>
              </a:rPr>
              <a:t>LÁČKA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5. Jaký typ nervové soustavy má nezmar? </a:t>
            </a:r>
            <a:r>
              <a:rPr lang="cs-CZ" b="1" dirty="0">
                <a:solidFill>
                  <a:srgbClr val="FF0000"/>
                </a:solidFill>
              </a:rPr>
              <a:t>ROZPTÝLENOU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6. Co je to regenerace? </a:t>
            </a:r>
            <a:r>
              <a:rPr lang="cs-CZ" b="1" dirty="0">
                <a:solidFill>
                  <a:srgbClr val="FF0000"/>
                </a:solidFill>
              </a:rPr>
              <a:t>OBNOVA TĚLA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7. Co je to hermafrodit (česky)? </a:t>
            </a:r>
            <a:r>
              <a:rPr lang="cs-CZ" b="1" dirty="0">
                <a:solidFill>
                  <a:srgbClr val="FF0000"/>
                </a:solidFill>
              </a:rPr>
              <a:t>OBOJETNÍK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8. Kde žijí koráli? </a:t>
            </a:r>
            <a:r>
              <a:rPr lang="cs-CZ" b="1" dirty="0">
                <a:solidFill>
                  <a:srgbClr val="FF0000"/>
                </a:solidFill>
              </a:rPr>
              <a:t>V TEPLÝCH MOŘÍCH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9. Co tvoří koráli ve svých tělech? </a:t>
            </a:r>
            <a:r>
              <a:rPr lang="cs-CZ" b="1" dirty="0">
                <a:solidFill>
                  <a:srgbClr val="FF0000"/>
                </a:solidFill>
              </a:rPr>
              <a:t>VÁPENATÉ KOSTRY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10. Z čeho staví koráli svou kostru? </a:t>
            </a:r>
            <a:r>
              <a:rPr lang="cs-CZ" b="1" dirty="0">
                <a:solidFill>
                  <a:srgbClr val="FF0000"/>
                </a:solidFill>
              </a:rPr>
              <a:t>Z UHLIČITANU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VÁPENATÉHO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11. Co mají medúzy společného s nezmarem? </a:t>
            </a:r>
            <a:r>
              <a:rPr lang="cs-CZ" b="1" dirty="0">
                <a:solidFill>
                  <a:srgbClr val="FF0000"/>
                </a:solidFill>
              </a:rPr>
              <a:t>STAVBU TĚLA A ŽAHAVÉ BUŇKY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12. Kteří žahavci vypadají jako krásné květy? </a:t>
            </a:r>
            <a:r>
              <a:rPr lang="cs-CZ" b="1" dirty="0">
                <a:solidFill>
                  <a:srgbClr val="FF0000"/>
                </a:solidFill>
              </a:rPr>
              <a:t>SASANKY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802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Do pracovního listu doplň doplňovačku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dirty="0" smtClean="0"/>
              <a:t>/na tabuli žáci mohou použít program </a:t>
            </a:r>
            <a:r>
              <a:rPr lang="cs-CZ" sz="3200" dirty="0" err="1" smtClean="0"/>
              <a:t>ActivInspire</a:t>
            </a:r>
            <a:r>
              <a:rPr lang="cs-CZ" sz="3200" dirty="0" smtClean="0"/>
              <a:t>/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458165"/>
              </p:ext>
            </p:extLst>
          </p:nvPr>
        </p:nvGraphicFramePr>
        <p:xfrm>
          <a:off x="207044" y="1189289"/>
          <a:ext cx="8856983" cy="4774688"/>
        </p:xfrm>
        <a:graphic>
          <a:graphicData uri="http://schemas.openxmlformats.org/drawingml/2006/table">
            <a:tbl>
              <a:tblPr firstRow="1" firstCol="1" bandRow="1"/>
              <a:tblGrid>
                <a:gridCol w="4011429"/>
                <a:gridCol w="405454"/>
                <a:gridCol w="442766"/>
                <a:gridCol w="384726"/>
                <a:gridCol w="436133"/>
                <a:gridCol w="442766"/>
                <a:gridCol w="519878"/>
                <a:gridCol w="519878"/>
                <a:gridCol w="436133"/>
                <a:gridCol w="409600"/>
                <a:gridCol w="442766"/>
                <a:gridCol w="405454"/>
              </a:tblGrid>
              <a:tr h="596836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vápenatá…….korálů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68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výrobky z korálů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6836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sasanka má barevná………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6836"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žahavé…………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68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jedinci korálů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6836"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koráli tvoří v moři (bez čárky)……..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6836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zástupce žahavců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968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vlastnost kostry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5991655"/>
            <a:ext cx="90364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Tajenka: Vzájemně výhodné soužití je </a:t>
            </a:r>
            <a:r>
              <a:rPr lang="cs-CZ" b="1" dirty="0" smtClean="0"/>
              <a:t>…………………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306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8204129"/>
              </p:ext>
            </p:extLst>
          </p:nvPr>
        </p:nvGraphicFramePr>
        <p:xfrm>
          <a:off x="107503" y="1268760"/>
          <a:ext cx="9036497" cy="4060896"/>
        </p:xfrm>
        <a:graphic>
          <a:graphicData uri="http://schemas.openxmlformats.org/drawingml/2006/table">
            <a:tbl>
              <a:tblPr firstRow="1" firstCol="1" bandRow="1"/>
              <a:tblGrid>
                <a:gridCol w="4092732"/>
                <a:gridCol w="413673"/>
                <a:gridCol w="451740"/>
                <a:gridCol w="392523"/>
                <a:gridCol w="444973"/>
                <a:gridCol w="451740"/>
                <a:gridCol w="530414"/>
                <a:gridCol w="530414"/>
                <a:gridCol w="444973"/>
                <a:gridCol w="417902"/>
                <a:gridCol w="451740"/>
                <a:gridCol w="413673"/>
              </a:tblGrid>
              <a:tr h="507612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vápenatá…….korálů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7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výrobky z korálů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7612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sasanka má barevná………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7612"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žahavé…………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Ň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7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jedinci korálů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612"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koráli tvoří v moři </a:t>
                      </a:r>
                      <a:r>
                        <a:rPr lang="cs-CZ" sz="2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(s</a:t>
                      </a:r>
                      <a:r>
                        <a:rPr lang="cs-CZ" sz="28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čárkou)……..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Ó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612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zástupce žahavců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7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vlastnost kostry</a:t>
                      </a:r>
                      <a:endParaRPr lang="cs-CZ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-24020" y="6237311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Tajenka: Vzájemně výhodné soužití je </a:t>
            </a:r>
            <a:r>
              <a:rPr lang="cs-CZ" sz="3200" b="1" dirty="0" smtClean="0">
                <a:solidFill>
                  <a:srgbClr val="FF0000"/>
                </a:solidFill>
              </a:rPr>
              <a:t>SYMBIÓZA.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415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53" y="0"/>
            <a:ext cx="9144000" cy="1417638"/>
          </a:xfrm>
        </p:spPr>
        <p:txBody>
          <a:bodyPr>
            <a:noAutofit/>
          </a:bodyPr>
          <a:lstStyle/>
          <a:p>
            <a:r>
              <a:rPr lang="cs-CZ" sz="3200" b="1" dirty="0"/>
              <a:t>Zopakuj si vědomosti o </a:t>
            </a:r>
            <a:r>
              <a:rPr lang="cs-CZ" sz="3200" b="1" dirty="0" err="1" smtClean="0"/>
              <a:t>nezmarovi</a:t>
            </a:r>
            <a:r>
              <a:rPr lang="cs-CZ" sz="3200" b="1" dirty="0" smtClean="0"/>
              <a:t> </a:t>
            </a:r>
            <a:r>
              <a:rPr lang="cs-CZ" sz="3200" b="1" dirty="0"/>
              <a:t>v doplňovačce, vyplňuj do pracovního listu.</a:t>
            </a:r>
            <a:br>
              <a:rPr lang="cs-CZ" sz="3200" b="1" dirty="0"/>
            </a:br>
            <a:r>
              <a:rPr lang="cs-CZ" sz="3200" b="1" dirty="0"/>
              <a:t> </a:t>
            </a:r>
            <a:r>
              <a:rPr lang="cs-CZ" sz="3200" i="1" dirty="0"/>
              <a:t>/žáci mohou použít program </a:t>
            </a:r>
            <a:r>
              <a:rPr lang="cs-CZ" sz="3200" i="1" dirty="0" err="1"/>
              <a:t>ActivInspire</a:t>
            </a:r>
            <a:r>
              <a:rPr lang="cs-CZ" sz="3200" i="1" dirty="0"/>
              <a:t>/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5605893"/>
              </p:ext>
            </p:extLst>
          </p:nvPr>
        </p:nvGraphicFramePr>
        <p:xfrm>
          <a:off x="0" y="1628801"/>
          <a:ext cx="9143999" cy="3672407"/>
        </p:xfrm>
        <a:graphic>
          <a:graphicData uri="http://schemas.openxmlformats.org/drawingml/2006/table">
            <a:tbl>
              <a:tblPr firstRow="1" firstCol="1" bandRow="1"/>
              <a:tblGrid>
                <a:gridCol w="3988658"/>
                <a:gridCol w="364418"/>
                <a:gridCol w="364418"/>
                <a:gridCol w="365325"/>
                <a:gridCol w="365325"/>
                <a:gridCol w="365325"/>
                <a:gridCol w="365325"/>
                <a:gridCol w="367137"/>
                <a:gridCol w="365325"/>
                <a:gridCol w="365325"/>
                <a:gridCol w="365325"/>
                <a:gridCol w="365325"/>
                <a:gridCol w="365325"/>
                <a:gridCol w="365325"/>
                <a:gridCol w="406118"/>
              </a:tblGrid>
              <a:tr h="617766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způsob rozmnožování </a:t>
                      </a:r>
                      <a:r>
                        <a:rPr lang="cs-CZ" sz="28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nezmara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766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soustava </a:t>
                      </a:r>
                      <a:r>
                        <a:rPr lang="cs-CZ" sz="28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nezmara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357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nervová soustava </a:t>
                      </a:r>
                      <a:r>
                        <a:rPr lang="cs-CZ" sz="28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nezmara</a:t>
                      </a: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je……….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7766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obojetník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3576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trávící dutina nezmara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519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obnova těla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3568" y="6093296"/>
            <a:ext cx="5769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Tajenka: sladkovodní žahavec je……….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85376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6048238"/>
              </p:ext>
            </p:extLst>
          </p:nvPr>
        </p:nvGraphicFramePr>
        <p:xfrm>
          <a:off x="0" y="1412775"/>
          <a:ext cx="9143999" cy="3960440"/>
        </p:xfrm>
        <a:graphic>
          <a:graphicData uri="http://schemas.openxmlformats.org/drawingml/2006/table">
            <a:tbl>
              <a:tblPr firstRow="1" firstCol="1" bandRow="1"/>
              <a:tblGrid>
                <a:gridCol w="3988658"/>
                <a:gridCol w="364418"/>
                <a:gridCol w="364418"/>
                <a:gridCol w="365325"/>
                <a:gridCol w="365325"/>
                <a:gridCol w="365325"/>
                <a:gridCol w="365325"/>
                <a:gridCol w="367137"/>
                <a:gridCol w="365325"/>
                <a:gridCol w="365325"/>
                <a:gridCol w="365325"/>
                <a:gridCol w="365325"/>
                <a:gridCol w="365325"/>
                <a:gridCol w="365325"/>
                <a:gridCol w="406118"/>
              </a:tblGrid>
              <a:tr h="66621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způsob rozmnožování </a:t>
                      </a:r>
                      <a:r>
                        <a:rPr lang="cs-CZ" sz="28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nezmara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6219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soustava </a:t>
                      </a:r>
                      <a:r>
                        <a:rPr lang="cs-CZ" sz="28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nezmara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34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nervová soustava nezmara je……….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6219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obojetník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346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trávící dutina nezmara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0309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obnova těla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6021288"/>
            <a:ext cx="66569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Tajenka: </a:t>
            </a:r>
            <a:r>
              <a:rPr lang="cs-CZ" sz="2800" b="1" dirty="0"/>
              <a:t>S</a:t>
            </a:r>
            <a:r>
              <a:rPr lang="cs-CZ" sz="2800" b="1" dirty="0" smtClean="0"/>
              <a:t>ladkovodní žahavec je </a:t>
            </a:r>
            <a:r>
              <a:rPr lang="cs-CZ" sz="2800" b="1" dirty="0" smtClean="0">
                <a:solidFill>
                  <a:srgbClr val="FF0000"/>
                </a:solidFill>
              </a:rPr>
              <a:t>NEZMAR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547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312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269</Words>
  <Application>Microsoft Office PowerPoint</Application>
  <PresentationFormat>Předvádění na obrazovce (4:3)</PresentationFormat>
  <Paragraphs>241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</vt:lpstr>
      <vt:lpstr>Prezentace aplikace PowerPoint</vt:lpstr>
      <vt:lpstr>Odpověz na otázky v pracovním listu: </vt:lpstr>
      <vt:lpstr>ŘEŠENÍ:</vt:lpstr>
      <vt:lpstr>Do pracovního listu doplň doplňovačku  /na tabuli žáci mohou použít program ActivInspire/</vt:lpstr>
      <vt:lpstr>ŘEŠENÍ</vt:lpstr>
      <vt:lpstr>Zopakuj si vědomosti o nezmarovi v doplňovačce, vyplňuj do pracovního listu.  /žáci mohou použít program ActivInspire/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6</cp:revision>
  <dcterms:created xsi:type="dcterms:W3CDTF">2013-12-25T18:16:47Z</dcterms:created>
  <dcterms:modified xsi:type="dcterms:W3CDTF">2014-01-13T10:17:44Z</dcterms:modified>
</cp:coreProperties>
</file>