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644" y="-27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27930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60917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01704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97507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0195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931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36263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4407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33844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528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59583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B3E57E-8027-4F26-A1C9-75E262E7DA8E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21FA1F-EA35-4F27-B67C-4348AF38CD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61705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3848246"/>
              </p:ext>
            </p:extLst>
          </p:nvPr>
        </p:nvGraphicFramePr>
        <p:xfrm>
          <a:off x="1182688" y="125413"/>
          <a:ext cx="6731000" cy="65595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9" name="Dokument" r:id="rId3" imgW="6787548" imgH="6630598" progId="Word.Document.12">
                  <p:embed/>
                </p:oleObj>
              </mc:Choice>
              <mc:Fallback>
                <p:oleObj name="Dokument" r:id="rId3" imgW="6787548" imgH="6630598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182688" y="125413"/>
                        <a:ext cx="6731000" cy="65595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1511377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17638"/>
          </a:xfrm>
        </p:spPr>
        <p:txBody>
          <a:bodyPr>
            <a:noAutofit/>
          </a:bodyPr>
          <a:lstStyle/>
          <a:p>
            <a:r>
              <a:rPr lang="cs-CZ" b="1" u="sng" dirty="0" smtClean="0"/>
              <a:t>Ploštěnci </a:t>
            </a:r>
            <a:r>
              <a:rPr lang="cs-CZ" sz="3600" b="1" dirty="0"/>
              <a:t> </a:t>
            </a:r>
            <a:r>
              <a:rPr lang="cs-CZ" sz="3600" b="1" dirty="0" smtClean="0"/>
              <a:t>- </a:t>
            </a:r>
            <a:r>
              <a:rPr lang="cs-CZ" sz="3600" b="1" dirty="0" smtClean="0"/>
              <a:t>živočichové </a:t>
            </a:r>
            <a:r>
              <a:rPr lang="cs-CZ" sz="3600" b="1" dirty="0" smtClean="0"/>
              <a:t>s plochým </a:t>
            </a:r>
            <a:r>
              <a:rPr lang="cs-CZ" sz="3600" b="1" dirty="0" smtClean="0"/>
              <a:t>tělem</a:t>
            </a:r>
            <a:br>
              <a:rPr lang="cs-CZ" sz="3600" b="1" dirty="0" smtClean="0"/>
            </a:br>
            <a:r>
              <a:rPr lang="cs-CZ" sz="3600" b="1" dirty="0" smtClean="0"/>
              <a:t>(</a:t>
            </a:r>
            <a:r>
              <a:rPr lang="cs-CZ" sz="3600" b="1" dirty="0" smtClean="0"/>
              <a:t>po výkladu zapiš do sešitu)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sz="4300" b="1" dirty="0" smtClean="0"/>
              <a:t>PLOŠTĚNKA MLÉČNÁ</a:t>
            </a:r>
          </a:p>
          <a:p>
            <a:pPr marL="0" indent="0">
              <a:buNone/>
            </a:pPr>
            <a:r>
              <a:rPr lang="cs-CZ" sz="4000" dirty="0"/>
              <a:t>v</a:t>
            </a:r>
            <a:r>
              <a:rPr lang="cs-CZ" sz="4000" dirty="0" smtClean="0"/>
              <a:t>odní živočich</a:t>
            </a:r>
          </a:p>
          <a:p>
            <a:pPr marL="0" indent="0">
              <a:buNone/>
            </a:pPr>
            <a:r>
              <a:rPr lang="cs-CZ" sz="4000" dirty="0"/>
              <a:t>v</a:t>
            </a:r>
            <a:r>
              <a:rPr lang="cs-CZ" sz="4000" dirty="0" smtClean="0"/>
              <a:t>elikost kolem 1cm</a:t>
            </a:r>
          </a:p>
          <a:p>
            <a:pPr marL="0" indent="0">
              <a:buNone/>
            </a:pPr>
            <a:r>
              <a:rPr lang="cs-CZ" sz="4000" b="1" dirty="0"/>
              <a:t>t</a:t>
            </a:r>
            <a:r>
              <a:rPr lang="cs-CZ" sz="4000" b="1" dirty="0" smtClean="0"/>
              <a:t>ělo:</a:t>
            </a:r>
          </a:p>
          <a:p>
            <a:r>
              <a:rPr lang="cs-CZ" sz="4000" dirty="0" err="1" smtClean="0"/>
              <a:t>dvoustranně</a:t>
            </a:r>
            <a:r>
              <a:rPr lang="cs-CZ" sz="4000" dirty="0" smtClean="0"/>
              <a:t> souměrné</a:t>
            </a:r>
          </a:p>
          <a:p>
            <a:r>
              <a:rPr lang="cs-CZ" sz="4000" dirty="0"/>
              <a:t>p</a:t>
            </a:r>
            <a:r>
              <a:rPr lang="cs-CZ" sz="4000" dirty="0" smtClean="0"/>
              <a:t>okožka</a:t>
            </a:r>
          </a:p>
          <a:p>
            <a:r>
              <a:rPr lang="cs-CZ" sz="4000" dirty="0"/>
              <a:t>s</a:t>
            </a:r>
            <a:r>
              <a:rPr lang="cs-CZ" sz="4000" dirty="0" smtClean="0"/>
              <a:t>valový vak</a:t>
            </a:r>
          </a:p>
          <a:p>
            <a:r>
              <a:rPr lang="cs-CZ" sz="4000" dirty="0"/>
              <a:t>ú</a:t>
            </a:r>
            <a:r>
              <a:rPr lang="cs-CZ" sz="4000" dirty="0" smtClean="0"/>
              <a:t>stní otvor na břišní straně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68768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dirty="0"/>
              <a:t>potrava</a:t>
            </a:r>
            <a:r>
              <a:rPr lang="cs-CZ" sz="4000" b="1" dirty="0" smtClean="0"/>
              <a:t>:</a:t>
            </a:r>
          </a:p>
          <a:p>
            <a:pPr marL="0" indent="0">
              <a:buNone/>
            </a:pPr>
            <a:r>
              <a:rPr lang="cs-CZ" sz="4000" dirty="0" smtClean="0"/>
              <a:t>drobné </a:t>
            </a:r>
            <a:r>
              <a:rPr lang="cs-CZ" sz="4000" dirty="0"/>
              <a:t>vodní rostliny a uhynulí živočichové</a:t>
            </a:r>
          </a:p>
          <a:p>
            <a:pPr marL="0" indent="0">
              <a:buNone/>
            </a:pPr>
            <a:r>
              <a:rPr lang="cs-CZ" sz="4000" b="1" dirty="0"/>
              <a:t>s</a:t>
            </a:r>
            <a:r>
              <a:rPr lang="cs-CZ" sz="4000" b="1" dirty="0" smtClean="0"/>
              <a:t>myslové orgány:</a:t>
            </a:r>
          </a:p>
          <a:p>
            <a:r>
              <a:rPr lang="cs-CZ" sz="4000" dirty="0"/>
              <a:t>o</a:t>
            </a:r>
            <a:r>
              <a:rPr lang="cs-CZ" sz="4000" dirty="0" smtClean="0"/>
              <a:t>či</a:t>
            </a:r>
          </a:p>
          <a:p>
            <a:r>
              <a:rPr lang="cs-CZ" sz="4000" dirty="0"/>
              <a:t>h</a:t>
            </a:r>
            <a:r>
              <a:rPr lang="cs-CZ" sz="4000" dirty="0" smtClean="0"/>
              <a:t>matové laloky</a:t>
            </a:r>
          </a:p>
          <a:p>
            <a:pPr marL="0" indent="0">
              <a:buNone/>
            </a:pPr>
            <a:r>
              <a:rPr lang="cs-CZ" sz="4000" b="1" dirty="0"/>
              <a:t>n</a:t>
            </a:r>
            <a:r>
              <a:rPr lang="cs-CZ" sz="4000" b="1" dirty="0" smtClean="0"/>
              <a:t>ervová soustava: </a:t>
            </a:r>
            <a:r>
              <a:rPr lang="cs-CZ" sz="4000" dirty="0" smtClean="0"/>
              <a:t>provazcovitá</a:t>
            </a:r>
          </a:p>
          <a:p>
            <a:pPr marL="0" indent="0">
              <a:buNone/>
            </a:pPr>
            <a:r>
              <a:rPr lang="cs-CZ" sz="4000" b="1" dirty="0"/>
              <a:t>r</a:t>
            </a:r>
            <a:r>
              <a:rPr lang="cs-CZ" sz="4000" b="1" dirty="0" smtClean="0"/>
              <a:t>ozmnožování:</a:t>
            </a:r>
          </a:p>
          <a:p>
            <a:r>
              <a:rPr lang="cs-CZ" sz="4000" dirty="0" smtClean="0"/>
              <a:t>obojetník</a:t>
            </a:r>
          </a:p>
          <a:p>
            <a:r>
              <a:rPr lang="cs-CZ" sz="4000" dirty="0"/>
              <a:t>v</a:t>
            </a:r>
            <a:r>
              <a:rPr lang="cs-CZ" sz="4000" dirty="0" smtClean="0"/>
              <a:t>ývin přímý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3171660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84784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/>
              <a:t>Doplň tabulku podle </a:t>
            </a:r>
            <a:r>
              <a:rPr lang="cs-CZ" sz="3600" b="1" dirty="0" smtClean="0"/>
              <a:t>učebnice do sešitu, </a:t>
            </a:r>
            <a:r>
              <a:rPr lang="cs-CZ" sz="3600" b="1" dirty="0" smtClean="0"/>
              <a:t>porovnej </a:t>
            </a:r>
            <a:r>
              <a:rPr lang="cs-CZ" sz="3600" b="1" dirty="0" err="1" smtClean="0"/>
              <a:t>nezmara</a:t>
            </a:r>
            <a:r>
              <a:rPr lang="cs-CZ" sz="3600" b="1" dirty="0" smtClean="0"/>
              <a:t> a </a:t>
            </a:r>
            <a:r>
              <a:rPr lang="cs-CZ" sz="3600" b="1" dirty="0" smtClean="0"/>
              <a:t>ploštěnku.</a:t>
            </a:r>
            <a:br>
              <a:rPr lang="cs-CZ" sz="3600" b="1" dirty="0" smtClean="0"/>
            </a:br>
            <a:r>
              <a:rPr lang="cs-CZ" sz="3600" b="1" dirty="0" smtClean="0"/>
              <a:t> </a:t>
            </a:r>
            <a:r>
              <a:rPr lang="cs-CZ" sz="3600" b="1" dirty="0" smtClean="0"/>
              <a:t>(na tabuli žáci mohou použít program </a:t>
            </a:r>
            <a:r>
              <a:rPr lang="cs-CZ" sz="3600" b="1" dirty="0" err="1" smtClean="0"/>
              <a:t>ActivInspire</a:t>
            </a:r>
            <a:r>
              <a:rPr lang="cs-CZ" sz="3600" b="1" dirty="0" smtClean="0"/>
              <a:t>)</a:t>
            </a:r>
            <a:endParaRPr lang="cs-CZ" sz="3600" b="1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26886673"/>
              </p:ext>
            </p:extLst>
          </p:nvPr>
        </p:nvGraphicFramePr>
        <p:xfrm>
          <a:off x="0" y="1628775"/>
          <a:ext cx="9144000" cy="50405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  <a:gridCol w="3048000"/>
              </a:tblGrid>
              <a:tr h="63007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NEZMAR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PLOŠTĚNKA</a:t>
                      </a:r>
                      <a:endParaRPr lang="cs-CZ" sz="2400" b="1" dirty="0"/>
                    </a:p>
                  </a:txBody>
                  <a:tcPr/>
                </a:tc>
              </a:tr>
              <a:tr h="630073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ZPŮSOB ŽIVOTA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30073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STAVBA TĚLA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30073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VELIKOST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30073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POTRAVA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30073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SMYSLOVÉ ORGÁNY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30073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NERVOVÁ SOUSTAVA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30073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ROZMNOŽOVÁNÍ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471097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ŘEŠENÍ</a:t>
            </a:r>
            <a:endParaRPr lang="cs-CZ" b="1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7811773"/>
              </p:ext>
            </p:extLst>
          </p:nvPr>
        </p:nvGraphicFramePr>
        <p:xfrm>
          <a:off x="0" y="1412871"/>
          <a:ext cx="9144000" cy="55063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  <a:gridCol w="3048000"/>
              </a:tblGrid>
              <a:tr h="68064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NEZMAR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PLOŠTĚNKA</a:t>
                      </a:r>
                      <a:endParaRPr lang="cs-CZ" sz="2400" b="1" dirty="0"/>
                    </a:p>
                  </a:txBody>
                  <a:tcPr/>
                </a:tc>
              </a:tr>
              <a:tr h="680641">
                <a:tc>
                  <a:txBody>
                    <a:bodyPr/>
                    <a:lstStyle/>
                    <a:p>
                      <a:r>
                        <a:rPr lang="cs-CZ" sz="2400" b="1" i="0" dirty="0" smtClean="0"/>
                        <a:t>ZPŮSOB ŽIVOTA</a:t>
                      </a:r>
                      <a:endParaRPr lang="cs-CZ" sz="2400" b="1" i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PŘISEDLÝ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PLAZÍ SE, VOLNĚ SE VZNÁŠÍ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680641">
                <a:tc>
                  <a:txBody>
                    <a:bodyPr/>
                    <a:lstStyle/>
                    <a:p>
                      <a:r>
                        <a:rPr lang="cs-CZ" sz="2400" b="1" i="0" dirty="0" smtClean="0"/>
                        <a:t>STAVBA TĚLA</a:t>
                      </a:r>
                      <a:endParaRPr lang="cs-CZ" sz="2400" b="1" i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PAPRSČITĚ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</a:rPr>
                        <a:t> SOUMĚRNÉ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DVOUSTRANNĚ SOUMĚRNÉ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680641">
                <a:tc>
                  <a:txBody>
                    <a:bodyPr/>
                    <a:lstStyle/>
                    <a:p>
                      <a:r>
                        <a:rPr lang="cs-CZ" sz="2400" b="1" i="0" dirty="0" smtClean="0"/>
                        <a:t>VELIKOST</a:t>
                      </a:r>
                      <a:endParaRPr lang="cs-CZ" sz="2400" b="1" i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1,5 - 3cm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1,5 – 2cm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680641">
                <a:tc>
                  <a:txBody>
                    <a:bodyPr/>
                    <a:lstStyle/>
                    <a:p>
                      <a:r>
                        <a:rPr lang="cs-CZ" sz="2400" b="1" i="0" dirty="0" smtClean="0"/>
                        <a:t>POTRAVA</a:t>
                      </a:r>
                      <a:endParaRPr lang="cs-CZ" sz="2400" b="1" i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RYBÍ POTĚR,DROBNÍ KORÝŠI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PRVOCI,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</a:rPr>
                        <a:t> UHYNULÍ ŽIVOČICHOVÉ, ROSTLINY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680641">
                <a:tc>
                  <a:txBody>
                    <a:bodyPr/>
                    <a:lstStyle/>
                    <a:p>
                      <a:r>
                        <a:rPr lang="cs-CZ" sz="2400" b="1" i="0" dirty="0" smtClean="0"/>
                        <a:t>SMYSLOVÉ ORGÁNY</a:t>
                      </a:r>
                      <a:endParaRPr lang="cs-CZ" sz="2400" b="1" i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------------------------------------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OČI, HMATOVÉ LALOKY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680641">
                <a:tc>
                  <a:txBody>
                    <a:bodyPr/>
                    <a:lstStyle/>
                    <a:p>
                      <a:r>
                        <a:rPr lang="cs-CZ" sz="2400" b="1" i="0" dirty="0" smtClean="0"/>
                        <a:t>NERVOVÁ SOUSTAVA</a:t>
                      </a:r>
                      <a:endParaRPr lang="cs-CZ" sz="2400" b="1" i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ROZPTÝLENÁ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PROVAZCOVITÁ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680641">
                <a:tc>
                  <a:txBody>
                    <a:bodyPr/>
                    <a:lstStyle/>
                    <a:p>
                      <a:r>
                        <a:rPr lang="cs-CZ" sz="2400" b="1" i="0" dirty="0" smtClean="0"/>
                        <a:t>ROZMNOŽOVÁNÍ</a:t>
                      </a:r>
                      <a:endParaRPr lang="cs-CZ" sz="2400" b="1" i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POHLAVNÍ I NEPOHLAVNÍ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JEN POHLAVNÍ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527233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/>
              <a:t>učebnice: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ČABRADOVÁ, Věra. </a:t>
            </a:r>
            <a:r>
              <a:rPr lang="cs-CZ" i="1" dirty="0"/>
              <a:t>Přírodopis pro 6. ročník základní školy a primu víceletého gymnázia</a:t>
            </a:r>
            <a:r>
              <a:rPr lang="cs-CZ" dirty="0"/>
              <a:t>. 1. vyd. Plzeň: Fraus, 2003, 120 s. ISBN 80-723-8211-X. 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1695406"/>
      </p:ext>
    </p:extLst>
  </p:cSld>
  <p:clrMapOvr>
    <a:masterClrMapping/>
  </p:clrMapOvr>
</p:sld>
</file>

<file path=ppt/theme/theme1.xml><?xml version="1.0" encoding="utf-8"?>
<a:theme xmlns:a="http://schemas.openxmlformats.org/drawingml/2006/main" name="dum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</Template>
  <TotalTime>39</TotalTime>
  <Words>160</Words>
  <Application>Microsoft Office PowerPoint</Application>
  <PresentationFormat>Předvádění na obrazovce (4:3)</PresentationFormat>
  <Paragraphs>55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dum</vt:lpstr>
      <vt:lpstr>Microsoft Word Document</vt:lpstr>
      <vt:lpstr>Prezentace aplikace PowerPoint</vt:lpstr>
      <vt:lpstr>Ploštěnci  - živočichové s plochým tělem (po výkladu zapiš do sešitu)</vt:lpstr>
      <vt:lpstr>Prezentace aplikace PowerPoint</vt:lpstr>
      <vt:lpstr>Doplň tabulku podle učebnice do sešitu, porovnej nezmara a ploštěnku.  (na tabuli žáci mohou použít program ActivInspire)</vt:lpstr>
      <vt:lpstr>ŘEŠENÍ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 Kopalová</dc:creator>
  <cp:lastModifiedBy>Jitka Kopalová</cp:lastModifiedBy>
  <cp:revision>6</cp:revision>
  <dcterms:created xsi:type="dcterms:W3CDTF">2013-12-26T10:03:44Z</dcterms:created>
  <dcterms:modified xsi:type="dcterms:W3CDTF">2014-01-13T10:20:33Z</dcterms:modified>
</cp:coreProperties>
</file>