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7251093"/>
              </p:ext>
            </p:extLst>
          </p:nvPr>
        </p:nvGraphicFramePr>
        <p:xfrm>
          <a:off x="1176338" y="130175"/>
          <a:ext cx="6767512" cy="657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Dokument" r:id="rId3" imgW="6787548" imgH="6619421" progId="Word.Document.12">
                  <p:embed/>
                </p:oleObj>
              </mc:Choice>
              <mc:Fallback>
                <p:oleObj name="Dokument" r:id="rId3" imgW="6787548" imgH="66194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76338" y="130175"/>
                        <a:ext cx="6767512" cy="6578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51137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MĚKKÝŠI - MLŽI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alibri" panose="020F0502020204030204" pitchFamily="34" charset="0"/>
              </a:rPr>
              <a:t>žijí </a:t>
            </a:r>
            <a:r>
              <a:rPr lang="cs-CZ" dirty="0">
                <a:latin typeface="Calibri" panose="020F0502020204030204" pitchFamily="34" charset="0"/>
              </a:rPr>
              <a:t>ve sladké i slané vodě</a:t>
            </a:r>
          </a:p>
          <a:p>
            <a:pPr marL="0" indent="0">
              <a:buNone/>
            </a:pPr>
            <a:r>
              <a:rPr lang="cs-CZ" dirty="0" smtClean="0">
                <a:latin typeface="Calibri" panose="020F0502020204030204" pitchFamily="34" charset="0"/>
              </a:rPr>
              <a:t>mají schránku </a:t>
            </a:r>
            <a:r>
              <a:rPr lang="cs-CZ" dirty="0">
                <a:latin typeface="Calibri" panose="020F0502020204030204" pitchFamily="34" charset="0"/>
              </a:rPr>
              <a:t>– </a:t>
            </a:r>
            <a:r>
              <a:rPr lang="cs-CZ" dirty="0" smtClean="0">
                <a:latin typeface="Calibri" panose="020F0502020204030204" pitchFamily="34" charset="0"/>
              </a:rPr>
              <a:t>tvořenou 2 lasturami</a:t>
            </a:r>
          </a:p>
          <a:p>
            <a:pPr marL="0" indent="0" algn="ctr">
              <a:buNone/>
            </a:pPr>
            <a:r>
              <a:rPr lang="cs-CZ" b="1" dirty="0" smtClean="0">
                <a:latin typeface="Calibri" panose="020F0502020204030204" pitchFamily="34" charset="0"/>
              </a:rPr>
              <a:t>ŠKEBLE RYBNIČNÁ</a:t>
            </a:r>
          </a:p>
          <a:p>
            <a:pPr marL="0" indent="0">
              <a:buNone/>
            </a:pPr>
            <a:r>
              <a:rPr lang="cs-CZ" b="1" dirty="0" smtClean="0">
                <a:latin typeface="Calibri" panose="020F0502020204030204" pitchFamily="34" charset="0"/>
              </a:rPr>
              <a:t>Žije </a:t>
            </a:r>
            <a:r>
              <a:rPr lang="cs-CZ" dirty="0" smtClean="0">
                <a:latin typeface="Calibri" panose="020F0502020204030204" pitchFamily="34" charset="0"/>
              </a:rPr>
              <a:t>ve stojatých vodách</a:t>
            </a:r>
            <a:endParaRPr lang="cs-CZ" b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Calibri" panose="020F0502020204030204" pitchFamily="34" charset="0"/>
              </a:rPr>
              <a:t>Potrava: </a:t>
            </a:r>
            <a:r>
              <a:rPr lang="cs-CZ" dirty="0" smtClean="0">
                <a:latin typeface="Calibri" panose="020F0502020204030204" pitchFamily="34" charset="0"/>
              </a:rPr>
              <a:t>plankton</a:t>
            </a:r>
          </a:p>
          <a:p>
            <a:pPr marL="0" indent="0">
              <a:buNone/>
            </a:pPr>
            <a:r>
              <a:rPr lang="cs-CZ" b="1" dirty="0" smtClean="0">
                <a:latin typeface="Calibri" panose="020F0502020204030204" pitchFamily="34" charset="0"/>
              </a:rPr>
              <a:t>Tělo:</a:t>
            </a:r>
          </a:p>
          <a:p>
            <a:r>
              <a:rPr lang="cs-CZ" dirty="0" smtClean="0">
                <a:latin typeface="Calibri" panose="020F0502020204030204" pitchFamily="34" charset="0"/>
              </a:rPr>
              <a:t>svalnatá noha</a:t>
            </a:r>
          </a:p>
          <a:p>
            <a:r>
              <a:rPr lang="cs-CZ" dirty="0">
                <a:latin typeface="Calibri" panose="020F0502020204030204" pitchFamily="34" charset="0"/>
              </a:rPr>
              <a:t>ú</a:t>
            </a:r>
            <a:r>
              <a:rPr lang="cs-CZ" dirty="0" smtClean="0">
                <a:latin typeface="Calibri" panose="020F0502020204030204" pitchFamily="34" charset="0"/>
              </a:rPr>
              <a:t>trobní vak</a:t>
            </a:r>
          </a:p>
          <a:p>
            <a:endParaRPr lang="cs-CZ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dirty="0">
              <a:latin typeface="Calibri" panose="020F050202020403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68960"/>
            <a:ext cx="3007221" cy="3648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389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892480" cy="648072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Calibri" panose="020F0502020204030204" pitchFamily="34" charset="0"/>
              </a:rPr>
              <a:t>Dýchání: </a:t>
            </a:r>
            <a:r>
              <a:rPr lang="cs-CZ" dirty="0">
                <a:latin typeface="Calibri" panose="020F0502020204030204" pitchFamily="34" charset="0"/>
              </a:rPr>
              <a:t>žábrami</a:t>
            </a:r>
          </a:p>
          <a:p>
            <a:pPr marL="0" indent="0">
              <a:buNone/>
            </a:pPr>
            <a:r>
              <a:rPr lang="cs-CZ" b="1" dirty="0">
                <a:latin typeface="Calibri" panose="020F0502020204030204" pitchFamily="34" charset="0"/>
              </a:rPr>
              <a:t>Rozmnožování: </a:t>
            </a:r>
            <a:endParaRPr lang="cs-CZ" b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libri" panose="020F0502020204030204" pitchFamily="34" charset="0"/>
              </a:rPr>
              <a:t>odděleného </a:t>
            </a:r>
            <a:r>
              <a:rPr lang="cs-CZ" dirty="0">
                <a:latin typeface="Calibri" panose="020F0502020204030204" pitchFamily="34" charset="0"/>
              </a:rPr>
              <a:t>pohlaví</a:t>
            </a:r>
          </a:p>
          <a:p>
            <a:pPr marL="0" indent="0">
              <a:buNone/>
            </a:pPr>
            <a:r>
              <a:rPr lang="cs-CZ" dirty="0" smtClean="0">
                <a:latin typeface="Calibri" panose="020F0502020204030204" pitchFamily="34" charset="0"/>
              </a:rPr>
              <a:t>z </a:t>
            </a:r>
            <a:r>
              <a:rPr lang="cs-CZ" dirty="0">
                <a:latin typeface="Calibri" panose="020F0502020204030204" pitchFamily="34" charset="0"/>
              </a:rPr>
              <a:t>oplozených vajíček se líhnou </a:t>
            </a:r>
            <a:r>
              <a:rPr lang="cs-CZ" dirty="0" smtClean="0">
                <a:latin typeface="Calibri" panose="020F0502020204030204" pitchFamily="34" charset="0"/>
              </a:rPr>
              <a:t>larvy (až 600 000), první rok žijí na žábrách rodiče, pak </a:t>
            </a:r>
            <a:r>
              <a:rPr lang="cs-CZ" dirty="0" smtClean="0"/>
              <a:t>určitou </a:t>
            </a:r>
            <a:r>
              <a:rPr lang="cs-CZ" dirty="0"/>
              <a:t>dobu cizopasí na kůži nebo žábrách </a:t>
            </a:r>
            <a:r>
              <a:rPr lang="cs-CZ" dirty="0" smtClean="0"/>
              <a:t>ryb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>
                <a:latin typeface="Calibri" panose="020F0502020204030204" pitchFamily="34" charset="0"/>
              </a:rPr>
              <a:t>jako </a:t>
            </a:r>
            <a:r>
              <a:rPr lang="cs-CZ" dirty="0" smtClean="0">
                <a:latin typeface="Calibri" panose="020F0502020204030204" pitchFamily="34" charset="0"/>
              </a:rPr>
              <a:t>vnější paraziti, po uvolnění žijí  jako </a:t>
            </a:r>
            <a:r>
              <a:rPr lang="cs-CZ" dirty="0">
                <a:latin typeface="Calibri" panose="020F0502020204030204" pitchFamily="34" charset="0"/>
              </a:rPr>
              <a:t>dospělé </a:t>
            </a:r>
            <a:r>
              <a:rPr lang="cs-CZ" dirty="0" smtClean="0">
                <a:latin typeface="Calibri" panose="020F0502020204030204" pitchFamily="34" charset="0"/>
              </a:rPr>
              <a:t>škeble na dně vody</a:t>
            </a:r>
            <a:endParaRPr lang="cs-CZ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b="1" dirty="0" smtClean="0"/>
              <a:t>vývin nepřímý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3891894"/>
            <a:ext cx="4032448" cy="2828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2107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Zástupci mlžů: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(sleduj obrázky v učebnici na str. </a:t>
            </a:r>
            <a:r>
              <a:rPr lang="cs-CZ" dirty="0" smtClean="0"/>
              <a:t>60)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Perlorodka říční</a:t>
            </a:r>
          </a:p>
          <a:p>
            <a:r>
              <a:rPr lang="cs-CZ" sz="4000" b="1" dirty="0" smtClean="0"/>
              <a:t>Perlotvorka mořská</a:t>
            </a:r>
          </a:p>
          <a:p>
            <a:r>
              <a:rPr lang="cs-CZ" sz="4000" b="1" dirty="0" smtClean="0"/>
              <a:t>Slávka jedlá</a:t>
            </a:r>
          </a:p>
          <a:p>
            <a:r>
              <a:rPr lang="cs-CZ" sz="4000" b="1" dirty="0" smtClean="0"/>
              <a:t>Hřebenatka jakubská</a:t>
            </a:r>
          </a:p>
          <a:p>
            <a:r>
              <a:rPr lang="cs-CZ" sz="4000" b="1" dirty="0" smtClean="0"/>
              <a:t>Srdcovka jedlá</a:t>
            </a:r>
          </a:p>
          <a:p>
            <a:r>
              <a:rPr lang="cs-CZ" sz="4000" b="1" dirty="0" smtClean="0"/>
              <a:t>Ústřice jedlá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587821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</p:spPr>
        <p:txBody>
          <a:bodyPr>
            <a:noAutofit/>
          </a:bodyPr>
          <a:lstStyle/>
          <a:p>
            <a:r>
              <a:rPr lang="cs-CZ" sz="3200" b="1" dirty="0"/>
              <a:t>Do pracovního listu doplň doplňovačku.</a:t>
            </a:r>
            <a:br>
              <a:rPr lang="cs-CZ" sz="3200" b="1" dirty="0"/>
            </a:br>
            <a:r>
              <a:rPr lang="cs-CZ" sz="3200" i="1" dirty="0"/>
              <a:t>/na tabuli žáci mohou použít program </a:t>
            </a:r>
            <a:r>
              <a:rPr lang="cs-CZ" sz="3200" i="1" dirty="0" err="1"/>
              <a:t>ActivInspire</a:t>
            </a:r>
            <a:r>
              <a:rPr lang="cs-CZ" sz="3200" i="1" dirty="0"/>
              <a:t>/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5104152"/>
              </p:ext>
            </p:extLst>
          </p:nvPr>
        </p:nvGraphicFramePr>
        <p:xfrm>
          <a:off x="111279" y="1628801"/>
          <a:ext cx="8781201" cy="3936800"/>
        </p:xfrm>
        <a:graphic>
          <a:graphicData uri="http://schemas.openxmlformats.org/drawingml/2006/table">
            <a:tbl>
              <a:tblPr firstRow="1" firstCol="1" bandRow="1"/>
              <a:tblGrid>
                <a:gridCol w="3859067"/>
                <a:gridCol w="350825"/>
                <a:gridCol w="350825"/>
                <a:gridCol w="351707"/>
                <a:gridCol w="351707"/>
                <a:gridCol w="351707"/>
                <a:gridCol w="351707"/>
                <a:gridCol w="351707"/>
                <a:gridCol w="351707"/>
                <a:gridCol w="351707"/>
                <a:gridCol w="351707"/>
                <a:gridCol w="351707"/>
                <a:gridCol w="351707"/>
                <a:gridCol w="351707"/>
                <a:gridCol w="351707"/>
              </a:tblGrid>
              <a:tr h="525642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Mořský mlž (tvoří perly)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5642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Jedlý mořský mlž (bez čárky)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6492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mořský mlž se srdčitými lasturami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5642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Nejznámější jedlý mlž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96492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Hřebenatka……………………………………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42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Říční mlž (tvoří perly)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2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Mořský mlž s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odlišnými </a:t>
                      </a:r>
                      <a:r>
                        <a:rPr lang="cs-CZ" sz="2400" b="1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lastu-rami</a:t>
                      </a:r>
                      <a:endParaRPr lang="cs-CZ" sz="2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6165304"/>
            <a:ext cx="7268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Tajenka: Část schránky mlžů je………………………………………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54339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6452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044597"/>
              </p:ext>
            </p:extLst>
          </p:nvPr>
        </p:nvGraphicFramePr>
        <p:xfrm>
          <a:off x="2" y="1412779"/>
          <a:ext cx="9143996" cy="4042132"/>
        </p:xfrm>
        <a:graphic>
          <a:graphicData uri="http://schemas.openxmlformats.org/drawingml/2006/table">
            <a:tbl>
              <a:tblPr firstRow="1" firstCol="1" bandRow="1"/>
              <a:tblGrid>
                <a:gridCol w="4018502"/>
                <a:gridCol w="365319"/>
                <a:gridCol w="365319"/>
                <a:gridCol w="366238"/>
                <a:gridCol w="366238"/>
                <a:gridCol w="366238"/>
                <a:gridCol w="366238"/>
                <a:gridCol w="366238"/>
                <a:gridCol w="366238"/>
                <a:gridCol w="366238"/>
                <a:gridCol w="366238"/>
                <a:gridCol w="366238"/>
                <a:gridCol w="366238"/>
                <a:gridCol w="366238"/>
                <a:gridCol w="366238"/>
              </a:tblGrid>
              <a:tr h="543528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Mořský mlž (tvoří perly)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3528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Jedlý mořský mlž (bez čárky)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386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Mořský 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mlž se srdčitými lasturami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3528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Nejznámější jedlý mlž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Ú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13386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Hřebenatka……………………………………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352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Říční mlž (tvoří perly)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3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Mořský mlž s nestejnými lasturami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6309320"/>
            <a:ext cx="53644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Tajenka: </a:t>
            </a:r>
            <a:r>
              <a:rPr lang="cs-CZ" sz="2400" b="1" dirty="0" smtClean="0"/>
              <a:t>Část schránky </a:t>
            </a:r>
            <a:r>
              <a:rPr lang="cs-CZ" sz="2400" b="1" dirty="0"/>
              <a:t>mlžů </a:t>
            </a:r>
            <a:r>
              <a:rPr lang="cs-CZ" sz="2400" b="1" dirty="0" smtClean="0"/>
              <a:t>je </a:t>
            </a:r>
            <a:r>
              <a:rPr lang="cs-CZ" sz="2400" b="1" dirty="0" smtClean="0">
                <a:solidFill>
                  <a:srgbClr val="FF0000"/>
                </a:solidFill>
              </a:rPr>
              <a:t>LASTURA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5194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učebnice: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ČABRADOVÁ, Věra. </a:t>
            </a:r>
            <a:r>
              <a:rPr lang="cs-CZ" sz="2000" i="1" dirty="0"/>
              <a:t>Přírodopis pro 6. ročník základní školy a primu víceletého gymnázia</a:t>
            </a:r>
            <a:r>
              <a:rPr lang="cs-CZ" sz="2000" dirty="0"/>
              <a:t>. 1. vyd. Plzeň: Fraus, 2003, 120 s. ISBN 80-723-8211-X.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/>
              <a:t>o</a:t>
            </a:r>
            <a:r>
              <a:rPr lang="cs-CZ" sz="2000" b="1" dirty="0" smtClean="0"/>
              <a:t>brázky:</a:t>
            </a:r>
          </a:p>
          <a:p>
            <a:pPr marL="0" indent="0">
              <a:buNone/>
            </a:pPr>
            <a:r>
              <a:rPr lang="cs-CZ" sz="2000" dirty="0" smtClean="0"/>
              <a:t>Wikipedie</a:t>
            </a:r>
            <a:r>
              <a:rPr lang="cs-CZ" sz="2000" dirty="0"/>
              <a:t>: škeble rybničná. </a:t>
            </a:r>
            <a:r>
              <a:rPr lang="cs-CZ" sz="2000" i="1" dirty="0"/>
              <a:t>Wikipedie: škeble rybničná</a:t>
            </a:r>
            <a:r>
              <a:rPr lang="cs-CZ" sz="2000" dirty="0"/>
              <a:t> [online]. 2013 [cit. 2014-01-04]. </a:t>
            </a:r>
            <a:r>
              <a:rPr lang="cs-CZ" sz="2000" dirty="0" smtClean="0"/>
              <a:t>Dostupné z: http://cs.wikipedia.org/wiki/%C5%A0keble_rybni%C4%8Dn%C3%A1 </a:t>
            </a:r>
          </a:p>
          <a:p>
            <a:pPr marL="0" indent="0">
              <a:buNone/>
            </a:pPr>
            <a:r>
              <a:rPr lang="cs-CZ" sz="2000" dirty="0"/>
              <a:t>Wikipedie: glochidium škeble rybničné. </a:t>
            </a:r>
            <a:r>
              <a:rPr lang="cs-CZ" sz="2000" i="1" dirty="0"/>
              <a:t>Wikipedie: glochidium škeble rybničné</a:t>
            </a:r>
            <a:r>
              <a:rPr lang="cs-CZ" sz="2000" dirty="0"/>
              <a:t> [online]. 2013 [cit. 2014-01-04]. Dostupné z: http://cs.wikipedia.org/wiki/Soubor:Anodonta_cygnea_glochidium.png  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13108720"/>
      </p:ext>
    </p:extLst>
  </p:cSld>
  <p:clrMapOvr>
    <a:masterClrMapping/>
  </p:clrMapOvr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87</TotalTime>
  <Words>329</Words>
  <Application>Microsoft Office PowerPoint</Application>
  <PresentationFormat>Předvádění na obrazovce (4:3)</PresentationFormat>
  <Paragraphs>140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dum</vt:lpstr>
      <vt:lpstr>Microsoft Word Document</vt:lpstr>
      <vt:lpstr>Prezentace aplikace PowerPoint</vt:lpstr>
      <vt:lpstr>MĚKKÝŠI - MLŽI</vt:lpstr>
      <vt:lpstr>Prezentace aplikace PowerPoint</vt:lpstr>
      <vt:lpstr>Zástupci mlžů: (sleduj obrázky v učebnici na str. 60)</vt:lpstr>
      <vt:lpstr>Do pracovního listu doplň doplňovačku. /na tabuli žáci mohou použít program ActivInspire/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9</cp:revision>
  <dcterms:created xsi:type="dcterms:W3CDTF">2014-01-04T17:50:00Z</dcterms:created>
  <dcterms:modified xsi:type="dcterms:W3CDTF">2014-01-13T10:32:31Z</dcterms:modified>
</cp:coreProperties>
</file>