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9"/>
  </p:notesMasterIdLst>
  <p:sldIdLst>
    <p:sldId id="258" r:id="rId2"/>
    <p:sldId id="257" r:id="rId3"/>
    <p:sldId id="262" r:id="rId4"/>
    <p:sldId id="263" r:id="rId5"/>
    <p:sldId id="266" r:id="rId6"/>
    <p:sldId id="265" r:id="rId7"/>
    <p:sldId id="261" r:id="rId8"/>
    <p:sldId id="267" r:id="rId9"/>
    <p:sldId id="270" r:id="rId10"/>
    <p:sldId id="269" r:id="rId11"/>
    <p:sldId id="271" r:id="rId12"/>
    <p:sldId id="272" r:id="rId13"/>
    <p:sldId id="273" r:id="rId14"/>
    <p:sldId id="275" r:id="rId15"/>
    <p:sldId id="274" r:id="rId16"/>
    <p:sldId id="276" r:id="rId17"/>
    <p:sldId id="259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F6454186-5F44-45D3-BADE-BF96FAA88EE0}">
          <p14:sldIdLst>
            <p14:sldId id="258"/>
            <p14:sldId id="257"/>
            <p14:sldId id="262"/>
            <p14:sldId id="263"/>
            <p14:sldId id="266"/>
            <p14:sldId id="265"/>
            <p14:sldId id="261"/>
            <p14:sldId id="267"/>
          </p14:sldIdLst>
        </p14:section>
        <p14:section name="Oddíl bez názvu" id="{BF79429D-FC6D-4F31-B21E-F0D7AC41DBA7}">
          <p14:sldIdLst>
            <p14:sldId id="270"/>
            <p14:sldId id="269"/>
            <p14:sldId id="271"/>
            <p14:sldId id="272"/>
            <p14:sldId id="273"/>
            <p14:sldId id="275"/>
            <p14:sldId id="274"/>
            <p14:sldId id="276"/>
            <p14:sldId id="259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72" y="109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t>31.10.2013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190615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942190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694105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31.10.2013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31.10.2013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31.10.2013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31.10.2013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31.10.2013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31.10.2013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31.10.2013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31.10.2013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31.10.2013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31.10.2013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31.10.2013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18FE4659-7985-49B0-AFB9-855F1780E650}" type="datetimeFigureOut">
              <a:rPr lang="cs-CZ" smtClean="0"/>
              <a:t>31.10.2013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australianhistoryresearch.info/the-first-fleet/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hyperlink" Target="http://en.wikipedia.org/wiki/Climate_of_Australia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wmf"/><Relationship Id="rId4" Type="http://schemas.openxmlformats.org/officeDocument/2006/relationships/hyperlink" Target="http://www.macmillandictionary.com/open-dictionary/" TargetMode="Externa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7" Type="http://schemas.openxmlformats.org/officeDocument/2006/relationships/image" Target="../media/image18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7.jpeg"/><Relationship Id="rId5" Type="http://schemas.openxmlformats.org/officeDocument/2006/relationships/image" Target="../media/image16.jpeg"/><Relationship Id="rId4" Type="http://schemas.openxmlformats.org/officeDocument/2006/relationships/image" Target="../media/image15.jpe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australianhistoryresearch.info/the-first-fleet/" TargetMode="External"/><Relationship Id="rId7" Type="http://schemas.openxmlformats.org/officeDocument/2006/relationships/hyperlink" Target="http://cs.wikipedia.org/wiki/Soubor:Australia-climate-map_MJC01.png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en.wikipedia.org/wiki/File:Reliefmap_of_Australia.png" TargetMode="External"/><Relationship Id="rId5" Type="http://schemas.openxmlformats.org/officeDocument/2006/relationships/hyperlink" Target="http://en.wikipedia.org/wiki/Climate_of_Australia" TargetMode="External"/><Relationship Id="rId4" Type="http://schemas.openxmlformats.org/officeDocument/2006/relationships/hyperlink" Target="http://www.macmillandictionary.com/open-dictionary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29581189"/>
              </p:ext>
            </p:extLst>
          </p:nvPr>
        </p:nvGraphicFramePr>
        <p:xfrm>
          <a:off x="614836" y="2816085"/>
          <a:ext cx="8136904" cy="26928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8640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Mgr. David </a:t>
                      </a:r>
                      <a:r>
                        <a:rPr lang="cs-CZ" sz="1800" b="1" kern="120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Rohusch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VY_32_INOVACE_04B_16_Australia - </a:t>
                      </a:r>
                      <a:r>
                        <a:rPr lang="cs-CZ" sz="1800" b="1" kern="120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geography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Geografie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22/4/2013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908720"/>
            <a:ext cx="5407152" cy="1045464"/>
          </a:xfrm>
          <a:prstGeom prst="rect">
            <a:avLst/>
          </a:prstGeom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926638"/>
            <a:ext cx="648072" cy="6463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672845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2736"/>
          </a:xfrm>
        </p:spPr>
        <p:txBody>
          <a:bodyPr/>
          <a:lstStyle/>
          <a:p>
            <a:r>
              <a:rPr lang="cs-CZ" sz="3600" b="1" dirty="0" smtClean="0">
                <a:solidFill>
                  <a:schemeClr val="tx1"/>
                </a:solidFill>
                <a:latin typeface="Calibri" pitchFamily="34" charset="0"/>
              </a:rPr>
              <a:t>ANOTACE</a:t>
            </a:r>
            <a:endParaRPr lang="cs-CZ" sz="3600" b="1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/>
          </a:bodyPr>
          <a:lstStyle/>
          <a:p>
            <a:pPr lvl="0">
              <a:buFont typeface="Wingdings" pitchFamily="2" charset="2"/>
              <a:buChar char="Ø"/>
            </a:pPr>
            <a:r>
              <a:rPr lang="cs-CZ" sz="1600" dirty="0">
                <a:solidFill>
                  <a:prstClr val="black"/>
                </a:solidFill>
                <a:latin typeface="Calibri" pitchFamily="34" charset="0"/>
              </a:rPr>
              <a:t>Materiál je určen pro žáky úrovně A2,B1. Časově je koncipován na jednu vyučovací hodinu.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>
                <a:solidFill>
                  <a:prstClr val="black"/>
                </a:solidFill>
                <a:latin typeface="Calibri" pitchFamily="34" charset="0"/>
              </a:rPr>
              <a:t>Tento materiál </a:t>
            </a:r>
            <a:r>
              <a:rPr lang="cs-CZ" sz="1600" dirty="0" smtClean="0">
                <a:solidFill>
                  <a:prstClr val="black"/>
                </a:solidFill>
                <a:latin typeface="Calibri" pitchFamily="34" charset="0"/>
              </a:rPr>
              <a:t>prezentuje studentům Austrálii. </a:t>
            </a:r>
            <a:endParaRPr lang="cs-CZ" sz="1600" dirty="0">
              <a:solidFill>
                <a:prstClr val="black"/>
              </a:solidFill>
              <a:latin typeface="Calibri" pitchFamily="34" charset="0"/>
            </a:endParaRPr>
          </a:p>
          <a:p>
            <a:pPr lvl="0">
              <a:buFont typeface="Wingdings" pitchFamily="2" charset="2"/>
              <a:buChar char="Ø"/>
            </a:pPr>
            <a:r>
              <a:rPr lang="cs-CZ" sz="1600" dirty="0">
                <a:solidFill>
                  <a:prstClr val="black"/>
                </a:solidFill>
                <a:latin typeface="Calibri" pitchFamily="34" charset="0"/>
              </a:rPr>
              <a:t>Cílem prezentace je připravit žáky na souvislý ústní projev o </a:t>
            </a:r>
            <a:r>
              <a:rPr lang="cs-CZ" sz="1600" dirty="0" smtClean="0">
                <a:solidFill>
                  <a:prstClr val="black"/>
                </a:solidFill>
                <a:latin typeface="Calibri" pitchFamily="34" charset="0"/>
              </a:rPr>
              <a:t>Austrálii.</a:t>
            </a:r>
            <a:endParaRPr lang="cs-CZ" sz="1600" dirty="0">
              <a:solidFill>
                <a:prstClr val="black"/>
              </a:solidFill>
              <a:latin typeface="Calibri" pitchFamily="34" charset="0"/>
            </a:endParaRP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>
                <a:solidFill>
                  <a:prstClr val="black"/>
                </a:solidFill>
                <a:latin typeface="Calibri" pitchFamily="34" charset="0"/>
              </a:rPr>
              <a:t>Žáci </a:t>
            </a:r>
            <a:r>
              <a:rPr lang="cs-CZ" sz="1600" dirty="0">
                <a:solidFill>
                  <a:prstClr val="black"/>
                </a:solidFill>
                <a:latin typeface="Calibri" pitchFamily="34" charset="0"/>
              </a:rPr>
              <a:t>si píší poznámky do svých </a:t>
            </a:r>
            <a:r>
              <a:rPr lang="cs-CZ" sz="1600" dirty="0" smtClean="0">
                <a:solidFill>
                  <a:prstClr val="black"/>
                </a:solidFill>
                <a:latin typeface="Calibri" pitchFamily="34" charset="0"/>
              </a:rPr>
              <a:t>sešitů, lokalizují </a:t>
            </a:r>
            <a:r>
              <a:rPr lang="cs-CZ" sz="1600" dirty="0">
                <a:solidFill>
                  <a:prstClr val="black"/>
                </a:solidFill>
                <a:latin typeface="Calibri" pitchFamily="34" charset="0"/>
              </a:rPr>
              <a:t>všechny zmíněné pojmy na </a:t>
            </a:r>
            <a:r>
              <a:rPr lang="cs-CZ" sz="1600" dirty="0" smtClean="0">
                <a:solidFill>
                  <a:prstClr val="black"/>
                </a:solidFill>
                <a:latin typeface="Calibri" pitchFamily="34" charset="0"/>
              </a:rPr>
              <a:t>mapě, odpovídají na otázky a </a:t>
            </a:r>
            <a:r>
              <a:rPr lang="cs-CZ" sz="1600" dirty="0">
                <a:solidFill>
                  <a:prstClr val="black"/>
                </a:solidFill>
                <a:latin typeface="Calibri" pitchFamily="34" charset="0"/>
              </a:rPr>
              <a:t>hledají  </a:t>
            </a:r>
            <a:r>
              <a:rPr lang="cs-CZ" sz="1600" dirty="0" smtClean="0">
                <a:solidFill>
                  <a:prstClr val="black"/>
                </a:solidFill>
                <a:latin typeface="Calibri" pitchFamily="34" charset="0"/>
              </a:rPr>
              <a:t>informace </a:t>
            </a:r>
            <a:r>
              <a:rPr lang="cs-CZ" sz="1600" dirty="0">
                <a:solidFill>
                  <a:prstClr val="black"/>
                </a:solidFill>
                <a:latin typeface="Calibri" pitchFamily="34" charset="0"/>
              </a:rPr>
              <a:t>v online </a:t>
            </a:r>
            <a:r>
              <a:rPr lang="cs-CZ" sz="1600" dirty="0" smtClean="0">
                <a:solidFill>
                  <a:prstClr val="black"/>
                </a:solidFill>
                <a:latin typeface="Calibri" pitchFamily="34" charset="0"/>
              </a:rPr>
              <a:t>prostředí (červená barva). Pracují s internetovými slovníky.</a:t>
            </a:r>
            <a:endParaRPr lang="cs-CZ" sz="1600" dirty="0">
              <a:solidFill>
                <a:prstClr val="black"/>
              </a:solidFill>
              <a:latin typeface="Calibri" pitchFamily="34" charset="0"/>
            </a:endParaRPr>
          </a:p>
          <a:p>
            <a:pPr marL="0" lvl="0" indent="0">
              <a:buNone/>
            </a:pPr>
            <a:endParaRPr lang="cs-CZ" sz="1600" i="1" dirty="0" smtClean="0">
              <a:solidFill>
                <a:prstClr val="black"/>
              </a:solidFill>
              <a:latin typeface="Calibri" pitchFamily="34" charset="0"/>
            </a:endParaRPr>
          </a:p>
          <a:p>
            <a:pPr marL="0" lvl="0" indent="0">
              <a:buNone/>
            </a:pPr>
            <a:endParaRPr lang="cs-CZ" sz="1800" i="1" dirty="0" smtClean="0">
              <a:solidFill>
                <a:prstClr val="black"/>
              </a:solidFill>
              <a:latin typeface="Calibri" pitchFamily="34" charset="0"/>
            </a:endParaRPr>
          </a:p>
          <a:p>
            <a:pPr marL="0" lvl="0" indent="0">
              <a:buNone/>
            </a:pPr>
            <a:endParaRPr lang="cs-CZ" sz="1800" i="1" dirty="0">
              <a:solidFill>
                <a:prstClr val="black"/>
              </a:solidFill>
              <a:latin typeface="Calibri" pitchFamily="34" charset="0"/>
            </a:endParaRPr>
          </a:p>
          <a:p>
            <a:pPr marL="0" lvl="0" indent="0">
              <a:buNone/>
            </a:pPr>
            <a:endParaRPr lang="cs-CZ" sz="1800" i="1" dirty="0">
              <a:solidFill>
                <a:prstClr val="black"/>
              </a:solidFill>
              <a:latin typeface="Calibri" pitchFamily="34" charset="0"/>
            </a:endParaRPr>
          </a:p>
          <a:p>
            <a:pPr marL="0" lvl="0" indent="0">
              <a:buNone/>
            </a:pPr>
            <a:r>
              <a:rPr lang="cs-CZ" sz="2000" i="1" dirty="0" smtClean="0">
                <a:solidFill>
                  <a:prstClr val="black"/>
                </a:solidFill>
                <a:latin typeface="Calibri" pitchFamily="34" charset="0"/>
              </a:rPr>
              <a:t>Materiál </a:t>
            </a:r>
            <a:r>
              <a:rPr lang="cs-CZ" sz="2000" i="1" dirty="0">
                <a:solidFill>
                  <a:prstClr val="black"/>
                </a:solidFill>
                <a:latin typeface="Calibri" pitchFamily="34" charset="0"/>
              </a:rPr>
              <a:t>je určen k interaktivní výuce. </a:t>
            </a:r>
          </a:p>
          <a:p>
            <a:pPr marL="0" indent="0">
              <a:buNone/>
            </a:pPr>
            <a:endParaRPr lang="cs-CZ" sz="1800" i="1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endParaRPr lang="cs-CZ" sz="1400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endParaRPr lang="cs-CZ" sz="14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endParaRPr lang="cs-CZ" sz="1400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endParaRPr lang="cs-CZ" sz="1400" dirty="0">
              <a:solidFill>
                <a:schemeClr val="tx1"/>
              </a:solidFill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5986"/>
            <a:ext cx="9144000" cy="684201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79512" y="273676"/>
            <a:ext cx="885698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Arial Black" panose="020B0A04020102020204" pitchFamily="34" charset="0"/>
              </a:rPr>
              <a:t>Do </a:t>
            </a:r>
            <a:r>
              <a:rPr lang="cs-CZ" sz="3200" dirty="0" err="1" smtClean="0">
                <a:latin typeface="Arial Black" panose="020B0A04020102020204" pitchFamily="34" charset="0"/>
              </a:rPr>
              <a:t>you</a:t>
            </a:r>
            <a:r>
              <a:rPr lang="cs-CZ" sz="3200" dirty="0" smtClean="0">
                <a:latin typeface="Arial Black" panose="020B0A04020102020204" pitchFamily="34" charset="0"/>
              </a:rPr>
              <a:t> </a:t>
            </a:r>
            <a:r>
              <a:rPr lang="cs-CZ" sz="3200" dirty="0" err="1" smtClean="0">
                <a:latin typeface="Arial Black" panose="020B0A04020102020204" pitchFamily="34" charset="0"/>
              </a:rPr>
              <a:t>know</a:t>
            </a:r>
            <a:r>
              <a:rPr lang="cs-CZ" sz="3200" dirty="0" smtClean="0">
                <a:latin typeface="Arial Black" panose="020B0A04020102020204" pitchFamily="34" charset="0"/>
              </a:rPr>
              <a:t> </a:t>
            </a:r>
            <a:r>
              <a:rPr lang="cs-CZ" sz="3200" dirty="0" err="1" smtClean="0">
                <a:latin typeface="Arial Black" panose="020B0A04020102020204" pitchFamily="34" charset="0"/>
              </a:rPr>
              <a:t>what</a:t>
            </a:r>
            <a:r>
              <a:rPr lang="cs-CZ" sz="3200" dirty="0" smtClean="0">
                <a:latin typeface="Arial Black" panose="020B0A04020102020204" pitchFamily="34" charset="0"/>
              </a:rPr>
              <a:t> </a:t>
            </a:r>
            <a:r>
              <a:rPr lang="cs-CZ" sz="3200" dirty="0" err="1" smtClean="0">
                <a:latin typeface="Arial Black" panose="020B0A04020102020204" pitchFamily="34" charset="0"/>
              </a:rPr>
              <a:t>the</a:t>
            </a:r>
            <a:r>
              <a:rPr lang="cs-CZ" sz="3200" dirty="0" smtClean="0">
                <a:latin typeface="Arial Black" panose="020B0A04020102020204" pitchFamily="34" charset="0"/>
              </a:rPr>
              <a:t> </a:t>
            </a:r>
            <a:r>
              <a:rPr lang="cs-CZ" sz="3200" dirty="0" err="1" smtClean="0">
                <a:latin typeface="Arial Black" panose="020B0A04020102020204" pitchFamily="34" charset="0"/>
              </a:rPr>
              <a:t>following</a:t>
            </a:r>
            <a:r>
              <a:rPr lang="cs-CZ" sz="3200" dirty="0" smtClean="0">
                <a:latin typeface="Arial Black" panose="020B0A04020102020204" pitchFamily="34" charset="0"/>
              </a:rPr>
              <a:t> </a:t>
            </a:r>
            <a:r>
              <a:rPr lang="cs-CZ" sz="3200" dirty="0" err="1" smtClean="0">
                <a:latin typeface="Arial Black" panose="020B0A04020102020204" pitchFamily="34" charset="0"/>
              </a:rPr>
              <a:t>pictures</a:t>
            </a:r>
            <a:r>
              <a:rPr lang="cs-CZ" sz="3200" dirty="0" smtClean="0">
                <a:latin typeface="Arial Black" panose="020B0A04020102020204" pitchFamily="34" charset="0"/>
              </a:rPr>
              <a:t> </a:t>
            </a:r>
            <a:r>
              <a:rPr lang="cs-CZ" sz="3200" dirty="0" err="1" smtClean="0">
                <a:latin typeface="Arial Black" panose="020B0A04020102020204" pitchFamily="34" charset="0"/>
              </a:rPr>
              <a:t>refer</a:t>
            </a:r>
            <a:r>
              <a:rPr lang="cs-CZ" sz="3200" dirty="0" smtClean="0">
                <a:latin typeface="Arial Black" panose="020B0A04020102020204" pitchFamily="34" charset="0"/>
              </a:rPr>
              <a:t> to?</a:t>
            </a:r>
            <a:endParaRPr lang="cs-CZ" sz="3200" dirty="0">
              <a:latin typeface="Arial Black" panose="020B0A040201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84239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G:\English\sydney\au\P2220400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-891480"/>
            <a:ext cx="8372444" cy="62646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993"/>
            <a:ext cx="9144000" cy="68420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43585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993"/>
            <a:ext cx="9144000" cy="68420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72168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993"/>
            <a:ext cx="9144000" cy="68420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030038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0"/>
            <a:ext cx="8928992" cy="1196752"/>
          </a:xfrm>
        </p:spPr>
        <p:txBody>
          <a:bodyPr/>
          <a:lstStyle/>
          <a:p>
            <a:r>
              <a:rPr lang="cs-CZ" sz="4400" dirty="0" err="1" smtClean="0"/>
              <a:t>The</a:t>
            </a:r>
            <a:r>
              <a:rPr lang="cs-CZ" sz="4400" dirty="0" smtClean="0"/>
              <a:t> </a:t>
            </a:r>
            <a:r>
              <a:rPr lang="cs-CZ" sz="4400" dirty="0" err="1"/>
              <a:t>C</a:t>
            </a:r>
            <a:r>
              <a:rPr lang="cs-CZ" sz="4400" dirty="0" err="1" smtClean="0"/>
              <a:t>ommonwealth</a:t>
            </a:r>
            <a:r>
              <a:rPr lang="cs-CZ" sz="4400" dirty="0" smtClean="0"/>
              <a:t> </a:t>
            </a:r>
            <a:r>
              <a:rPr lang="cs-CZ" sz="4400" dirty="0" err="1" smtClean="0"/>
              <a:t>of</a:t>
            </a:r>
            <a:r>
              <a:rPr lang="cs-CZ" sz="4400" dirty="0" smtClean="0"/>
              <a:t> </a:t>
            </a:r>
            <a:r>
              <a:rPr lang="cs-CZ" sz="4400" dirty="0" err="1" smtClean="0"/>
              <a:t>Australia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00808"/>
            <a:ext cx="8229600" cy="4425355"/>
          </a:xfrm>
        </p:spPr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 err="1" smtClean="0">
                <a:solidFill>
                  <a:schemeClr val="tx1"/>
                </a:solidFill>
              </a:rPr>
              <a:t>Nicknames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?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rgbClr val="FF0000"/>
                </a:solidFill>
              </a:rPr>
              <a:t>Down </a:t>
            </a:r>
            <a:r>
              <a:rPr lang="cs-CZ" dirty="0" err="1" smtClean="0">
                <a:solidFill>
                  <a:srgbClr val="FF0000"/>
                </a:solidFill>
              </a:rPr>
              <a:t>Under</a:t>
            </a:r>
            <a:endParaRPr lang="cs-CZ" dirty="0" smtClean="0">
              <a:solidFill>
                <a:srgbClr val="FF0000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Area: 7,692,024 km</a:t>
            </a:r>
            <a:r>
              <a:rPr lang="cs-CZ" baseline="30000" dirty="0" smtClean="0">
                <a:solidFill>
                  <a:schemeClr val="tx1"/>
                </a:solidFill>
              </a:rPr>
              <a:t>2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23 </a:t>
            </a:r>
            <a:r>
              <a:rPr lang="cs-CZ" dirty="0">
                <a:solidFill>
                  <a:schemeClr val="tx1"/>
                </a:solidFill>
              </a:rPr>
              <a:t>mil </a:t>
            </a:r>
            <a:endParaRPr lang="cs-CZ" dirty="0" smtClean="0">
              <a:solidFill>
                <a:schemeClr val="tx1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dirty="0" err="1" smtClean="0">
                <a:solidFill>
                  <a:schemeClr val="tx1"/>
                </a:solidFill>
              </a:rPr>
              <a:t>Constitutional</a:t>
            </a:r>
            <a:r>
              <a:rPr lang="cs-CZ" dirty="0" smtClean="0">
                <a:solidFill>
                  <a:schemeClr val="tx1"/>
                </a:solidFill>
              </a:rPr>
              <a:t> monarchy, </a:t>
            </a:r>
            <a:r>
              <a:rPr lang="cs-CZ" dirty="0" err="1">
                <a:solidFill>
                  <a:schemeClr val="tx1"/>
                </a:solidFill>
              </a:rPr>
              <a:t>B</a:t>
            </a:r>
            <a:r>
              <a:rPr lang="cs-CZ" dirty="0" err="1" smtClean="0">
                <a:solidFill>
                  <a:schemeClr val="tx1"/>
                </a:solidFill>
              </a:rPr>
              <a:t>ritish</a:t>
            </a:r>
            <a:r>
              <a:rPr lang="cs-CZ" dirty="0" smtClean="0">
                <a:solidFill>
                  <a:schemeClr val="tx1"/>
                </a:solidFill>
              </a:rPr>
              <a:t> dominion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6 </a:t>
            </a:r>
            <a:r>
              <a:rPr lang="cs-CZ" dirty="0" err="1" smtClean="0">
                <a:solidFill>
                  <a:schemeClr val="tx1"/>
                </a:solidFill>
              </a:rPr>
              <a:t>states</a:t>
            </a:r>
            <a:r>
              <a:rPr lang="cs-CZ" dirty="0" smtClean="0">
                <a:solidFill>
                  <a:schemeClr val="tx1"/>
                </a:solidFill>
              </a:rPr>
              <a:t> and 2 </a:t>
            </a:r>
            <a:r>
              <a:rPr lang="cs-CZ" dirty="0" err="1" smtClean="0">
                <a:solidFill>
                  <a:schemeClr val="tx1"/>
                </a:solidFill>
              </a:rPr>
              <a:t>territories</a:t>
            </a:r>
            <a:r>
              <a:rPr lang="cs-CZ" dirty="0" smtClean="0">
                <a:solidFill>
                  <a:schemeClr val="tx1"/>
                </a:solidFill>
              </a:rPr>
              <a:t> – </a:t>
            </a:r>
            <a:r>
              <a:rPr lang="cs-CZ" i="1" dirty="0" err="1" smtClean="0">
                <a:solidFill>
                  <a:srgbClr val="FF0000"/>
                </a:solidFill>
              </a:rPr>
              <a:t>Can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you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name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any</a:t>
            </a:r>
            <a:r>
              <a:rPr lang="cs-CZ" i="1" dirty="0" smtClean="0">
                <a:solidFill>
                  <a:srgbClr val="FF0000"/>
                </a:solidFill>
              </a:rPr>
              <a:t>? </a:t>
            </a:r>
            <a:endParaRPr lang="cs-CZ" i="1" dirty="0">
              <a:solidFill>
                <a:srgbClr val="FF0000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dirty="0" err="1" smtClean="0">
                <a:solidFill>
                  <a:schemeClr val="tx1"/>
                </a:solidFill>
              </a:rPr>
              <a:t>Over</a:t>
            </a:r>
            <a:r>
              <a:rPr lang="cs-CZ" dirty="0" smtClean="0">
                <a:solidFill>
                  <a:schemeClr val="tx1"/>
                </a:solidFill>
              </a:rPr>
              <a:t> 40 </a:t>
            </a:r>
            <a:r>
              <a:rPr lang="cs-CZ" dirty="0" err="1" smtClean="0">
                <a:solidFill>
                  <a:schemeClr val="tx1"/>
                </a:solidFill>
              </a:rPr>
              <a:t>thousand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years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of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history</a:t>
            </a:r>
            <a:endParaRPr lang="cs-CZ" dirty="0" smtClean="0">
              <a:solidFill>
                <a:schemeClr val="tx1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dirty="0" err="1" smtClean="0">
                <a:solidFill>
                  <a:schemeClr val="tx1"/>
                </a:solidFill>
              </a:rPr>
              <a:t>Original</a:t>
            </a:r>
            <a:r>
              <a:rPr lang="cs-CZ" dirty="0" smtClean="0">
                <a:solidFill>
                  <a:schemeClr val="tx1"/>
                </a:solidFill>
              </a:rPr>
              <a:t> fauna and flora</a:t>
            </a:r>
          </a:p>
          <a:p>
            <a:pPr>
              <a:buFont typeface="Wingdings" pitchFamily="2" charset="2"/>
              <a:buChar char="Ø"/>
            </a:pPr>
            <a:r>
              <a:rPr lang="cs-CZ" dirty="0" err="1" smtClean="0">
                <a:solidFill>
                  <a:schemeClr val="tx1"/>
                </a:solidFill>
              </a:rPr>
              <a:t>Aborigines</a:t>
            </a:r>
            <a:endParaRPr lang="cs-CZ" dirty="0" smtClean="0">
              <a:solidFill>
                <a:schemeClr val="tx1"/>
              </a:solidFill>
            </a:endParaRPr>
          </a:p>
          <a:p>
            <a:pPr>
              <a:buFont typeface="Wingdings" pitchFamily="2" charset="2"/>
              <a:buChar char="Ø"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endParaRPr lang="cs-CZ" dirty="0"/>
          </a:p>
          <a:p>
            <a:pPr>
              <a:buFont typeface="Wingdings" pitchFamily="2" charset="2"/>
              <a:buChar char="Ø"/>
            </a:pPr>
            <a:endParaRPr lang="cs-CZ" i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402133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History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42-48000 </a:t>
            </a:r>
            <a:r>
              <a:rPr lang="cs-CZ" dirty="0" err="1" smtClean="0"/>
              <a:t>yrs</a:t>
            </a:r>
            <a:r>
              <a:rPr lang="cs-CZ" dirty="0" smtClean="0"/>
              <a:t> ago - </a:t>
            </a:r>
            <a:r>
              <a:rPr lang="cs-CZ" dirty="0" err="1" smtClean="0"/>
              <a:t>first</a:t>
            </a:r>
            <a:r>
              <a:rPr lang="cs-CZ" dirty="0" smtClean="0"/>
              <a:t> </a:t>
            </a:r>
            <a:r>
              <a:rPr lang="cs-CZ" dirty="0" err="1" smtClean="0"/>
              <a:t>inhabitans</a:t>
            </a: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1606 - </a:t>
            </a:r>
            <a:r>
              <a:rPr lang="cs-CZ" dirty="0"/>
              <a:t>W</a:t>
            </a:r>
            <a:r>
              <a:rPr lang="cs-CZ" dirty="0" smtClean="0"/>
              <a:t>illiam </a:t>
            </a:r>
            <a:r>
              <a:rPr lang="cs-CZ" dirty="0" err="1" smtClean="0"/>
              <a:t>Jansz</a:t>
            </a: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1770 – James </a:t>
            </a:r>
            <a:r>
              <a:rPr lang="cs-CZ" dirty="0" err="1" smtClean="0"/>
              <a:t>Cook</a:t>
            </a: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1788 – Arthur Phillip – </a:t>
            </a:r>
            <a:r>
              <a:rPr lang="cs-CZ" dirty="0" err="1"/>
              <a:t>F</a:t>
            </a:r>
            <a:r>
              <a:rPr lang="cs-CZ" dirty="0" err="1" smtClean="0"/>
              <a:t>irst</a:t>
            </a:r>
            <a:r>
              <a:rPr lang="cs-CZ" dirty="0" smtClean="0"/>
              <a:t> </a:t>
            </a:r>
            <a:r>
              <a:rPr lang="cs-CZ" dirty="0" err="1" smtClean="0"/>
              <a:t>fleet</a:t>
            </a:r>
            <a:endParaRPr lang="cs-CZ" dirty="0" smtClean="0">
              <a:solidFill>
                <a:srgbClr val="FF0000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1901 – </a:t>
            </a:r>
            <a:r>
              <a:rPr lang="cs-CZ" dirty="0" err="1" smtClean="0"/>
              <a:t>Commonwealth</a:t>
            </a:r>
            <a:r>
              <a:rPr lang="cs-CZ" dirty="0" smtClean="0"/>
              <a:t> </a:t>
            </a:r>
            <a:r>
              <a:rPr lang="cs-CZ" dirty="0" err="1" smtClean="0"/>
              <a:t>established</a:t>
            </a: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1931- Statute </a:t>
            </a:r>
            <a:r>
              <a:rPr lang="cs-CZ" dirty="0" err="1"/>
              <a:t>of</a:t>
            </a:r>
            <a:r>
              <a:rPr lang="cs-CZ" dirty="0"/>
              <a:t> </a:t>
            </a:r>
            <a:r>
              <a:rPr lang="cs-CZ" dirty="0" err="1"/>
              <a:t>Westminster</a:t>
            </a:r>
            <a:r>
              <a:rPr lang="cs-CZ" dirty="0"/>
              <a:t> </a:t>
            </a: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1986 - </a:t>
            </a:r>
            <a:r>
              <a:rPr lang="cs-CZ" dirty="0" err="1" smtClean="0"/>
              <a:t>Australia</a:t>
            </a:r>
            <a:r>
              <a:rPr lang="cs-CZ" dirty="0" smtClean="0"/>
              <a:t> </a:t>
            </a:r>
            <a:r>
              <a:rPr lang="cs-CZ" dirty="0" err="1" smtClean="0"/>
              <a:t>Act</a:t>
            </a:r>
            <a:r>
              <a:rPr lang="cs-CZ" dirty="0"/>
              <a:t>?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Zkosené hrany 3">
            <a:hlinkClick r:id="rId2"/>
          </p:cNvPr>
          <p:cNvSpPr/>
          <p:nvPr/>
        </p:nvSpPr>
        <p:spPr>
          <a:xfrm>
            <a:off x="5345782" y="3364607"/>
            <a:ext cx="432048" cy="432048"/>
          </a:xfrm>
          <a:prstGeom prst="bevel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27085840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88640"/>
            <a:ext cx="8229600" cy="836712"/>
          </a:xfrm>
        </p:spPr>
        <p:txBody>
          <a:bodyPr/>
          <a:lstStyle/>
          <a:p>
            <a:r>
              <a:rPr lang="cs-CZ" dirty="0" err="1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Surface</a:t>
            </a:r>
            <a:r>
              <a:rPr lang="cs-CZ" dirty="0" smtClean="0"/>
              <a:t>, </a:t>
            </a:r>
            <a:r>
              <a:rPr lang="cs-CZ" dirty="0" err="1" smtClean="0"/>
              <a:t>Waters</a:t>
            </a:r>
            <a:r>
              <a:rPr lang="cs-CZ" dirty="0" smtClean="0"/>
              <a:t>, </a:t>
            </a:r>
            <a:r>
              <a:rPr lang="cs-CZ" dirty="0" err="1" smtClean="0">
                <a:solidFill>
                  <a:srgbClr val="92D050"/>
                </a:solidFill>
              </a:rPr>
              <a:t>Climate</a:t>
            </a:r>
            <a:endParaRPr lang="cs-CZ" dirty="0">
              <a:solidFill>
                <a:srgbClr val="92D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412776"/>
            <a:ext cx="8229600" cy="5073427"/>
          </a:xfrm>
        </p:spPr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sz="1600" dirty="0" smtClean="0"/>
              <a:t>2/3 </a:t>
            </a:r>
            <a:r>
              <a:rPr lang="cs-CZ" sz="1600" dirty="0" err="1" smtClean="0"/>
              <a:t>deserts</a:t>
            </a:r>
            <a:r>
              <a:rPr lang="cs-CZ" sz="1600" dirty="0" smtClean="0"/>
              <a:t> </a:t>
            </a:r>
            <a:r>
              <a:rPr lang="cs-CZ" sz="1600" dirty="0" err="1" smtClean="0"/>
              <a:t>or</a:t>
            </a:r>
            <a:r>
              <a:rPr lang="cs-CZ" sz="1600" dirty="0" smtClean="0"/>
              <a:t> </a:t>
            </a:r>
            <a:r>
              <a:rPr lang="cs-CZ" sz="1600" dirty="0" err="1" smtClean="0"/>
              <a:t>semi</a:t>
            </a:r>
            <a:r>
              <a:rPr lang="cs-CZ" sz="1600" dirty="0" smtClean="0"/>
              <a:t> </a:t>
            </a:r>
            <a:r>
              <a:rPr lang="cs-CZ" sz="1600" dirty="0" err="1" smtClean="0"/>
              <a:t>deserts</a:t>
            </a:r>
            <a:r>
              <a:rPr lang="cs-CZ" sz="1600" dirty="0" smtClean="0"/>
              <a:t> (</a:t>
            </a:r>
            <a:r>
              <a:rPr lang="cs-CZ" sz="1600" dirty="0" err="1" smtClean="0"/>
              <a:t>outback</a:t>
            </a:r>
            <a:r>
              <a:rPr lang="cs-CZ" sz="1600" dirty="0" smtClean="0"/>
              <a:t>)</a:t>
            </a:r>
          </a:p>
          <a:p>
            <a:pPr>
              <a:buFont typeface="Wingdings" pitchFamily="2" charset="2"/>
              <a:buChar char="Ø"/>
            </a:pPr>
            <a:r>
              <a:rPr lang="cs-CZ" sz="1600" dirty="0" err="1" smtClean="0"/>
              <a:t>The</a:t>
            </a:r>
            <a:r>
              <a:rPr lang="cs-CZ" sz="1600" dirty="0" smtClean="0"/>
              <a:t> </a:t>
            </a:r>
            <a:r>
              <a:rPr lang="cs-CZ" sz="1600" dirty="0" err="1" smtClean="0"/>
              <a:t>flattest</a:t>
            </a:r>
            <a:r>
              <a:rPr lang="cs-CZ" sz="1600" dirty="0" smtClean="0"/>
              <a:t> </a:t>
            </a:r>
            <a:r>
              <a:rPr lang="cs-CZ" sz="1600" dirty="0" err="1" smtClean="0"/>
              <a:t>continent</a:t>
            </a:r>
            <a:r>
              <a:rPr lang="cs-CZ" sz="1600" dirty="0" smtClean="0"/>
              <a:t> </a:t>
            </a:r>
          </a:p>
          <a:p>
            <a:pPr>
              <a:buFont typeface="Wingdings" pitchFamily="2" charset="2"/>
              <a:buChar char="Ø"/>
            </a:pPr>
            <a:r>
              <a:rPr lang="cs-CZ" sz="1400" i="1" dirty="0" err="1" smtClean="0">
                <a:solidFill>
                  <a:srgbClr val="FF0000"/>
                </a:solidFill>
              </a:rPr>
              <a:t>What</a:t>
            </a:r>
            <a:r>
              <a:rPr lang="cs-CZ" sz="1400" i="1" dirty="0" smtClean="0">
                <a:solidFill>
                  <a:srgbClr val="FF0000"/>
                </a:solidFill>
              </a:rPr>
              <a:t> </a:t>
            </a:r>
            <a:r>
              <a:rPr lang="cs-CZ" sz="1400" i="1" dirty="0" err="1" smtClean="0">
                <a:solidFill>
                  <a:srgbClr val="FF0000"/>
                </a:solidFill>
              </a:rPr>
              <a:t>is</a:t>
            </a:r>
            <a:r>
              <a:rPr lang="cs-CZ" sz="1400" i="1" dirty="0" smtClean="0">
                <a:solidFill>
                  <a:srgbClr val="FF0000"/>
                </a:solidFill>
              </a:rPr>
              <a:t> </a:t>
            </a:r>
            <a:r>
              <a:rPr lang="cs-CZ" sz="1400" i="1" dirty="0" err="1" smtClean="0">
                <a:solidFill>
                  <a:srgbClr val="FF0000"/>
                </a:solidFill>
              </a:rPr>
              <a:t>the</a:t>
            </a:r>
            <a:r>
              <a:rPr lang="cs-CZ" sz="1400" i="1" dirty="0" smtClean="0">
                <a:solidFill>
                  <a:srgbClr val="FF0000"/>
                </a:solidFill>
              </a:rPr>
              <a:t> </a:t>
            </a:r>
            <a:r>
              <a:rPr lang="cs-CZ" sz="1400" i="1" dirty="0" err="1" smtClean="0">
                <a:solidFill>
                  <a:srgbClr val="FF0000"/>
                </a:solidFill>
              </a:rPr>
              <a:t>highest</a:t>
            </a:r>
            <a:r>
              <a:rPr lang="cs-CZ" sz="1400" i="1" dirty="0" smtClean="0">
                <a:solidFill>
                  <a:srgbClr val="FF0000"/>
                </a:solidFill>
              </a:rPr>
              <a:t> </a:t>
            </a:r>
            <a:r>
              <a:rPr lang="cs-CZ" sz="1400" i="1" dirty="0" err="1" smtClean="0">
                <a:solidFill>
                  <a:srgbClr val="FF0000"/>
                </a:solidFill>
              </a:rPr>
              <a:t>mountain</a:t>
            </a:r>
            <a:r>
              <a:rPr lang="cs-CZ" sz="1400" i="1" dirty="0" smtClean="0">
                <a:solidFill>
                  <a:srgbClr val="FF0000"/>
                </a:solidFill>
              </a:rPr>
              <a:t>?</a:t>
            </a:r>
          </a:p>
          <a:p>
            <a:pPr>
              <a:buFont typeface="Wingdings" pitchFamily="2" charset="2"/>
              <a:buChar char="Ø"/>
            </a:pPr>
            <a:r>
              <a:rPr lang="cs-CZ" sz="1400" i="1" dirty="0" err="1" smtClean="0">
                <a:solidFill>
                  <a:srgbClr val="FF0000"/>
                </a:solidFill>
              </a:rPr>
              <a:t>Locate</a:t>
            </a:r>
            <a:r>
              <a:rPr lang="cs-CZ" sz="1400" i="1" dirty="0" smtClean="0">
                <a:solidFill>
                  <a:srgbClr val="FF0000"/>
                </a:solidFill>
              </a:rPr>
              <a:t> </a:t>
            </a:r>
            <a:r>
              <a:rPr lang="cs-CZ" sz="1400" i="1" dirty="0" err="1" smtClean="0">
                <a:solidFill>
                  <a:srgbClr val="FF0000"/>
                </a:solidFill>
              </a:rPr>
              <a:t>the</a:t>
            </a:r>
            <a:r>
              <a:rPr lang="cs-CZ" sz="1400" i="1" dirty="0" smtClean="0">
                <a:solidFill>
                  <a:srgbClr val="FF0000"/>
                </a:solidFill>
              </a:rPr>
              <a:t> </a:t>
            </a:r>
            <a:r>
              <a:rPr lang="cs-CZ" sz="1400" i="1" dirty="0" err="1" smtClean="0">
                <a:solidFill>
                  <a:srgbClr val="FF0000"/>
                </a:solidFill>
              </a:rPr>
              <a:t>following</a:t>
            </a:r>
            <a:r>
              <a:rPr lang="cs-CZ" sz="1400" i="1" dirty="0" smtClean="0">
                <a:solidFill>
                  <a:srgbClr val="FF0000"/>
                </a:solidFill>
              </a:rPr>
              <a:t> </a:t>
            </a:r>
            <a:r>
              <a:rPr lang="cs-CZ" sz="1400" i="1" dirty="0" err="1" smtClean="0">
                <a:solidFill>
                  <a:srgbClr val="FF0000"/>
                </a:solidFill>
              </a:rPr>
              <a:t>at</a:t>
            </a:r>
            <a:r>
              <a:rPr lang="cs-CZ" sz="1400" i="1" dirty="0" smtClean="0">
                <a:solidFill>
                  <a:srgbClr val="FF0000"/>
                </a:solidFill>
              </a:rPr>
              <a:t> </a:t>
            </a:r>
            <a:r>
              <a:rPr lang="cs-CZ" sz="1400" i="1" dirty="0" err="1" smtClean="0">
                <a:solidFill>
                  <a:srgbClr val="FF0000"/>
                </a:solidFill>
              </a:rPr>
              <a:t>the</a:t>
            </a:r>
            <a:r>
              <a:rPr lang="cs-CZ" sz="1400" i="1" dirty="0" smtClean="0">
                <a:solidFill>
                  <a:srgbClr val="FF0000"/>
                </a:solidFill>
              </a:rPr>
              <a:t> map:</a:t>
            </a:r>
            <a:endParaRPr lang="cs-CZ" sz="1400" i="1" dirty="0"/>
          </a:p>
          <a:p>
            <a:pPr>
              <a:buFont typeface="Wingdings" pitchFamily="2" charset="2"/>
              <a:buChar char="Ø"/>
            </a:pPr>
            <a:r>
              <a:rPr lang="cs-CZ" sz="1600" dirty="0" smtClean="0"/>
              <a:t>Great </a:t>
            </a:r>
            <a:r>
              <a:rPr lang="cs-CZ" sz="1600" dirty="0" err="1" smtClean="0"/>
              <a:t>Dividing</a:t>
            </a:r>
            <a:r>
              <a:rPr lang="cs-CZ" sz="1600" dirty="0" smtClean="0"/>
              <a:t> </a:t>
            </a:r>
            <a:r>
              <a:rPr lang="cs-CZ" sz="1600" dirty="0" err="1" smtClean="0"/>
              <a:t>Range</a:t>
            </a:r>
            <a:r>
              <a:rPr lang="cs-CZ" sz="1600" dirty="0" smtClean="0"/>
              <a:t>, Mac </a:t>
            </a:r>
            <a:r>
              <a:rPr lang="cs-CZ" sz="1600" dirty="0" err="1" smtClean="0"/>
              <a:t>Donnell</a:t>
            </a:r>
            <a:r>
              <a:rPr lang="cs-CZ" sz="1600" dirty="0" smtClean="0"/>
              <a:t> R., </a:t>
            </a:r>
            <a:r>
              <a:rPr lang="cs-CZ" sz="1600" dirty="0" err="1" smtClean="0"/>
              <a:t>Musgrave</a:t>
            </a:r>
            <a:r>
              <a:rPr lang="cs-CZ" sz="1600" dirty="0" smtClean="0"/>
              <a:t> R., </a:t>
            </a:r>
            <a:r>
              <a:rPr lang="cs-CZ" sz="1600" dirty="0" err="1" smtClean="0"/>
              <a:t>Kimberly</a:t>
            </a:r>
            <a:r>
              <a:rPr lang="cs-CZ" sz="1600" dirty="0" smtClean="0"/>
              <a:t> </a:t>
            </a:r>
            <a:r>
              <a:rPr lang="cs-CZ" sz="1600" dirty="0" err="1" smtClean="0"/>
              <a:t>Plateau</a:t>
            </a:r>
            <a:endParaRPr lang="cs-CZ" sz="1600" dirty="0"/>
          </a:p>
          <a:p>
            <a:pPr>
              <a:buFont typeface="Wingdings" pitchFamily="2" charset="2"/>
              <a:buChar char="Ø"/>
            </a:pPr>
            <a:r>
              <a:rPr lang="cs-CZ" sz="1600" dirty="0" smtClean="0"/>
              <a:t>Great </a:t>
            </a:r>
            <a:r>
              <a:rPr lang="cs-CZ" sz="1600" dirty="0" err="1" smtClean="0"/>
              <a:t>Victorian</a:t>
            </a:r>
            <a:r>
              <a:rPr lang="cs-CZ" sz="1600" dirty="0" smtClean="0"/>
              <a:t> Desert, Great </a:t>
            </a:r>
            <a:r>
              <a:rPr lang="cs-CZ" sz="1600" dirty="0" err="1" smtClean="0"/>
              <a:t>Sandy</a:t>
            </a:r>
            <a:r>
              <a:rPr lang="cs-CZ" sz="1600" dirty="0" smtClean="0"/>
              <a:t> Desert</a:t>
            </a:r>
          </a:p>
          <a:p>
            <a:pPr>
              <a:buFont typeface="Wingdings" pitchFamily="2" charset="2"/>
              <a:buChar char="Ø"/>
            </a:pPr>
            <a:r>
              <a:rPr lang="cs-CZ" sz="1600" dirty="0" smtClean="0"/>
              <a:t>York </a:t>
            </a:r>
            <a:r>
              <a:rPr lang="cs-CZ" sz="1600" dirty="0" err="1" smtClean="0"/>
              <a:t>penninsula</a:t>
            </a:r>
            <a:r>
              <a:rPr lang="cs-CZ" sz="1600" dirty="0" smtClean="0"/>
              <a:t>, </a:t>
            </a:r>
            <a:r>
              <a:rPr lang="cs-CZ" sz="1600" dirty="0" err="1" smtClean="0"/>
              <a:t>Arnhem</a:t>
            </a:r>
            <a:r>
              <a:rPr lang="cs-CZ" sz="1600" dirty="0" smtClean="0"/>
              <a:t> Land</a:t>
            </a:r>
          </a:p>
          <a:p>
            <a:pPr>
              <a:buFont typeface="Wingdings" pitchFamily="2" charset="2"/>
              <a:buChar char="Ø"/>
            </a:pPr>
            <a:endParaRPr lang="cs-CZ" sz="1600" dirty="0" smtClean="0"/>
          </a:p>
          <a:p>
            <a:pPr marL="0" indent="0">
              <a:buNone/>
            </a:pPr>
            <a:endParaRPr lang="cs-CZ" sz="1600" dirty="0" smtClean="0"/>
          </a:p>
          <a:p>
            <a:pPr>
              <a:buFont typeface="Wingdings" pitchFamily="2" charset="2"/>
              <a:buChar char="Ø"/>
            </a:pPr>
            <a:r>
              <a:rPr lang="cs-CZ" sz="1600" dirty="0" err="1" smtClean="0">
                <a:solidFill>
                  <a:schemeClr val="accent1"/>
                </a:solidFill>
              </a:rPr>
              <a:t>Check</a:t>
            </a:r>
            <a:r>
              <a:rPr lang="cs-CZ" sz="1600" dirty="0" smtClean="0">
                <a:solidFill>
                  <a:schemeClr val="accent1"/>
                </a:solidFill>
              </a:rPr>
              <a:t> </a:t>
            </a:r>
            <a:r>
              <a:rPr lang="cs-CZ" sz="1600" dirty="0" err="1" smtClean="0">
                <a:solidFill>
                  <a:schemeClr val="accent1"/>
                </a:solidFill>
              </a:rPr>
              <a:t>the</a:t>
            </a:r>
            <a:r>
              <a:rPr lang="cs-CZ" sz="1600" dirty="0" smtClean="0">
                <a:solidFill>
                  <a:schemeClr val="accent1"/>
                </a:solidFill>
              </a:rPr>
              <a:t> </a:t>
            </a:r>
            <a:r>
              <a:rPr lang="cs-CZ" sz="1600" dirty="0" err="1" smtClean="0">
                <a:solidFill>
                  <a:schemeClr val="accent1"/>
                </a:solidFill>
              </a:rPr>
              <a:t>meanings</a:t>
            </a:r>
            <a:r>
              <a:rPr lang="cs-CZ" sz="1600" dirty="0" smtClean="0">
                <a:solidFill>
                  <a:schemeClr val="accent1"/>
                </a:solidFill>
              </a:rPr>
              <a:t> </a:t>
            </a:r>
            <a:r>
              <a:rPr lang="cs-CZ" sz="1600" dirty="0" err="1" smtClean="0">
                <a:solidFill>
                  <a:schemeClr val="accent1"/>
                </a:solidFill>
              </a:rPr>
              <a:t>of</a:t>
            </a:r>
            <a:r>
              <a:rPr lang="cs-CZ" sz="1600" dirty="0" smtClean="0">
                <a:solidFill>
                  <a:schemeClr val="accent1"/>
                </a:solidFill>
              </a:rPr>
              <a:t> </a:t>
            </a:r>
            <a:r>
              <a:rPr lang="cs-CZ" sz="1600" dirty="0" err="1" smtClean="0">
                <a:solidFill>
                  <a:schemeClr val="accent1"/>
                </a:solidFill>
              </a:rPr>
              <a:t>the</a:t>
            </a:r>
            <a:r>
              <a:rPr lang="cs-CZ" sz="1600" dirty="0" smtClean="0">
                <a:solidFill>
                  <a:schemeClr val="accent1"/>
                </a:solidFill>
              </a:rPr>
              <a:t> </a:t>
            </a:r>
            <a:r>
              <a:rPr lang="cs-CZ" sz="1600" dirty="0" err="1" smtClean="0">
                <a:solidFill>
                  <a:schemeClr val="accent1"/>
                </a:solidFill>
              </a:rPr>
              <a:t>underlined</a:t>
            </a:r>
            <a:r>
              <a:rPr lang="cs-CZ" sz="1600" dirty="0" smtClean="0">
                <a:solidFill>
                  <a:schemeClr val="accent1"/>
                </a:solidFill>
              </a:rPr>
              <a:t> </a:t>
            </a:r>
            <a:r>
              <a:rPr lang="cs-CZ" sz="1600" dirty="0" err="1" smtClean="0">
                <a:solidFill>
                  <a:schemeClr val="accent1"/>
                </a:solidFill>
              </a:rPr>
              <a:t>words</a:t>
            </a:r>
            <a:r>
              <a:rPr lang="cs-CZ" sz="1600" dirty="0" smtClean="0">
                <a:solidFill>
                  <a:schemeClr val="accent1"/>
                </a:solidFill>
              </a:rPr>
              <a:t> </a:t>
            </a:r>
          </a:p>
          <a:p>
            <a:pPr>
              <a:buFont typeface="Wingdings" pitchFamily="2" charset="2"/>
              <a:buChar char="Ø"/>
            </a:pPr>
            <a:r>
              <a:rPr lang="cs-CZ" sz="1600" dirty="0" err="1" smtClean="0">
                <a:solidFill>
                  <a:schemeClr val="accent1"/>
                </a:solidFill>
              </a:rPr>
              <a:t>Lake</a:t>
            </a:r>
            <a:r>
              <a:rPr lang="cs-CZ" sz="1600" dirty="0" smtClean="0">
                <a:solidFill>
                  <a:schemeClr val="accent1"/>
                </a:solidFill>
              </a:rPr>
              <a:t> </a:t>
            </a:r>
            <a:r>
              <a:rPr lang="cs-CZ" sz="1600" dirty="0" err="1" smtClean="0">
                <a:solidFill>
                  <a:schemeClr val="accent1"/>
                </a:solidFill>
              </a:rPr>
              <a:t>Eyre</a:t>
            </a:r>
            <a:r>
              <a:rPr lang="cs-CZ" sz="1600" dirty="0" smtClean="0">
                <a:solidFill>
                  <a:schemeClr val="accent1"/>
                </a:solidFill>
              </a:rPr>
              <a:t>, </a:t>
            </a:r>
            <a:r>
              <a:rPr lang="cs-CZ" sz="1600" dirty="0" err="1" smtClean="0">
                <a:solidFill>
                  <a:schemeClr val="accent1"/>
                </a:solidFill>
              </a:rPr>
              <a:t>Gairdner</a:t>
            </a:r>
            <a:r>
              <a:rPr lang="cs-CZ" sz="1600" dirty="0" smtClean="0">
                <a:solidFill>
                  <a:schemeClr val="accent1"/>
                </a:solidFill>
              </a:rPr>
              <a:t>, </a:t>
            </a:r>
            <a:r>
              <a:rPr lang="cs-CZ" sz="1600" dirty="0" err="1" smtClean="0">
                <a:solidFill>
                  <a:schemeClr val="accent1"/>
                </a:solidFill>
              </a:rPr>
              <a:t>Mackay</a:t>
            </a:r>
            <a:r>
              <a:rPr lang="cs-CZ" sz="1600" dirty="0" smtClean="0">
                <a:solidFill>
                  <a:schemeClr val="accent1"/>
                </a:solidFill>
              </a:rPr>
              <a:t>, </a:t>
            </a:r>
            <a:r>
              <a:rPr lang="cs-CZ" sz="1600" u="sng" dirty="0" err="1" smtClean="0">
                <a:solidFill>
                  <a:schemeClr val="accent1"/>
                </a:solidFill>
              </a:rPr>
              <a:t>billabongs</a:t>
            </a:r>
            <a:r>
              <a:rPr lang="cs-CZ" sz="1600" dirty="0" smtClean="0">
                <a:solidFill>
                  <a:schemeClr val="accent1"/>
                </a:solidFill>
              </a:rPr>
              <a:t> </a:t>
            </a:r>
            <a:r>
              <a:rPr lang="cs-CZ" sz="1600" dirty="0" smtClean="0">
                <a:solidFill>
                  <a:srgbClr val="FF0000"/>
                </a:solidFill>
              </a:rPr>
              <a:t>?</a:t>
            </a:r>
            <a:r>
              <a:rPr lang="cs-CZ" sz="1600" dirty="0" smtClean="0">
                <a:solidFill>
                  <a:schemeClr val="accent1"/>
                </a:solidFill>
              </a:rPr>
              <a:t> </a:t>
            </a:r>
            <a:r>
              <a:rPr lang="cs-CZ" sz="1600" dirty="0" err="1" smtClean="0">
                <a:solidFill>
                  <a:schemeClr val="accent1"/>
                </a:solidFill>
              </a:rPr>
              <a:t>or</a:t>
            </a:r>
            <a:r>
              <a:rPr lang="cs-CZ" sz="1600" dirty="0" smtClean="0">
                <a:solidFill>
                  <a:schemeClr val="accent1"/>
                </a:solidFill>
              </a:rPr>
              <a:t> salt  </a:t>
            </a:r>
            <a:r>
              <a:rPr lang="cs-CZ" sz="1600" dirty="0" err="1" smtClean="0">
                <a:solidFill>
                  <a:schemeClr val="accent1"/>
                </a:solidFill>
              </a:rPr>
              <a:t>lakes</a:t>
            </a:r>
            <a:endParaRPr lang="cs-CZ" sz="1600" dirty="0" smtClean="0">
              <a:solidFill>
                <a:schemeClr val="accent1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sz="1600" dirty="0" err="1" smtClean="0">
                <a:solidFill>
                  <a:schemeClr val="accent1"/>
                </a:solidFill>
              </a:rPr>
              <a:t>Rivers</a:t>
            </a:r>
            <a:r>
              <a:rPr lang="cs-CZ" sz="1600" dirty="0" smtClean="0">
                <a:solidFill>
                  <a:schemeClr val="accent1"/>
                </a:solidFill>
              </a:rPr>
              <a:t> Murray </a:t>
            </a:r>
            <a:r>
              <a:rPr lang="cs-CZ" sz="1600" dirty="0" err="1" smtClean="0">
                <a:solidFill>
                  <a:schemeClr val="accent1"/>
                </a:solidFill>
              </a:rPr>
              <a:t>with</a:t>
            </a:r>
            <a:r>
              <a:rPr lang="cs-CZ" sz="1600" dirty="0" smtClean="0">
                <a:solidFill>
                  <a:schemeClr val="accent1"/>
                </a:solidFill>
              </a:rPr>
              <a:t> </a:t>
            </a:r>
            <a:r>
              <a:rPr lang="cs-CZ" sz="1600" dirty="0" err="1" smtClean="0">
                <a:solidFill>
                  <a:schemeClr val="accent1"/>
                </a:solidFill>
              </a:rPr>
              <a:t>Darling</a:t>
            </a:r>
            <a:r>
              <a:rPr lang="cs-CZ" sz="1600" dirty="0" smtClean="0">
                <a:solidFill>
                  <a:schemeClr val="accent1"/>
                </a:solidFill>
              </a:rPr>
              <a:t>, </a:t>
            </a:r>
            <a:r>
              <a:rPr lang="cs-CZ" sz="1600" dirty="0" err="1" smtClean="0">
                <a:solidFill>
                  <a:schemeClr val="accent1"/>
                </a:solidFill>
              </a:rPr>
              <a:t>Lachlan</a:t>
            </a:r>
            <a:r>
              <a:rPr lang="cs-CZ" sz="1600" dirty="0" smtClean="0">
                <a:solidFill>
                  <a:schemeClr val="accent1"/>
                </a:solidFill>
              </a:rPr>
              <a:t> – </a:t>
            </a:r>
            <a:r>
              <a:rPr lang="cs-CZ" sz="1600" dirty="0" err="1" smtClean="0">
                <a:solidFill>
                  <a:schemeClr val="accent1"/>
                </a:solidFill>
              </a:rPr>
              <a:t>others</a:t>
            </a:r>
            <a:r>
              <a:rPr lang="cs-CZ" sz="1600" dirty="0" smtClean="0">
                <a:solidFill>
                  <a:schemeClr val="accent1"/>
                </a:solidFill>
              </a:rPr>
              <a:t> are </a:t>
            </a:r>
            <a:r>
              <a:rPr lang="cs-CZ" sz="1600" u="sng" dirty="0" err="1" smtClean="0">
                <a:solidFill>
                  <a:schemeClr val="accent1"/>
                </a:solidFill>
              </a:rPr>
              <a:t>creeks</a:t>
            </a:r>
            <a:r>
              <a:rPr lang="cs-CZ" sz="1600" u="sng" dirty="0" smtClean="0">
                <a:solidFill>
                  <a:schemeClr val="accent1"/>
                </a:solidFill>
              </a:rPr>
              <a:t> </a:t>
            </a:r>
            <a:r>
              <a:rPr lang="cs-CZ" sz="1600" dirty="0" smtClean="0">
                <a:solidFill>
                  <a:srgbClr val="FF0000"/>
                </a:solidFill>
              </a:rPr>
              <a:t>?</a:t>
            </a:r>
          </a:p>
          <a:p>
            <a:pPr>
              <a:buFont typeface="Wingdings" pitchFamily="2" charset="2"/>
              <a:buChar char="Ø"/>
            </a:pPr>
            <a:r>
              <a:rPr lang="cs-CZ" sz="1600" u="sng" dirty="0" err="1" smtClean="0">
                <a:solidFill>
                  <a:schemeClr val="accent1"/>
                </a:solidFill>
              </a:rPr>
              <a:t>Artesian</a:t>
            </a:r>
            <a:r>
              <a:rPr lang="cs-CZ" sz="1600" u="sng" dirty="0" smtClean="0">
                <a:solidFill>
                  <a:schemeClr val="accent1"/>
                </a:solidFill>
              </a:rPr>
              <a:t> </a:t>
            </a:r>
            <a:r>
              <a:rPr lang="cs-CZ" sz="1600" u="sng" dirty="0" err="1" smtClean="0">
                <a:solidFill>
                  <a:schemeClr val="accent1"/>
                </a:solidFill>
              </a:rPr>
              <a:t>waters</a:t>
            </a:r>
            <a:r>
              <a:rPr lang="cs-CZ" sz="1600" u="sng" dirty="0" smtClean="0">
                <a:solidFill>
                  <a:schemeClr val="accent1"/>
                </a:solidFill>
              </a:rPr>
              <a:t> </a:t>
            </a:r>
            <a:r>
              <a:rPr lang="cs-CZ" sz="1600" u="sng" dirty="0" smtClean="0">
                <a:solidFill>
                  <a:srgbClr val="FF0000"/>
                </a:solidFill>
              </a:rPr>
              <a:t>?</a:t>
            </a:r>
          </a:p>
          <a:p>
            <a:pPr marL="0" indent="0">
              <a:buNone/>
            </a:pPr>
            <a:endParaRPr lang="cs-CZ" sz="1600" dirty="0">
              <a:solidFill>
                <a:schemeClr val="accent1"/>
              </a:solidFill>
            </a:endParaRPr>
          </a:p>
          <a:p>
            <a:pPr marL="0" indent="0">
              <a:buNone/>
            </a:pPr>
            <a:endParaRPr lang="cs-CZ" sz="1600" dirty="0" smtClean="0">
              <a:solidFill>
                <a:srgbClr val="92D050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sz="1600" dirty="0" err="1" smtClean="0">
                <a:solidFill>
                  <a:srgbClr val="00B050"/>
                </a:solidFill>
              </a:rPr>
              <a:t>Tropical</a:t>
            </a:r>
            <a:r>
              <a:rPr lang="cs-CZ" sz="1600" dirty="0" smtClean="0">
                <a:solidFill>
                  <a:srgbClr val="00B050"/>
                </a:solidFill>
              </a:rPr>
              <a:t>, </a:t>
            </a:r>
            <a:r>
              <a:rPr lang="cs-CZ" sz="1600" dirty="0" err="1" smtClean="0">
                <a:solidFill>
                  <a:srgbClr val="00B050"/>
                </a:solidFill>
              </a:rPr>
              <a:t>subtropical</a:t>
            </a:r>
            <a:r>
              <a:rPr lang="cs-CZ" sz="1600" dirty="0" smtClean="0">
                <a:solidFill>
                  <a:srgbClr val="00B050"/>
                </a:solidFill>
              </a:rPr>
              <a:t> and </a:t>
            </a:r>
            <a:r>
              <a:rPr lang="cs-CZ" sz="1600" dirty="0" err="1" smtClean="0">
                <a:solidFill>
                  <a:srgbClr val="00B050"/>
                </a:solidFill>
              </a:rPr>
              <a:t>temperate</a:t>
            </a:r>
            <a:r>
              <a:rPr lang="cs-CZ" sz="1600" dirty="0" smtClean="0">
                <a:solidFill>
                  <a:srgbClr val="00B050"/>
                </a:solidFill>
              </a:rPr>
              <a:t> </a:t>
            </a:r>
            <a:r>
              <a:rPr lang="cs-CZ" sz="1600" dirty="0" err="1" smtClean="0">
                <a:solidFill>
                  <a:srgbClr val="00B050"/>
                </a:solidFill>
              </a:rPr>
              <a:t>zone</a:t>
            </a:r>
            <a:endParaRPr lang="cs-CZ" sz="1600" dirty="0" smtClean="0">
              <a:solidFill>
                <a:srgbClr val="00B050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sz="1200" i="1" dirty="0" smtClean="0">
                <a:solidFill>
                  <a:srgbClr val="FF0000"/>
                </a:solidFill>
              </a:rPr>
              <a:t>Go online, study and </a:t>
            </a:r>
            <a:r>
              <a:rPr lang="cs-CZ" sz="1200" i="1" dirty="0" err="1" smtClean="0">
                <a:solidFill>
                  <a:srgbClr val="FF0000"/>
                </a:solidFill>
              </a:rPr>
              <a:t>explain</a:t>
            </a:r>
            <a:r>
              <a:rPr lang="cs-CZ" sz="1200" i="1" dirty="0" smtClean="0">
                <a:solidFill>
                  <a:srgbClr val="FF0000"/>
                </a:solidFill>
              </a:rPr>
              <a:t> </a:t>
            </a:r>
            <a:r>
              <a:rPr lang="cs-CZ" sz="1200" i="1" dirty="0" err="1" smtClean="0">
                <a:solidFill>
                  <a:srgbClr val="FF0000"/>
                </a:solidFill>
              </a:rPr>
              <a:t>the</a:t>
            </a:r>
            <a:r>
              <a:rPr lang="cs-CZ" sz="1200" i="1" dirty="0" smtClean="0">
                <a:solidFill>
                  <a:srgbClr val="FF0000"/>
                </a:solidFill>
              </a:rPr>
              <a:t> </a:t>
            </a:r>
            <a:r>
              <a:rPr lang="cs-CZ" sz="1200" i="1" dirty="0" err="1" smtClean="0">
                <a:solidFill>
                  <a:srgbClr val="FF0000"/>
                </a:solidFill>
              </a:rPr>
              <a:t>weather</a:t>
            </a:r>
            <a:r>
              <a:rPr lang="cs-CZ" sz="1200" i="1" dirty="0" smtClean="0">
                <a:solidFill>
                  <a:srgbClr val="FF0000"/>
                </a:solidFill>
              </a:rPr>
              <a:t> in AU</a:t>
            </a:r>
          </a:p>
          <a:p>
            <a:pPr>
              <a:buFont typeface="Wingdings" pitchFamily="2" charset="2"/>
              <a:buChar char="Ø"/>
            </a:pPr>
            <a:endParaRPr lang="cs-CZ" sz="1600" dirty="0">
              <a:solidFill>
                <a:srgbClr val="FF0000"/>
              </a:solidFill>
            </a:endParaRPr>
          </a:p>
          <a:p>
            <a:pPr>
              <a:buFont typeface="Wingdings" pitchFamily="2" charset="2"/>
              <a:buChar char="Ø"/>
            </a:pPr>
            <a:endParaRPr lang="cs-CZ" sz="2000" dirty="0" smtClean="0">
              <a:solidFill>
                <a:schemeClr val="accent1"/>
              </a:solidFill>
            </a:endParaRPr>
          </a:p>
          <a:p>
            <a:endParaRPr lang="cs-CZ" dirty="0"/>
          </a:p>
        </p:txBody>
      </p:sp>
      <p:pic>
        <p:nvPicPr>
          <p:cNvPr id="1026" name="Picture 2" descr="C:\Users\EU-3\AppData\Local\Microsoft\Windows\Temporary Internet Files\Content.IE5\ADNE21SV\MC900431597[1].pn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32176" y="5733256"/>
            <a:ext cx="720080" cy="720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EU-3\AppData\Local\Microsoft\Windows\Temporary Internet Files\Content.IE5\ZQLGET6J\MC900237158[1].wmf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3405496"/>
            <a:ext cx="577924" cy="8184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239903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11000" b="-1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 rot="16200000">
            <a:off x="6094664" y="3580566"/>
            <a:ext cx="381003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Great </a:t>
            </a:r>
            <a:r>
              <a:rPr lang="cs-CZ" sz="1400" dirty="0" err="1" smtClean="0"/>
              <a:t>dividing</a:t>
            </a:r>
            <a:r>
              <a:rPr lang="cs-CZ" sz="1600" dirty="0" smtClean="0"/>
              <a:t> </a:t>
            </a:r>
            <a:r>
              <a:rPr lang="cs-CZ" sz="1600" dirty="0" err="1" smtClean="0"/>
              <a:t>range</a:t>
            </a:r>
            <a:endParaRPr lang="cs-CZ" sz="1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780681" y="2214156"/>
            <a:ext cx="15121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Mac </a:t>
            </a:r>
            <a:r>
              <a:rPr lang="cs-CZ" sz="1400" dirty="0" err="1" smtClean="0"/>
              <a:t>Donnell</a:t>
            </a:r>
            <a:r>
              <a:rPr lang="cs-CZ" sz="1400" dirty="0" smtClean="0"/>
              <a:t> </a:t>
            </a:r>
            <a:r>
              <a:rPr lang="cs-CZ" sz="1400" dirty="0" err="1" smtClean="0"/>
              <a:t>Ranges</a:t>
            </a:r>
            <a:endParaRPr lang="cs-CZ" sz="1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563888" y="2852936"/>
            <a:ext cx="13681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err="1" smtClean="0"/>
              <a:t>Musgrave</a:t>
            </a:r>
            <a:r>
              <a:rPr lang="cs-CZ" sz="1400" dirty="0" smtClean="0"/>
              <a:t> </a:t>
            </a:r>
            <a:r>
              <a:rPr lang="cs-CZ" sz="1400" dirty="0" err="1" smtClean="0"/>
              <a:t>Range</a:t>
            </a:r>
            <a:endParaRPr lang="cs-CZ" sz="1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051720" y="692696"/>
            <a:ext cx="16561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Kimberley  </a:t>
            </a:r>
            <a:r>
              <a:rPr lang="cs-CZ" sz="1400" dirty="0" err="1" smtClean="0"/>
              <a:t>plateau</a:t>
            </a:r>
            <a:endParaRPr lang="cs-CZ" sz="1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444208" y="548680"/>
            <a:ext cx="169683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York </a:t>
            </a:r>
            <a:r>
              <a:rPr lang="cs-CZ" sz="1400" dirty="0" err="1" smtClean="0"/>
              <a:t>penninsula</a:t>
            </a:r>
            <a:endParaRPr lang="cs-CZ" sz="1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996705" y="188640"/>
            <a:ext cx="10801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err="1" smtClean="0"/>
              <a:t>Arnhem</a:t>
            </a:r>
            <a:r>
              <a:rPr lang="cs-CZ" sz="1400" dirty="0" smtClean="0"/>
              <a:t> </a:t>
            </a:r>
            <a:r>
              <a:rPr lang="cs-CZ" sz="1400" dirty="0" err="1" smtClean="0"/>
              <a:t>land</a:t>
            </a:r>
            <a:endParaRPr lang="cs-CZ" sz="1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339752" y="2045021"/>
            <a:ext cx="13681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Great </a:t>
            </a:r>
            <a:r>
              <a:rPr lang="cs-CZ" sz="1400" dirty="0" err="1" smtClean="0"/>
              <a:t>Sandy</a:t>
            </a:r>
            <a:r>
              <a:rPr lang="cs-CZ" sz="1400" dirty="0" smtClean="0"/>
              <a:t> Desert</a:t>
            </a:r>
            <a:endParaRPr lang="cs-CZ" sz="1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320727" y="3412207"/>
            <a:ext cx="1368152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Great </a:t>
            </a:r>
            <a:r>
              <a:rPr lang="cs-CZ" sz="1400" dirty="0" err="1" smtClean="0"/>
              <a:t>Victorian</a:t>
            </a:r>
            <a:r>
              <a:rPr lang="cs-CZ" sz="1400" dirty="0" smtClean="0"/>
              <a:t> Desert</a:t>
            </a:r>
            <a:endParaRPr lang="cs-CZ" sz="1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061570" y="3376156"/>
            <a:ext cx="100734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err="1" smtClean="0"/>
              <a:t>Lake</a:t>
            </a:r>
            <a:r>
              <a:rPr lang="cs-CZ" sz="1400" dirty="0" smtClean="0"/>
              <a:t> </a:t>
            </a:r>
            <a:r>
              <a:rPr lang="cs-CZ" sz="1400" dirty="0" err="1" smtClean="0"/>
              <a:t>Eyre</a:t>
            </a:r>
            <a:endParaRPr lang="cs-CZ" sz="1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989176" y="3859649"/>
            <a:ext cx="138302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err="1" smtClean="0"/>
              <a:t>LakevTorrens</a:t>
            </a:r>
            <a:endParaRPr lang="cs-CZ" sz="1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482759" y="4159885"/>
            <a:ext cx="11881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err="1" smtClean="0"/>
              <a:t>Lake</a:t>
            </a:r>
            <a:r>
              <a:rPr lang="cs-CZ" sz="1400" dirty="0" smtClean="0"/>
              <a:t> </a:t>
            </a:r>
            <a:r>
              <a:rPr lang="cs-CZ" sz="1400" dirty="0" err="1" smtClean="0"/>
              <a:t>Gairdner</a:t>
            </a:r>
            <a:endParaRPr lang="cs-CZ" sz="1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563888" y="1844824"/>
            <a:ext cx="136815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err="1" smtClean="0"/>
              <a:t>Lake</a:t>
            </a:r>
            <a:r>
              <a:rPr lang="cs-CZ" sz="1400" dirty="0" smtClean="0"/>
              <a:t> </a:t>
            </a:r>
            <a:r>
              <a:rPr lang="cs-CZ" sz="1400" dirty="0" err="1" smtClean="0"/>
              <a:t>Mackay</a:t>
            </a:r>
            <a:endParaRPr lang="cs-CZ" sz="1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868144" y="4869160"/>
            <a:ext cx="115212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Murray</a:t>
            </a:r>
            <a:endParaRPr lang="cs-CZ" sz="1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516216" y="4228981"/>
            <a:ext cx="122413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err="1" smtClean="0"/>
              <a:t>Darling</a:t>
            </a:r>
            <a:endParaRPr lang="cs-CZ" sz="1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732240" y="4725144"/>
            <a:ext cx="100811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err="1" smtClean="0"/>
              <a:t>Lachlan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3080819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978335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368152"/>
          </a:xfrm>
        </p:spPr>
        <p:txBody>
          <a:bodyPr/>
          <a:lstStyle/>
          <a:p>
            <a:r>
              <a:rPr lang="cs-CZ" dirty="0" smtClean="0"/>
              <a:t>Fauna and flora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4644008" y="2492896"/>
            <a:ext cx="4038600" cy="3777283"/>
          </a:xfrm>
        </p:spPr>
        <p:txBody>
          <a:bodyPr>
            <a:normAutofit/>
          </a:bodyPr>
          <a:lstStyle/>
          <a:p>
            <a:r>
              <a:rPr lang="cs-CZ" sz="2000" dirty="0" err="1" smtClean="0"/>
              <a:t>Endemic</a:t>
            </a:r>
            <a:endParaRPr lang="cs-CZ" sz="2000" dirty="0" smtClean="0"/>
          </a:p>
          <a:p>
            <a:r>
              <a:rPr lang="cs-CZ" sz="2000" dirty="0" err="1" smtClean="0"/>
              <a:t>Marsupials</a:t>
            </a:r>
            <a:r>
              <a:rPr lang="cs-CZ" sz="2000" dirty="0" smtClean="0"/>
              <a:t> – </a:t>
            </a:r>
            <a:r>
              <a:rPr lang="cs-CZ" sz="2000" dirty="0" err="1" smtClean="0"/>
              <a:t>wombat</a:t>
            </a:r>
            <a:r>
              <a:rPr lang="cs-CZ" sz="2000" dirty="0" smtClean="0"/>
              <a:t>, </a:t>
            </a:r>
            <a:r>
              <a:rPr lang="cs-CZ" sz="2000" dirty="0" err="1" smtClean="0"/>
              <a:t>kangooroo</a:t>
            </a:r>
            <a:r>
              <a:rPr lang="cs-CZ" sz="2000" dirty="0" smtClean="0"/>
              <a:t>, wallaby, </a:t>
            </a:r>
            <a:r>
              <a:rPr lang="cs-CZ" sz="2000" dirty="0" err="1" smtClean="0"/>
              <a:t>koalas</a:t>
            </a:r>
            <a:endParaRPr lang="cs-CZ" sz="2000" dirty="0" smtClean="0"/>
          </a:p>
          <a:p>
            <a:r>
              <a:rPr lang="cs-CZ" sz="2000" dirty="0" err="1" smtClean="0"/>
              <a:t>Goanna</a:t>
            </a:r>
            <a:r>
              <a:rPr lang="cs-CZ" sz="2000" dirty="0" smtClean="0"/>
              <a:t>, </a:t>
            </a:r>
            <a:r>
              <a:rPr lang="cs-CZ" sz="2000" dirty="0" err="1" smtClean="0"/>
              <a:t>crocs</a:t>
            </a:r>
            <a:r>
              <a:rPr lang="cs-CZ" sz="2000" dirty="0" smtClean="0"/>
              <a:t>, </a:t>
            </a:r>
            <a:r>
              <a:rPr lang="cs-CZ" sz="2000" dirty="0" err="1" smtClean="0"/>
              <a:t>jellyfish</a:t>
            </a:r>
            <a:r>
              <a:rPr lang="cs-CZ" sz="2000" dirty="0" smtClean="0"/>
              <a:t>, </a:t>
            </a:r>
            <a:r>
              <a:rPr lang="cs-CZ" sz="2000" dirty="0" err="1" smtClean="0"/>
              <a:t>sharks</a:t>
            </a:r>
            <a:r>
              <a:rPr lang="cs-CZ" sz="2000" dirty="0" smtClean="0"/>
              <a:t>, </a:t>
            </a:r>
            <a:r>
              <a:rPr lang="cs-CZ" sz="2000" dirty="0" err="1" smtClean="0"/>
              <a:t>redback</a:t>
            </a:r>
            <a:r>
              <a:rPr lang="cs-CZ" sz="2000" dirty="0" smtClean="0"/>
              <a:t>, dingo, </a:t>
            </a:r>
            <a:r>
              <a:rPr lang="cs-CZ" sz="2000" dirty="0" err="1" smtClean="0"/>
              <a:t>cockatoo</a:t>
            </a:r>
            <a:r>
              <a:rPr lang="cs-CZ" sz="2000" dirty="0" smtClean="0"/>
              <a:t>, </a:t>
            </a:r>
            <a:r>
              <a:rPr lang="cs-CZ" sz="2000" dirty="0" err="1" smtClean="0"/>
              <a:t>clown</a:t>
            </a:r>
            <a:r>
              <a:rPr lang="cs-CZ" sz="2000" dirty="0" smtClean="0"/>
              <a:t> </a:t>
            </a:r>
            <a:r>
              <a:rPr lang="cs-CZ" sz="2000" dirty="0" err="1" smtClean="0"/>
              <a:t>fish</a:t>
            </a:r>
            <a:r>
              <a:rPr lang="cs-CZ" sz="2000" dirty="0" smtClean="0"/>
              <a:t>, </a:t>
            </a:r>
            <a:r>
              <a:rPr lang="cs-CZ" sz="2000" dirty="0" err="1" smtClean="0"/>
              <a:t>tasmanian</a:t>
            </a:r>
            <a:r>
              <a:rPr lang="cs-CZ" sz="2000" dirty="0" smtClean="0"/>
              <a:t> </a:t>
            </a:r>
            <a:r>
              <a:rPr lang="cs-CZ" sz="2000" dirty="0" err="1" smtClean="0"/>
              <a:t>devil</a:t>
            </a:r>
            <a:r>
              <a:rPr lang="cs-CZ" sz="2000" dirty="0" smtClean="0"/>
              <a:t>, </a:t>
            </a:r>
            <a:r>
              <a:rPr lang="cs-CZ" sz="2000" dirty="0" err="1" smtClean="0"/>
              <a:t>cassowary</a:t>
            </a:r>
            <a:r>
              <a:rPr lang="cs-CZ" sz="2000" dirty="0" smtClean="0"/>
              <a:t>, </a:t>
            </a:r>
            <a:r>
              <a:rPr lang="cs-CZ" sz="2000" dirty="0" err="1" smtClean="0"/>
              <a:t>echidna</a:t>
            </a:r>
            <a:r>
              <a:rPr lang="cs-CZ" sz="2000" dirty="0" smtClean="0"/>
              <a:t>, emu, </a:t>
            </a:r>
            <a:r>
              <a:rPr lang="cs-CZ" sz="2000" dirty="0" err="1" smtClean="0"/>
              <a:t>platypus</a:t>
            </a:r>
            <a:r>
              <a:rPr lang="cs-CZ" sz="2000" dirty="0" smtClean="0"/>
              <a:t>, </a:t>
            </a:r>
            <a:r>
              <a:rPr lang="cs-CZ" sz="2000" dirty="0" err="1" smtClean="0"/>
              <a:t>kookaburra</a:t>
            </a:r>
            <a:r>
              <a:rPr lang="cs-CZ" sz="2000" dirty="0" smtClean="0"/>
              <a:t> </a:t>
            </a:r>
            <a:endParaRPr lang="cs-CZ" sz="2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365760" y="2564904"/>
            <a:ext cx="4041648" cy="3561576"/>
          </a:xfrm>
        </p:spPr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sz="2000" dirty="0" err="1" smtClean="0"/>
              <a:t>Endemic</a:t>
            </a:r>
            <a:endParaRPr lang="cs-CZ" sz="2000" dirty="0" smtClean="0"/>
          </a:p>
          <a:p>
            <a:pPr>
              <a:buFont typeface="Wingdings" pitchFamily="2" charset="2"/>
              <a:buChar char="Ø"/>
            </a:pPr>
            <a:r>
              <a:rPr lang="cs-CZ" sz="2000" dirty="0" smtClean="0"/>
              <a:t>Eukalyptus – gumtree-500 species (Blue </a:t>
            </a:r>
            <a:r>
              <a:rPr lang="cs-CZ" sz="2000" dirty="0" err="1" smtClean="0"/>
              <a:t>Mts</a:t>
            </a:r>
            <a:r>
              <a:rPr lang="cs-CZ" sz="2000" dirty="0" smtClean="0"/>
              <a:t>.)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 err="1" smtClean="0"/>
              <a:t>Baobabs</a:t>
            </a:r>
            <a:endParaRPr lang="cs-CZ" sz="2000" dirty="0" smtClean="0"/>
          </a:p>
          <a:p>
            <a:pPr>
              <a:buFont typeface="Wingdings" pitchFamily="2" charset="2"/>
              <a:buChar char="Ø"/>
            </a:pPr>
            <a:r>
              <a:rPr lang="cs-CZ" sz="2000" dirty="0" err="1" smtClean="0"/>
              <a:t>Spinifex</a:t>
            </a:r>
            <a:endParaRPr lang="cs-CZ" sz="2000" dirty="0" smtClean="0"/>
          </a:p>
          <a:p>
            <a:pPr>
              <a:buFont typeface="Wingdings" pitchFamily="2" charset="2"/>
              <a:buChar char="Ø"/>
            </a:pP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3568" y="1700808"/>
            <a:ext cx="31683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>
                <a:solidFill>
                  <a:srgbClr val="FF0000"/>
                </a:solidFill>
              </a:rPr>
              <a:t>Can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you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name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any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aussie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plants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or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trees</a:t>
            </a:r>
            <a:r>
              <a:rPr lang="cs-CZ" dirty="0" smtClean="0">
                <a:solidFill>
                  <a:srgbClr val="FF0000"/>
                </a:solidFill>
              </a:rPr>
              <a:t>?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861173" y="1729889"/>
            <a:ext cx="39604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>
                <a:solidFill>
                  <a:srgbClr val="FF0000"/>
                </a:solidFill>
              </a:rPr>
              <a:t>Can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you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name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any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aussie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animals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184567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4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  <p:bldP spid="5" grpId="0"/>
      <p:bldP spid="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864096"/>
          </a:xfrm>
        </p:spPr>
        <p:txBody>
          <a:bodyPr/>
          <a:lstStyle/>
          <a:p>
            <a:r>
              <a:rPr lang="cs-CZ" sz="4800" dirty="0"/>
              <a:t>Fauna and </a:t>
            </a:r>
            <a:r>
              <a:rPr lang="cs-CZ" sz="4800" dirty="0" smtClean="0"/>
              <a:t>flora – </a:t>
            </a:r>
            <a:r>
              <a:rPr lang="cs-CZ" sz="4800" dirty="0" err="1" smtClean="0"/>
              <a:t>what</a:t>
            </a:r>
            <a:r>
              <a:rPr lang="cs-CZ" sz="4800" dirty="0" smtClean="0"/>
              <a:t> </a:t>
            </a:r>
            <a:r>
              <a:rPr lang="cs-CZ" sz="4800" dirty="0" err="1" smtClean="0"/>
              <a:t>is</a:t>
            </a:r>
            <a:r>
              <a:rPr lang="cs-CZ" sz="4800" dirty="0" smtClean="0"/>
              <a:t> </a:t>
            </a:r>
            <a:r>
              <a:rPr lang="cs-CZ" sz="4800" dirty="0" err="1" smtClean="0"/>
              <a:t>it</a:t>
            </a:r>
            <a:r>
              <a:rPr lang="cs-CZ" sz="4800" dirty="0" smtClean="0"/>
              <a:t>?</a:t>
            </a:r>
            <a:endParaRPr lang="cs-CZ" sz="4800" dirty="0"/>
          </a:p>
        </p:txBody>
      </p:sp>
      <p:pic>
        <p:nvPicPr>
          <p:cNvPr id="1026" name="Picture 2" descr="G:\Zeměpis\austra\au\P2210313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0381" y="1556792"/>
            <a:ext cx="6480720" cy="48492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G:\Zeměpis\austra\au\P2260701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1359399"/>
            <a:ext cx="6904019" cy="51659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G:\Zeměpis\austra\au\P3010908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1348689"/>
            <a:ext cx="3939856" cy="52654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G:\Zeměpis\austra\au\P3080347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9885" y="1772816"/>
            <a:ext cx="6351509" cy="4752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G:\Zeměpis\austra\PC030483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1526746"/>
            <a:ext cx="3816424" cy="51004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G:\Zeměpis\austra\PB250283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1495889"/>
            <a:ext cx="7030361" cy="52604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173342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3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Inhabitants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000" dirty="0" err="1" smtClean="0"/>
              <a:t>Aboriginal</a:t>
            </a:r>
            <a:r>
              <a:rPr lang="cs-CZ" sz="2000" dirty="0" smtClean="0"/>
              <a:t> </a:t>
            </a:r>
            <a:r>
              <a:rPr lang="cs-CZ" sz="2000" dirty="0" err="1" smtClean="0"/>
              <a:t>culture</a:t>
            </a:r>
            <a:r>
              <a:rPr lang="cs-CZ" sz="2000" dirty="0" smtClean="0"/>
              <a:t> – </a:t>
            </a:r>
            <a:r>
              <a:rPr lang="cs-CZ" sz="2000" dirty="0" err="1" smtClean="0"/>
              <a:t>indigenous</a:t>
            </a:r>
            <a:r>
              <a:rPr lang="cs-CZ" sz="2000" dirty="0" smtClean="0"/>
              <a:t> – 40000yrs, 500 000 </a:t>
            </a:r>
            <a:r>
              <a:rPr lang="cs-CZ" sz="2000" dirty="0" err="1" smtClean="0"/>
              <a:t>people</a:t>
            </a:r>
            <a:endParaRPr lang="cs-CZ" sz="2000" dirty="0" smtClean="0"/>
          </a:p>
          <a:p>
            <a:pPr>
              <a:buFont typeface="Wingdings" pitchFamily="2" charset="2"/>
              <a:buChar char="Ø"/>
            </a:pPr>
            <a:r>
              <a:rPr lang="cs-CZ" sz="2000" dirty="0" smtClean="0"/>
              <a:t>23 mil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 err="1" smtClean="0"/>
              <a:t>Convict</a:t>
            </a:r>
            <a:r>
              <a:rPr lang="cs-CZ" sz="2000" dirty="0" smtClean="0"/>
              <a:t> </a:t>
            </a:r>
            <a:r>
              <a:rPr lang="cs-CZ" sz="2000" dirty="0" err="1" smtClean="0"/>
              <a:t>colony</a:t>
            </a:r>
            <a:r>
              <a:rPr lang="cs-CZ" sz="2000" dirty="0" smtClean="0"/>
              <a:t> – </a:t>
            </a:r>
            <a:r>
              <a:rPr lang="cs-CZ" sz="2000" dirty="0" err="1" smtClean="0"/>
              <a:t>convicts</a:t>
            </a:r>
            <a:r>
              <a:rPr lang="cs-CZ" sz="2000" dirty="0" smtClean="0"/>
              <a:t>- 18th </a:t>
            </a:r>
            <a:r>
              <a:rPr lang="cs-CZ" sz="2000" dirty="0" err="1" smtClean="0"/>
              <a:t>century</a:t>
            </a:r>
            <a:endParaRPr lang="cs-CZ" sz="2000" dirty="0" smtClean="0"/>
          </a:p>
          <a:p>
            <a:pPr>
              <a:buFont typeface="Wingdings" pitchFamily="2" charset="2"/>
              <a:buChar char="Ø"/>
            </a:pPr>
            <a:r>
              <a:rPr lang="cs-CZ" sz="2000" dirty="0" err="1" smtClean="0"/>
              <a:t>British</a:t>
            </a:r>
            <a:r>
              <a:rPr lang="cs-CZ" sz="2000" dirty="0" smtClean="0"/>
              <a:t>, </a:t>
            </a:r>
            <a:r>
              <a:rPr lang="cs-CZ" sz="2000" dirty="0" err="1" smtClean="0"/>
              <a:t>Asians</a:t>
            </a:r>
            <a:r>
              <a:rPr lang="cs-CZ" sz="2000" dirty="0" smtClean="0"/>
              <a:t>, </a:t>
            </a:r>
            <a:r>
              <a:rPr lang="cs-CZ" sz="2000" dirty="0" err="1" smtClean="0"/>
              <a:t>Islanders</a:t>
            </a:r>
            <a:r>
              <a:rPr lang="cs-CZ" sz="2000" dirty="0" smtClean="0"/>
              <a:t>, </a:t>
            </a:r>
            <a:r>
              <a:rPr lang="cs-CZ" sz="2000" dirty="0" err="1"/>
              <a:t>G</a:t>
            </a:r>
            <a:r>
              <a:rPr lang="cs-CZ" sz="2000" dirty="0" err="1" smtClean="0"/>
              <a:t>reek</a:t>
            </a:r>
            <a:r>
              <a:rPr lang="cs-CZ" sz="2000" dirty="0" smtClean="0"/>
              <a:t>, </a:t>
            </a:r>
            <a:r>
              <a:rPr lang="cs-CZ" sz="2000" dirty="0" err="1" smtClean="0"/>
              <a:t>Italians</a:t>
            </a:r>
            <a:r>
              <a:rPr lang="cs-CZ" sz="2000" dirty="0" smtClean="0"/>
              <a:t> 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 err="1" smtClean="0"/>
              <a:t>Australian</a:t>
            </a:r>
            <a:r>
              <a:rPr lang="cs-CZ" sz="2000" dirty="0" smtClean="0"/>
              <a:t> </a:t>
            </a:r>
            <a:r>
              <a:rPr lang="cs-CZ" sz="2000" dirty="0" err="1" smtClean="0"/>
              <a:t>English</a:t>
            </a:r>
            <a:endParaRPr lang="cs-CZ" sz="2000" dirty="0" smtClean="0"/>
          </a:p>
          <a:p>
            <a:pPr>
              <a:buFont typeface="Wingdings" pitchFamily="2" charset="2"/>
              <a:buChar char="Ø"/>
            </a:pPr>
            <a:r>
              <a:rPr lang="cs-CZ" sz="2000" dirty="0" err="1" smtClean="0"/>
              <a:t>Half</a:t>
            </a:r>
            <a:r>
              <a:rPr lang="cs-CZ" sz="2000" dirty="0" smtClean="0"/>
              <a:t> </a:t>
            </a:r>
            <a:r>
              <a:rPr lang="cs-CZ" sz="2000" dirty="0" err="1" smtClean="0"/>
              <a:t>of</a:t>
            </a:r>
            <a:r>
              <a:rPr lang="cs-CZ" sz="2000" dirty="0" smtClean="0"/>
              <a:t> </a:t>
            </a:r>
            <a:r>
              <a:rPr lang="cs-CZ" sz="2000" dirty="0" err="1" smtClean="0"/>
              <a:t>people</a:t>
            </a:r>
            <a:r>
              <a:rPr lang="cs-CZ" sz="2000" dirty="0" smtClean="0"/>
              <a:t> </a:t>
            </a:r>
            <a:r>
              <a:rPr lang="cs-CZ" sz="2000" dirty="0" err="1" smtClean="0"/>
              <a:t>within</a:t>
            </a:r>
            <a:r>
              <a:rPr lang="cs-CZ" sz="2000" dirty="0" smtClean="0"/>
              <a:t> 50 </a:t>
            </a:r>
            <a:r>
              <a:rPr lang="cs-CZ" sz="2000" dirty="0" err="1" smtClean="0"/>
              <a:t>kms</a:t>
            </a:r>
            <a:r>
              <a:rPr lang="cs-CZ" sz="2000" dirty="0" smtClean="0"/>
              <a:t> </a:t>
            </a:r>
            <a:r>
              <a:rPr lang="cs-CZ" sz="2000" dirty="0" err="1" smtClean="0"/>
              <a:t>off</a:t>
            </a:r>
            <a:r>
              <a:rPr lang="cs-CZ" sz="2000" dirty="0"/>
              <a:t>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coast</a:t>
            </a:r>
            <a:r>
              <a:rPr lang="cs-CZ" sz="2000" dirty="0" smtClean="0"/>
              <a:t> and 90% in </a:t>
            </a:r>
            <a:r>
              <a:rPr lang="cs-CZ" sz="2000" dirty="0" err="1" smtClean="0"/>
              <a:t>cities</a:t>
            </a:r>
            <a:endParaRPr lang="cs-CZ" sz="2000" dirty="0" smtClean="0"/>
          </a:p>
          <a:p>
            <a:pPr>
              <a:buFont typeface="Wingdings" pitchFamily="2" charset="2"/>
              <a:buChar char="Ø"/>
            </a:pPr>
            <a:r>
              <a:rPr lang="cs-CZ" sz="2000" dirty="0"/>
              <a:t>65</a:t>
            </a:r>
            <a:r>
              <a:rPr lang="cs-CZ" sz="2000" dirty="0" smtClean="0"/>
              <a:t>% </a:t>
            </a:r>
            <a:r>
              <a:rPr lang="cs-CZ" sz="2000" dirty="0" err="1" smtClean="0"/>
              <a:t>christianity</a:t>
            </a:r>
            <a:r>
              <a:rPr lang="cs-CZ" sz="2000" dirty="0" smtClean="0"/>
              <a:t>, </a:t>
            </a:r>
            <a:r>
              <a:rPr lang="cs-CZ" sz="2000" dirty="0" err="1" smtClean="0"/>
              <a:t>islam</a:t>
            </a:r>
            <a:r>
              <a:rPr lang="cs-CZ" sz="2000" dirty="0" smtClean="0"/>
              <a:t>, </a:t>
            </a:r>
            <a:r>
              <a:rPr lang="cs-CZ" sz="2000" dirty="0" err="1" smtClean="0"/>
              <a:t>budhism</a:t>
            </a:r>
            <a:r>
              <a:rPr lang="cs-CZ" sz="2000" dirty="0" smtClean="0"/>
              <a:t>, </a:t>
            </a:r>
            <a:r>
              <a:rPr lang="cs-CZ" sz="2000" dirty="0" err="1" smtClean="0"/>
              <a:t>hinduism</a:t>
            </a:r>
            <a:endParaRPr lang="cs-CZ" sz="2000" dirty="0" smtClean="0"/>
          </a:p>
          <a:p>
            <a:pPr>
              <a:buFont typeface="Wingdings" pitchFamily="2" charset="2"/>
              <a:buChar char="Ø"/>
            </a:pPr>
            <a:r>
              <a:rPr lang="cs-CZ" sz="2000" dirty="0" smtClean="0"/>
              <a:t>Big </a:t>
            </a:r>
            <a:r>
              <a:rPr lang="cs-CZ" sz="2000" dirty="0" err="1" smtClean="0"/>
              <a:t>cities</a:t>
            </a:r>
            <a:r>
              <a:rPr lang="cs-CZ" sz="2000" dirty="0" smtClean="0"/>
              <a:t> : Sydney, Canberra, Melbourne, Perth, Brisbane, Adelaide, </a:t>
            </a:r>
            <a:r>
              <a:rPr lang="cs-CZ" sz="2000" dirty="0" err="1" smtClean="0"/>
              <a:t>Cairns</a:t>
            </a:r>
            <a:r>
              <a:rPr lang="cs-CZ" sz="2000" dirty="0" smtClean="0"/>
              <a:t>, Darwin, Hobart</a:t>
            </a:r>
          </a:p>
          <a:p>
            <a:pPr>
              <a:buFont typeface="Wingdings" pitchFamily="2" charset="2"/>
              <a:buChar char="Ø"/>
            </a:pPr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9907576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Economy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err="1" smtClean="0"/>
              <a:t>Grows</a:t>
            </a:r>
            <a:r>
              <a:rPr lang="cs-CZ" dirty="0" smtClean="0"/>
              <a:t> </a:t>
            </a:r>
            <a:r>
              <a:rPr lang="cs-CZ" dirty="0" err="1" smtClean="0"/>
              <a:t>wheat</a:t>
            </a:r>
            <a:r>
              <a:rPr lang="cs-CZ" dirty="0" smtClean="0"/>
              <a:t>, </a:t>
            </a:r>
            <a:r>
              <a:rPr lang="cs-CZ" dirty="0" err="1" smtClean="0"/>
              <a:t>rice</a:t>
            </a:r>
            <a:r>
              <a:rPr lang="cs-CZ" dirty="0" smtClean="0"/>
              <a:t>, </a:t>
            </a:r>
            <a:r>
              <a:rPr lang="cs-CZ" dirty="0" err="1" smtClean="0"/>
              <a:t>sugar</a:t>
            </a:r>
            <a:r>
              <a:rPr lang="cs-CZ" dirty="0" smtClean="0"/>
              <a:t> </a:t>
            </a:r>
            <a:r>
              <a:rPr lang="cs-CZ" dirty="0" err="1" smtClean="0"/>
              <a:t>cane</a:t>
            </a:r>
            <a:r>
              <a:rPr lang="cs-CZ" dirty="0" smtClean="0"/>
              <a:t>, </a:t>
            </a:r>
            <a:r>
              <a:rPr lang="cs-CZ" dirty="0" err="1" smtClean="0"/>
              <a:t>cotton</a:t>
            </a:r>
            <a:r>
              <a:rPr lang="cs-CZ" dirty="0" smtClean="0"/>
              <a:t>, </a:t>
            </a:r>
            <a:r>
              <a:rPr lang="cs-CZ" dirty="0" err="1" smtClean="0"/>
              <a:t>grapes</a:t>
            </a:r>
            <a:r>
              <a:rPr lang="cs-CZ" dirty="0" smtClean="0"/>
              <a:t>, </a:t>
            </a:r>
            <a:r>
              <a:rPr lang="cs-CZ" dirty="0" err="1" smtClean="0"/>
              <a:t>vegies</a:t>
            </a:r>
            <a:r>
              <a:rPr lang="cs-CZ" dirty="0" smtClean="0"/>
              <a:t>, hop…</a:t>
            </a:r>
          </a:p>
          <a:p>
            <a:r>
              <a:rPr lang="cs-CZ" dirty="0" err="1" smtClean="0"/>
              <a:t>Breed</a:t>
            </a:r>
            <a:r>
              <a:rPr lang="cs-CZ" dirty="0" smtClean="0"/>
              <a:t> </a:t>
            </a:r>
            <a:r>
              <a:rPr lang="cs-CZ" dirty="0" err="1" smtClean="0"/>
              <a:t>cattle</a:t>
            </a:r>
            <a:r>
              <a:rPr lang="cs-CZ" dirty="0" smtClean="0"/>
              <a:t>, </a:t>
            </a:r>
            <a:r>
              <a:rPr lang="cs-CZ" dirty="0" err="1" smtClean="0"/>
              <a:t>pigs</a:t>
            </a:r>
            <a:r>
              <a:rPr lang="cs-CZ" dirty="0" smtClean="0"/>
              <a:t>, </a:t>
            </a:r>
            <a:r>
              <a:rPr lang="cs-CZ" dirty="0" err="1" smtClean="0"/>
              <a:t>horses</a:t>
            </a:r>
            <a:r>
              <a:rPr lang="cs-CZ" dirty="0" smtClean="0"/>
              <a:t>, </a:t>
            </a:r>
            <a:r>
              <a:rPr lang="cs-CZ" dirty="0" err="1" smtClean="0"/>
              <a:t>poultry</a:t>
            </a:r>
            <a:r>
              <a:rPr lang="cs-CZ" dirty="0" smtClean="0"/>
              <a:t>, </a:t>
            </a:r>
            <a:r>
              <a:rPr lang="cs-CZ" dirty="0" err="1" smtClean="0"/>
              <a:t>fish</a:t>
            </a:r>
            <a:r>
              <a:rPr lang="cs-CZ" dirty="0" smtClean="0"/>
              <a:t>, </a:t>
            </a:r>
            <a:r>
              <a:rPr lang="cs-CZ" dirty="0" err="1" smtClean="0"/>
              <a:t>camels</a:t>
            </a:r>
            <a:endParaRPr lang="cs-CZ" dirty="0" smtClean="0"/>
          </a:p>
          <a:p>
            <a:r>
              <a:rPr lang="cs-CZ" dirty="0" smtClean="0"/>
              <a:t>100 </a:t>
            </a:r>
            <a:r>
              <a:rPr lang="cs-CZ" dirty="0" err="1" smtClean="0"/>
              <a:t>mils</a:t>
            </a:r>
            <a:r>
              <a:rPr lang="cs-CZ" dirty="0" smtClean="0"/>
              <a:t> </a:t>
            </a:r>
            <a:r>
              <a:rPr lang="cs-CZ" dirty="0" err="1" smtClean="0"/>
              <a:t>sheep</a:t>
            </a:r>
            <a:r>
              <a:rPr lang="cs-CZ" dirty="0" smtClean="0"/>
              <a:t>! 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err="1" smtClean="0"/>
              <a:t>Highly</a:t>
            </a:r>
            <a:r>
              <a:rPr lang="cs-CZ" dirty="0" smtClean="0"/>
              <a:t> </a:t>
            </a:r>
            <a:r>
              <a:rPr lang="cs-CZ" dirty="0" err="1" smtClean="0"/>
              <a:t>developed</a:t>
            </a:r>
            <a:endParaRPr lang="cs-CZ" dirty="0" smtClean="0"/>
          </a:p>
          <a:p>
            <a:r>
              <a:rPr lang="cs-CZ" dirty="0" err="1" smtClean="0"/>
              <a:t>Rich</a:t>
            </a:r>
            <a:r>
              <a:rPr lang="cs-CZ" dirty="0" smtClean="0"/>
              <a:t> in natural </a:t>
            </a:r>
            <a:r>
              <a:rPr lang="cs-CZ" dirty="0" err="1" smtClean="0"/>
              <a:t>resources</a:t>
            </a:r>
            <a:r>
              <a:rPr lang="cs-CZ" dirty="0" smtClean="0"/>
              <a:t> – iron </a:t>
            </a:r>
            <a:r>
              <a:rPr lang="cs-CZ" dirty="0" err="1" smtClean="0"/>
              <a:t>ore</a:t>
            </a:r>
            <a:r>
              <a:rPr lang="cs-CZ" dirty="0" smtClean="0"/>
              <a:t>, bauxit </a:t>
            </a:r>
            <a:r>
              <a:rPr lang="cs-CZ" dirty="0" err="1" smtClean="0"/>
              <a:t>coal</a:t>
            </a:r>
            <a:r>
              <a:rPr lang="cs-CZ" dirty="0" smtClean="0"/>
              <a:t>, </a:t>
            </a:r>
            <a:r>
              <a:rPr lang="cs-CZ" dirty="0" err="1" smtClean="0"/>
              <a:t>lead</a:t>
            </a:r>
            <a:r>
              <a:rPr lang="cs-CZ" dirty="0" smtClean="0"/>
              <a:t>, </a:t>
            </a:r>
            <a:r>
              <a:rPr lang="cs-CZ" dirty="0" err="1" smtClean="0"/>
              <a:t>oil</a:t>
            </a:r>
            <a:r>
              <a:rPr lang="cs-CZ" dirty="0" smtClean="0"/>
              <a:t>, </a:t>
            </a:r>
            <a:r>
              <a:rPr lang="cs-CZ" dirty="0" err="1" smtClean="0"/>
              <a:t>gold</a:t>
            </a:r>
            <a:r>
              <a:rPr lang="cs-CZ" dirty="0" smtClean="0"/>
              <a:t>, </a:t>
            </a:r>
            <a:r>
              <a:rPr lang="cs-CZ" dirty="0" err="1" smtClean="0"/>
              <a:t>diamonds</a:t>
            </a:r>
            <a:r>
              <a:rPr lang="cs-CZ" dirty="0" smtClean="0"/>
              <a:t>……..</a:t>
            </a:r>
          </a:p>
          <a:p>
            <a:r>
              <a:rPr lang="cs-CZ" dirty="0" err="1" smtClean="0"/>
              <a:t>Exports</a:t>
            </a:r>
            <a:r>
              <a:rPr lang="cs-CZ" dirty="0" smtClean="0"/>
              <a:t> </a:t>
            </a:r>
            <a:r>
              <a:rPr lang="cs-CZ" dirty="0" err="1" smtClean="0"/>
              <a:t>wood</a:t>
            </a:r>
            <a:endParaRPr lang="cs-CZ" dirty="0" smtClean="0"/>
          </a:p>
          <a:p>
            <a:r>
              <a:rPr lang="cs-CZ" dirty="0" err="1" smtClean="0"/>
              <a:t>tourism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670027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/>
              <a:t>R</a:t>
            </a:r>
            <a:r>
              <a:rPr lang="cs-CZ" dirty="0" err="1" smtClean="0"/>
              <a:t>evision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1600" dirty="0" err="1" smtClean="0"/>
              <a:t>Who</a:t>
            </a:r>
            <a:r>
              <a:rPr lang="cs-CZ" sz="1600" dirty="0" smtClean="0"/>
              <a:t> and </a:t>
            </a:r>
            <a:r>
              <a:rPr lang="cs-CZ" sz="1600" dirty="0" err="1" smtClean="0"/>
              <a:t>when</a:t>
            </a:r>
            <a:r>
              <a:rPr lang="cs-CZ" sz="1600" dirty="0" smtClean="0"/>
              <a:t> </a:t>
            </a:r>
            <a:r>
              <a:rPr lang="cs-CZ" sz="1600" dirty="0" err="1" smtClean="0"/>
              <a:t>colonized</a:t>
            </a:r>
            <a:r>
              <a:rPr lang="cs-CZ" sz="1600" dirty="0" smtClean="0"/>
              <a:t> </a:t>
            </a:r>
            <a:r>
              <a:rPr lang="cs-CZ" sz="1600" dirty="0" err="1" smtClean="0"/>
              <a:t>Australia</a:t>
            </a:r>
            <a:r>
              <a:rPr lang="cs-CZ" sz="1600" dirty="0" smtClean="0"/>
              <a:t>?</a:t>
            </a:r>
          </a:p>
          <a:p>
            <a:pPr>
              <a:buFont typeface="Wingdings" pitchFamily="2" charset="2"/>
              <a:buChar char="Ø"/>
            </a:pPr>
            <a:r>
              <a:rPr lang="cs-CZ" sz="1600" dirty="0" err="1">
                <a:solidFill>
                  <a:srgbClr val="FF0000"/>
                </a:solidFill>
              </a:rPr>
              <a:t>Dutch</a:t>
            </a:r>
            <a:r>
              <a:rPr lang="cs-CZ" sz="1600" dirty="0">
                <a:solidFill>
                  <a:srgbClr val="FF0000"/>
                </a:solidFill>
              </a:rPr>
              <a:t>, </a:t>
            </a:r>
            <a:r>
              <a:rPr lang="cs-CZ" sz="1600" dirty="0" err="1">
                <a:solidFill>
                  <a:srgbClr val="FF0000"/>
                </a:solidFill>
              </a:rPr>
              <a:t>British</a:t>
            </a:r>
            <a:r>
              <a:rPr lang="cs-CZ" sz="1600" dirty="0">
                <a:solidFill>
                  <a:srgbClr val="FF0000"/>
                </a:solidFill>
              </a:rPr>
              <a:t> in 1770, </a:t>
            </a:r>
            <a:r>
              <a:rPr lang="cs-CZ" sz="1600" dirty="0" smtClean="0">
                <a:solidFill>
                  <a:srgbClr val="FF0000"/>
                </a:solidFill>
              </a:rPr>
              <a:t>1788</a:t>
            </a:r>
          </a:p>
          <a:p>
            <a:pPr>
              <a:buFont typeface="Wingdings" pitchFamily="2" charset="2"/>
              <a:buChar char="Ø"/>
            </a:pPr>
            <a:r>
              <a:rPr lang="cs-CZ" sz="1600" dirty="0" err="1" smtClean="0">
                <a:solidFill>
                  <a:schemeClr val="accent6"/>
                </a:solidFill>
              </a:rPr>
              <a:t>What</a:t>
            </a:r>
            <a:r>
              <a:rPr lang="cs-CZ" sz="1600" dirty="0" smtClean="0">
                <a:solidFill>
                  <a:schemeClr val="accent6"/>
                </a:solidFill>
              </a:rPr>
              <a:t> are </a:t>
            </a:r>
            <a:r>
              <a:rPr lang="cs-CZ" sz="1600" dirty="0" err="1" smtClean="0">
                <a:solidFill>
                  <a:schemeClr val="accent6"/>
                </a:solidFill>
              </a:rPr>
              <a:t>the</a:t>
            </a:r>
            <a:r>
              <a:rPr lang="cs-CZ" sz="1600" dirty="0" smtClean="0">
                <a:solidFill>
                  <a:schemeClr val="accent6"/>
                </a:solidFill>
              </a:rPr>
              <a:t> </a:t>
            </a:r>
            <a:r>
              <a:rPr lang="cs-CZ" sz="1600" dirty="0" err="1" smtClean="0">
                <a:solidFill>
                  <a:schemeClr val="accent6"/>
                </a:solidFill>
              </a:rPr>
              <a:t>rivers</a:t>
            </a:r>
            <a:r>
              <a:rPr lang="cs-CZ" sz="1600" dirty="0" smtClean="0">
                <a:solidFill>
                  <a:schemeClr val="accent6"/>
                </a:solidFill>
              </a:rPr>
              <a:t> and </a:t>
            </a:r>
            <a:r>
              <a:rPr lang="cs-CZ" sz="1600" dirty="0" err="1" smtClean="0">
                <a:solidFill>
                  <a:schemeClr val="accent6"/>
                </a:solidFill>
              </a:rPr>
              <a:t>lakes</a:t>
            </a:r>
            <a:r>
              <a:rPr lang="cs-CZ" sz="1600" dirty="0" smtClean="0">
                <a:solidFill>
                  <a:schemeClr val="accent6"/>
                </a:solidFill>
              </a:rPr>
              <a:t> </a:t>
            </a:r>
            <a:r>
              <a:rPr lang="cs-CZ" sz="1600" dirty="0" err="1" smtClean="0">
                <a:solidFill>
                  <a:schemeClr val="accent6"/>
                </a:solidFill>
              </a:rPr>
              <a:t>like</a:t>
            </a:r>
            <a:r>
              <a:rPr lang="cs-CZ" sz="1600" dirty="0" smtClean="0">
                <a:solidFill>
                  <a:schemeClr val="accent6"/>
                </a:solidFill>
              </a:rPr>
              <a:t>?</a:t>
            </a:r>
          </a:p>
          <a:p>
            <a:pPr>
              <a:buFont typeface="Wingdings" pitchFamily="2" charset="2"/>
              <a:buChar char="Ø"/>
            </a:pPr>
            <a:r>
              <a:rPr lang="cs-CZ" sz="1600" dirty="0" err="1" smtClean="0">
                <a:solidFill>
                  <a:srgbClr val="FF0000"/>
                </a:solidFill>
              </a:rPr>
              <a:t>Rivers</a:t>
            </a:r>
            <a:r>
              <a:rPr lang="cs-CZ" sz="1600" dirty="0" smtClean="0">
                <a:solidFill>
                  <a:srgbClr val="FF0000"/>
                </a:solidFill>
              </a:rPr>
              <a:t> are </a:t>
            </a:r>
            <a:r>
              <a:rPr lang="cs-CZ" sz="1600" dirty="0" err="1" smtClean="0">
                <a:solidFill>
                  <a:srgbClr val="FF0000"/>
                </a:solidFill>
              </a:rPr>
              <a:t>creeks</a:t>
            </a:r>
            <a:r>
              <a:rPr lang="cs-CZ" sz="1600" dirty="0" smtClean="0">
                <a:solidFill>
                  <a:srgbClr val="FF0000"/>
                </a:solidFill>
              </a:rPr>
              <a:t>, </a:t>
            </a:r>
            <a:r>
              <a:rPr lang="cs-CZ" sz="1600" dirty="0" err="1" smtClean="0">
                <a:solidFill>
                  <a:srgbClr val="FF0000"/>
                </a:solidFill>
              </a:rPr>
              <a:t>lakes</a:t>
            </a:r>
            <a:r>
              <a:rPr lang="cs-CZ" sz="1600" dirty="0" smtClean="0">
                <a:solidFill>
                  <a:srgbClr val="FF0000"/>
                </a:solidFill>
              </a:rPr>
              <a:t> are salty</a:t>
            </a:r>
          </a:p>
          <a:p>
            <a:pPr>
              <a:buFont typeface="Wingdings" pitchFamily="2" charset="2"/>
              <a:buChar char="Ø"/>
            </a:pPr>
            <a:r>
              <a:rPr lang="cs-CZ" sz="1600" dirty="0" err="1" smtClean="0">
                <a:solidFill>
                  <a:schemeClr val="accent6"/>
                </a:solidFill>
              </a:rPr>
              <a:t>What</a:t>
            </a:r>
            <a:r>
              <a:rPr lang="cs-CZ" sz="1600" dirty="0" smtClean="0">
                <a:solidFill>
                  <a:schemeClr val="accent6"/>
                </a:solidFill>
              </a:rPr>
              <a:t> </a:t>
            </a:r>
            <a:r>
              <a:rPr lang="cs-CZ" sz="1600" dirty="0" err="1" smtClean="0">
                <a:solidFill>
                  <a:schemeClr val="accent6"/>
                </a:solidFill>
              </a:rPr>
              <a:t>is</a:t>
            </a:r>
            <a:r>
              <a:rPr lang="cs-CZ" sz="1600" dirty="0" smtClean="0">
                <a:solidFill>
                  <a:schemeClr val="accent6"/>
                </a:solidFill>
              </a:rPr>
              <a:t> </a:t>
            </a:r>
            <a:r>
              <a:rPr lang="cs-CZ" sz="1600" dirty="0" err="1" smtClean="0">
                <a:solidFill>
                  <a:schemeClr val="accent6"/>
                </a:solidFill>
              </a:rPr>
              <a:t>the</a:t>
            </a:r>
            <a:r>
              <a:rPr lang="cs-CZ" sz="1600" dirty="0" smtClean="0">
                <a:solidFill>
                  <a:schemeClr val="accent6"/>
                </a:solidFill>
              </a:rPr>
              <a:t> </a:t>
            </a:r>
            <a:r>
              <a:rPr lang="cs-CZ" sz="1600" dirty="0" err="1" smtClean="0">
                <a:solidFill>
                  <a:schemeClr val="accent6"/>
                </a:solidFill>
              </a:rPr>
              <a:t>biggest</a:t>
            </a:r>
            <a:r>
              <a:rPr lang="cs-CZ" sz="1600" dirty="0" smtClean="0">
                <a:solidFill>
                  <a:schemeClr val="accent6"/>
                </a:solidFill>
              </a:rPr>
              <a:t> </a:t>
            </a:r>
            <a:r>
              <a:rPr lang="cs-CZ" sz="1600" dirty="0" err="1" smtClean="0">
                <a:solidFill>
                  <a:schemeClr val="accent6"/>
                </a:solidFill>
              </a:rPr>
              <a:t>moutain</a:t>
            </a:r>
            <a:r>
              <a:rPr lang="cs-CZ" sz="1600" dirty="0" smtClean="0">
                <a:solidFill>
                  <a:schemeClr val="accent6"/>
                </a:solidFill>
              </a:rPr>
              <a:t> </a:t>
            </a:r>
            <a:r>
              <a:rPr lang="cs-CZ" sz="1600" dirty="0" err="1" smtClean="0">
                <a:solidFill>
                  <a:schemeClr val="accent6"/>
                </a:solidFill>
              </a:rPr>
              <a:t>range</a:t>
            </a:r>
            <a:r>
              <a:rPr lang="cs-CZ" sz="1600" dirty="0" smtClean="0">
                <a:solidFill>
                  <a:schemeClr val="accent6"/>
                </a:solidFill>
              </a:rPr>
              <a:t> and </a:t>
            </a:r>
            <a:r>
              <a:rPr lang="cs-CZ" sz="1600" dirty="0" err="1" smtClean="0">
                <a:solidFill>
                  <a:schemeClr val="accent6"/>
                </a:solidFill>
              </a:rPr>
              <a:t>what</a:t>
            </a:r>
            <a:r>
              <a:rPr lang="cs-CZ" sz="1600" dirty="0" smtClean="0">
                <a:solidFill>
                  <a:schemeClr val="accent6"/>
                </a:solidFill>
              </a:rPr>
              <a:t> </a:t>
            </a:r>
            <a:r>
              <a:rPr lang="cs-CZ" sz="1600" dirty="0" err="1" smtClean="0">
                <a:solidFill>
                  <a:schemeClr val="accent6"/>
                </a:solidFill>
              </a:rPr>
              <a:t>is</a:t>
            </a:r>
            <a:r>
              <a:rPr lang="cs-CZ" sz="1600" dirty="0" smtClean="0">
                <a:solidFill>
                  <a:schemeClr val="accent6"/>
                </a:solidFill>
              </a:rPr>
              <a:t> </a:t>
            </a:r>
            <a:r>
              <a:rPr lang="cs-CZ" sz="1600" dirty="0" err="1" smtClean="0">
                <a:solidFill>
                  <a:schemeClr val="accent6"/>
                </a:solidFill>
              </a:rPr>
              <a:t>the</a:t>
            </a:r>
            <a:r>
              <a:rPr lang="cs-CZ" sz="1600" dirty="0" smtClean="0">
                <a:solidFill>
                  <a:schemeClr val="accent6"/>
                </a:solidFill>
              </a:rPr>
              <a:t> </a:t>
            </a:r>
            <a:r>
              <a:rPr lang="cs-CZ" sz="1600" dirty="0" err="1" smtClean="0">
                <a:solidFill>
                  <a:schemeClr val="accent6"/>
                </a:solidFill>
              </a:rPr>
              <a:t>highest</a:t>
            </a:r>
            <a:r>
              <a:rPr lang="cs-CZ" sz="1600" dirty="0" smtClean="0">
                <a:solidFill>
                  <a:schemeClr val="accent6"/>
                </a:solidFill>
              </a:rPr>
              <a:t> point?</a:t>
            </a:r>
          </a:p>
          <a:p>
            <a:pPr>
              <a:buFont typeface="Wingdings" pitchFamily="2" charset="2"/>
              <a:buChar char="Ø"/>
            </a:pPr>
            <a:r>
              <a:rPr lang="cs-CZ" sz="1600" dirty="0">
                <a:solidFill>
                  <a:srgbClr val="FF0000"/>
                </a:solidFill>
              </a:rPr>
              <a:t>2 228 </a:t>
            </a:r>
            <a:r>
              <a:rPr lang="cs-CZ" sz="1600" dirty="0" smtClean="0">
                <a:solidFill>
                  <a:srgbClr val="FF0000"/>
                </a:solidFill>
              </a:rPr>
              <a:t>m Mount </a:t>
            </a:r>
            <a:r>
              <a:rPr lang="cs-CZ" sz="1600" dirty="0" err="1" smtClean="0">
                <a:solidFill>
                  <a:srgbClr val="FF0000"/>
                </a:solidFill>
              </a:rPr>
              <a:t>Kosciuszko</a:t>
            </a:r>
            <a:endParaRPr lang="cs-CZ" sz="1600" dirty="0" smtClean="0">
              <a:solidFill>
                <a:srgbClr val="FF0000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sz="1600" dirty="0" err="1" smtClean="0">
                <a:solidFill>
                  <a:schemeClr val="accent6"/>
                </a:solidFill>
              </a:rPr>
              <a:t>Name</a:t>
            </a:r>
            <a:r>
              <a:rPr lang="cs-CZ" sz="1600" dirty="0" smtClean="0">
                <a:solidFill>
                  <a:schemeClr val="accent6"/>
                </a:solidFill>
              </a:rPr>
              <a:t> 5 </a:t>
            </a:r>
            <a:r>
              <a:rPr lang="cs-CZ" sz="1600" dirty="0" err="1" smtClean="0">
                <a:solidFill>
                  <a:schemeClr val="accent6"/>
                </a:solidFill>
              </a:rPr>
              <a:t>animals</a:t>
            </a:r>
            <a:r>
              <a:rPr lang="cs-CZ" sz="1600" dirty="0" smtClean="0">
                <a:solidFill>
                  <a:schemeClr val="accent6"/>
                </a:solidFill>
              </a:rPr>
              <a:t> and </a:t>
            </a:r>
            <a:r>
              <a:rPr lang="cs-CZ" sz="1600" dirty="0" err="1" smtClean="0">
                <a:solidFill>
                  <a:schemeClr val="accent6"/>
                </a:solidFill>
              </a:rPr>
              <a:t>some</a:t>
            </a:r>
            <a:r>
              <a:rPr lang="cs-CZ" sz="1600" dirty="0" smtClean="0">
                <a:solidFill>
                  <a:schemeClr val="accent6"/>
                </a:solidFill>
              </a:rPr>
              <a:t> </a:t>
            </a:r>
            <a:r>
              <a:rPr lang="cs-CZ" sz="1600" dirty="0" err="1" smtClean="0">
                <a:solidFill>
                  <a:schemeClr val="accent6"/>
                </a:solidFill>
              </a:rPr>
              <a:t>plants</a:t>
            </a:r>
            <a:endParaRPr lang="cs-CZ" sz="1600" dirty="0" smtClean="0">
              <a:solidFill>
                <a:schemeClr val="accent6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sz="1600" dirty="0" err="1">
                <a:solidFill>
                  <a:srgbClr val="FF0000"/>
                </a:solidFill>
              </a:rPr>
              <a:t>wombat</a:t>
            </a:r>
            <a:r>
              <a:rPr lang="cs-CZ" sz="1600" dirty="0">
                <a:solidFill>
                  <a:srgbClr val="FF0000"/>
                </a:solidFill>
              </a:rPr>
              <a:t>, </a:t>
            </a:r>
            <a:r>
              <a:rPr lang="cs-CZ" sz="1600" dirty="0" err="1">
                <a:solidFill>
                  <a:srgbClr val="FF0000"/>
                </a:solidFill>
              </a:rPr>
              <a:t>kangooroo</a:t>
            </a:r>
            <a:r>
              <a:rPr lang="cs-CZ" sz="1600" dirty="0">
                <a:solidFill>
                  <a:srgbClr val="FF0000"/>
                </a:solidFill>
              </a:rPr>
              <a:t>, wallaby, </a:t>
            </a:r>
            <a:r>
              <a:rPr lang="cs-CZ" sz="1600" dirty="0" err="1" smtClean="0">
                <a:solidFill>
                  <a:srgbClr val="FF0000"/>
                </a:solidFill>
              </a:rPr>
              <a:t>koalas</a:t>
            </a:r>
            <a:r>
              <a:rPr lang="cs-CZ" sz="1600" dirty="0" smtClean="0">
                <a:solidFill>
                  <a:srgbClr val="FF0000"/>
                </a:solidFill>
              </a:rPr>
              <a:t>, </a:t>
            </a:r>
            <a:r>
              <a:rPr lang="cs-CZ" sz="1600" dirty="0" err="1" smtClean="0">
                <a:solidFill>
                  <a:srgbClr val="FF0000"/>
                </a:solidFill>
              </a:rPr>
              <a:t>goanna</a:t>
            </a:r>
            <a:r>
              <a:rPr lang="cs-CZ" sz="1600" dirty="0">
                <a:solidFill>
                  <a:srgbClr val="FF0000"/>
                </a:solidFill>
              </a:rPr>
              <a:t>, </a:t>
            </a:r>
            <a:r>
              <a:rPr lang="cs-CZ" sz="1600" dirty="0" err="1">
                <a:solidFill>
                  <a:srgbClr val="FF0000"/>
                </a:solidFill>
              </a:rPr>
              <a:t>crocs</a:t>
            </a:r>
            <a:r>
              <a:rPr lang="cs-CZ" sz="1600" dirty="0">
                <a:solidFill>
                  <a:srgbClr val="FF0000"/>
                </a:solidFill>
              </a:rPr>
              <a:t>, </a:t>
            </a:r>
            <a:r>
              <a:rPr lang="cs-CZ" sz="1600" dirty="0" err="1">
                <a:solidFill>
                  <a:srgbClr val="FF0000"/>
                </a:solidFill>
              </a:rPr>
              <a:t>jellyfish</a:t>
            </a:r>
            <a:r>
              <a:rPr lang="cs-CZ" sz="1600" dirty="0">
                <a:solidFill>
                  <a:srgbClr val="FF0000"/>
                </a:solidFill>
              </a:rPr>
              <a:t>, </a:t>
            </a:r>
            <a:r>
              <a:rPr lang="cs-CZ" sz="1600" dirty="0" err="1">
                <a:solidFill>
                  <a:srgbClr val="FF0000"/>
                </a:solidFill>
              </a:rPr>
              <a:t>sharks</a:t>
            </a:r>
            <a:r>
              <a:rPr lang="cs-CZ" sz="1600" dirty="0">
                <a:solidFill>
                  <a:srgbClr val="FF0000"/>
                </a:solidFill>
              </a:rPr>
              <a:t>, </a:t>
            </a:r>
            <a:r>
              <a:rPr lang="cs-CZ" sz="1600" dirty="0" err="1">
                <a:solidFill>
                  <a:srgbClr val="FF0000"/>
                </a:solidFill>
              </a:rPr>
              <a:t>redback</a:t>
            </a:r>
            <a:r>
              <a:rPr lang="cs-CZ" sz="1600" dirty="0">
                <a:solidFill>
                  <a:srgbClr val="FF0000"/>
                </a:solidFill>
              </a:rPr>
              <a:t>, dingo, </a:t>
            </a:r>
            <a:r>
              <a:rPr lang="cs-CZ" sz="1600" dirty="0" err="1">
                <a:solidFill>
                  <a:srgbClr val="FF0000"/>
                </a:solidFill>
              </a:rPr>
              <a:t>cockatoo</a:t>
            </a:r>
            <a:r>
              <a:rPr lang="cs-CZ" sz="1600" dirty="0">
                <a:solidFill>
                  <a:srgbClr val="FF0000"/>
                </a:solidFill>
              </a:rPr>
              <a:t>, </a:t>
            </a:r>
            <a:r>
              <a:rPr lang="cs-CZ" sz="1600" dirty="0" err="1">
                <a:solidFill>
                  <a:srgbClr val="FF0000"/>
                </a:solidFill>
              </a:rPr>
              <a:t>clown</a:t>
            </a:r>
            <a:r>
              <a:rPr lang="cs-CZ" sz="1600" dirty="0">
                <a:solidFill>
                  <a:srgbClr val="FF0000"/>
                </a:solidFill>
              </a:rPr>
              <a:t> </a:t>
            </a:r>
            <a:r>
              <a:rPr lang="cs-CZ" sz="1600" dirty="0" err="1">
                <a:solidFill>
                  <a:srgbClr val="FF0000"/>
                </a:solidFill>
              </a:rPr>
              <a:t>fish</a:t>
            </a:r>
            <a:r>
              <a:rPr lang="cs-CZ" sz="1600" dirty="0">
                <a:solidFill>
                  <a:srgbClr val="FF0000"/>
                </a:solidFill>
              </a:rPr>
              <a:t>, </a:t>
            </a:r>
            <a:r>
              <a:rPr lang="cs-CZ" sz="1600" dirty="0" err="1">
                <a:solidFill>
                  <a:srgbClr val="FF0000"/>
                </a:solidFill>
              </a:rPr>
              <a:t>tasmanian</a:t>
            </a:r>
            <a:r>
              <a:rPr lang="cs-CZ" sz="1600" dirty="0">
                <a:solidFill>
                  <a:srgbClr val="FF0000"/>
                </a:solidFill>
              </a:rPr>
              <a:t> </a:t>
            </a:r>
            <a:r>
              <a:rPr lang="cs-CZ" sz="1600" dirty="0" err="1">
                <a:solidFill>
                  <a:srgbClr val="FF0000"/>
                </a:solidFill>
              </a:rPr>
              <a:t>devil</a:t>
            </a:r>
            <a:r>
              <a:rPr lang="cs-CZ" sz="1600" dirty="0">
                <a:solidFill>
                  <a:srgbClr val="FF0000"/>
                </a:solidFill>
              </a:rPr>
              <a:t>, </a:t>
            </a:r>
            <a:r>
              <a:rPr lang="cs-CZ" sz="1600" dirty="0" err="1">
                <a:solidFill>
                  <a:srgbClr val="FF0000"/>
                </a:solidFill>
              </a:rPr>
              <a:t>cassowary</a:t>
            </a:r>
            <a:r>
              <a:rPr lang="cs-CZ" sz="1600" dirty="0">
                <a:solidFill>
                  <a:srgbClr val="FF0000"/>
                </a:solidFill>
              </a:rPr>
              <a:t>, </a:t>
            </a:r>
            <a:r>
              <a:rPr lang="cs-CZ" sz="1600" dirty="0" err="1">
                <a:solidFill>
                  <a:srgbClr val="FF0000"/>
                </a:solidFill>
              </a:rPr>
              <a:t>echidna</a:t>
            </a:r>
            <a:r>
              <a:rPr lang="cs-CZ" sz="1600" dirty="0">
                <a:solidFill>
                  <a:srgbClr val="FF0000"/>
                </a:solidFill>
              </a:rPr>
              <a:t>, emu, </a:t>
            </a:r>
            <a:r>
              <a:rPr lang="cs-CZ" sz="1600" dirty="0" err="1">
                <a:solidFill>
                  <a:srgbClr val="FF0000"/>
                </a:solidFill>
              </a:rPr>
              <a:t>platypus</a:t>
            </a:r>
            <a:r>
              <a:rPr lang="cs-CZ" sz="1600" dirty="0">
                <a:solidFill>
                  <a:srgbClr val="FF0000"/>
                </a:solidFill>
              </a:rPr>
              <a:t>, </a:t>
            </a:r>
            <a:r>
              <a:rPr lang="cs-CZ" sz="1600" dirty="0" err="1" smtClean="0">
                <a:solidFill>
                  <a:srgbClr val="FF0000"/>
                </a:solidFill>
              </a:rPr>
              <a:t>kookaburra</a:t>
            </a:r>
            <a:r>
              <a:rPr lang="cs-CZ" sz="1600" dirty="0" smtClean="0">
                <a:solidFill>
                  <a:srgbClr val="FF0000"/>
                </a:solidFill>
              </a:rPr>
              <a:t>, baobab, </a:t>
            </a:r>
            <a:r>
              <a:rPr lang="cs-CZ" sz="1600" dirty="0" err="1" smtClean="0">
                <a:solidFill>
                  <a:srgbClr val="FF0000"/>
                </a:solidFill>
              </a:rPr>
              <a:t>gumtree</a:t>
            </a:r>
            <a:r>
              <a:rPr lang="cs-CZ" sz="1600" dirty="0" smtClean="0">
                <a:solidFill>
                  <a:srgbClr val="FF0000"/>
                </a:solidFill>
              </a:rPr>
              <a:t>, </a:t>
            </a:r>
            <a:r>
              <a:rPr lang="cs-CZ" sz="1600" dirty="0" err="1" smtClean="0">
                <a:solidFill>
                  <a:srgbClr val="FF0000"/>
                </a:solidFill>
              </a:rPr>
              <a:t>spinifex</a:t>
            </a:r>
            <a:endParaRPr lang="cs-CZ" sz="1600" dirty="0" smtClean="0">
              <a:solidFill>
                <a:srgbClr val="FF0000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sz="1600" dirty="0" err="1" smtClean="0">
                <a:solidFill>
                  <a:schemeClr val="accent6"/>
                </a:solidFill>
              </a:rPr>
              <a:t>Who</a:t>
            </a:r>
            <a:r>
              <a:rPr lang="cs-CZ" sz="1600" dirty="0" smtClean="0">
                <a:solidFill>
                  <a:schemeClr val="accent6"/>
                </a:solidFill>
              </a:rPr>
              <a:t> are </a:t>
            </a:r>
            <a:r>
              <a:rPr lang="cs-CZ" sz="1600" dirty="0" err="1" smtClean="0">
                <a:solidFill>
                  <a:schemeClr val="accent6"/>
                </a:solidFill>
              </a:rPr>
              <a:t>the</a:t>
            </a:r>
            <a:r>
              <a:rPr lang="cs-CZ" sz="1600" dirty="0" smtClean="0">
                <a:solidFill>
                  <a:schemeClr val="accent6"/>
                </a:solidFill>
              </a:rPr>
              <a:t> </a:t>
            </a:r>
            <a:r>
              <a:rPr lang="cs-CZ" sz="1600" dirty="0" err="1" smtClean="0">
                <a:solidFill>
                  <a:schemeClr val="accent6"/>
                </a:solidFill>
              </a:rPr>
              <a:t>minorities</a:t>
            </a:r>
            <a:r>
              <a:rPr lang="cs-CZ" sz="1600" dirty="0" smtClean="0">
                <a:solidFill>
                  <a:schemeClr val="accent6"/>
                </a:solidFill>
              </a:rPr>
              <a:t>?</a:t>
            </a:r>
          </a:p>
          <a:p>
            <a:pPr>
              <a:buFont typeface="Wingdings" pitchFamily="2" charset="2"/>
              <a:buChar char="Ø"/>
            </a:pPr>
            <a:r>
              <a:rPr lang="cs-CZ" sz="1600" dirty="0" err="1" smtClean="0">
                <a:solidFill>
                  <a:srgbClr val="FF0000"/>
                </a:solidFill>
              </a:rPr>
              <a:t>Italians</a:t>
            </a:r>
            <a:r>
              <a:rPr lang="cs-CZ" sz="1600" dirty="0" smtClean="0">
                <a:solidFill>
                  <a:srgbClr val="FF0000"/>
                </a:solidFill>
              </a:rPr>
              <a:t>, </a:t>
            </a:r>
            <a:r>
              <a:rPr lang="cs-CZ" sz="1600" dirty="0" err="1" smtClean="0">
                <a:solidFill>
                  <a:srgbClr val="FF0000"/>
                </a:solidFill>
              </a:rPr>
              <a:t>greek</a:t>
            </a:r>
            <a:r>
              <a:rPr lang="cs-CZ" sz="1600" dirty="0" smtClean="0">
                <a:solidFill>
                  <a:srgbClr val="FF0000"/>
                </a:solidFill>
              </a:rPr>
              <a:t>, </a:t>
            </a:r>
            <a:r>
              <a:rPr lang="cs-CZ" sz="1600" dirty="0" err="1" smtClean="0">
                <a:solidFill>
                  <a:srgbClr val="FF0000"/>
                </a:solidFill>
              </a:rPr>
              <a:t>asians</a:t>
            </a:r>
            <a:r>
              <a:rPr lang="cs-CZ" sz="1600" dirty="0" smtClean="0">
                <a:solidFill>
                  <a:srgbClr val="FF0000"/>
                </a:solidFill>
              </a:rPr>
              <a:t>, </a:t>
            </a:r>
            <a:r>
              <a:rPr lang="cs-CZ" sz="1600" dirty="0" err="1" smtClean="0">
                <a:solidFill>
                  <a:srgbClr val="FF0000"/>
                </a:solidFill>
              </a:rPr>
              <a:t>islanders</a:t>
            </a:r>
            <a:r>
              <a:rPr lang="cs-CZ" sz="1600" dirty="0" smtClean="0">
                <a:solidFill>
                  <a:srgbClr val="FF0000"/>
                </a:solidFill>
              </a:rPr>
              <a:t>…. </a:t>
            </a:r>
          </a:p>
          <a:p>
            <a:pPr>
              <a:buFont typeface="Wingdings" pitchFamily="2" charset="2"/>
              <a:buChar char="Ø"/>
            </a:pPr>
            <a:r>
              <a:rPr lang="cs-CZ" sz="1600" dirty="0" err="1" smtClean="0">
                <a:solidFill>
                  <a:schemeClr val="accent6"/>
                </a:solidFill>
              </a:rPr>
              <a:t>What</a:t>
            </a:r>
            <a:r>
              <a:rPr lang="cs-CZ" sz="1600" dirty="0" smtClean="0">
                <a:solidFill>
                  <a:schemeClr val="accent6"/>
                </a:solidFill>
              </a:rPr>
              <a:t> are </a:t>
            </a:r>
            <a:r>
              <a:rPr lang="cs-CZ" sz="1600" dirty="0" err="1" smtClean="0">
                <a:solidFill>
                  <a:schemeClr val="accent6"/>
                </a:solidFill>
              </a:rPr>
              <a:t>the</a:t>
            </a:r>
            <a:r>
              <a:rPr lang="cs-CZ" sz="1600" dirty="0" smtClean="0">
                <a:solidFill>
                  <a:schemeClr val="accent6"/>
                </a:solidFill>
              </a:rPr>
              <a:t> </a:t>
            </a:r>
            <a:r>
              <a:rPr lang="cs-CZ" sz="1600" dirty="0" err="1" smtClean="0">
                <a:solidFill>
                  <a:schemeClr val="accent6"/>
                </a:solidFill>
              </a:rPr>
              <a:t>main</a:t>
            </a:r>
            <a:r>
              <a:rPr lang="cs-CZ" sz="1600" dirty="0">
                <a:solidFill>
                  <a:schemeClr val="accent6"/>
                </a:solidFill>
              </a:rPr>
              <a:t> </a:t>
            </a:r>
            <a:r>
              <a:rPr lang="cs-CZ" sz="1600" dirty="0" err="1" smtClean="0">
                <a:solidFill>
                  <a:schemeClr val="accent6"/>
                </a:solidFill>
              </a:rPr>
              <a:t>australian</a:t>
            </a:r>
            <a:r>
              <a:rPr lang="cs-CZ" sz="1600" dirty="0" smtClean="0">
                <a:solidFill>
                  <a:schemeClr val="accent6"/>
                </a:solidFill>
              </a:rPr>
              <a:t> </a:t>
            </a:r>
            <a:r>
              <a:rPr lang="cs-CZ" sz="1600" dirty="0" err="1" smtClean="0">
                <a:solidFill>
                  <a:schemeClr val="accent6"/>
                </a:solidFill>
              </a:rPr>
              <a:t>comodities</a:t>
            </a:r>
            <a:r>
              <a:rPr lang="cs-CZ" sz="1600" dirty="0" smtClean="0">
                <a:solidFill>
                  <a:schemeClr val="accent6"/>
                </a:solidFill>
              </a:rPr>
              <a:t>?</a:t>
            </a:r>
          </a:p>
          <a:p>
            <a:pPr>
              <a:buFont typeface="Wingdings" pitchFamily="2" charset="2"/>
              <a:buChar char="Ø"/>
            </a:pPr>
            <a:r>
              <a:rPr lang="cs-CZ" sz="1600" dirty="0" err="1" smtClean="0">
                <a:solidFill>
                  <a:srgbClr val="FF0000"/>
                </a:solidFill>
              </a:rPr>
              <a:t>Wheat</a:t>
            </a:r>
            <a:r>
              <a:rPr lang="cs-CZ" sz="1600" dirty="0" smtClean="0">
                <a:solidFill>
                  <a:srgbClr val="FF0000"/>
                </a:solidFill>
              </a:rPr>
              <a:t>, </a:t>
            </a:r>
            <a:r>
              <a:rPr lang="cs-CZ" sz="1600" dirty="0" err="1" smtClean="0">
                <a:solidFill>
                  <a:srgbClr val="FF0000"/>
                </a:solidFill>
              </a:rPr>
              <a:t>sugar</a:t>
            </a:r>
            <a:r>
              <a:rPr lang="cs-CZ" sz="1600" dirty="0" smtClean="0">
                <a:solidFill>
                  <a:srgbClr val="FF0000"/>
                </a:solidFill>
              </a:rPr>
              <a:t> </a:t>
            </a:r>
            <a:r>
              <a:rPr lang="cs-CZ" sz="1600" dirty="0" err="1" smtClean="0">
                <a:solidFill>
                  <a:srgbClr val="FF0000"/>
                </a:solidFill>
              </a:rPr>
              <a:t>cane</a:t>
            </a:r>
            <a:r>
              <a:rPr lang="cs-CZ" sz="1600" dirty="0" smtClean="0">
                <a:solidFill>
                  <a:srgbClr val="FF0000"/>
                </a:solidFill>
              </a:rPr>
              <a:t>,  </a:t>
            </a:r>
            <a:r>
              <a:rPr lang="cs-CZ" sz="1600" dirty="0" err="1" smtClean="0">
                <a:solidFill>
                  <a:srgbClr val="FF0000"/>
                </a:solidFill>
              </a:rPr>
              <a:t>coal</a:t>
            </a:r>
            <a:r>
              <a:rPr lang="cs-CZ" sz="1600" dirty="0" smtClean="0">
                <a:solidFill>
                  <a:srgbClr val="FF0000"/>
                </a:solidFill>
              </a:rPr>
              <a:t>, iron </a:t>
            </a:r>
            <a:r>
              <a:rPr lang="cs-CZ" sz="1600" dirty="0" err="1" smtClean="0">
                <a:solidFill>
                  <a:srgbClr val="FF0000"/>
                </a:solidFill>
              </a:rPr>
              <a:t>ore</a:t>
            </a:r>
            <a:r>
              <a:rPr lang="cs-CZ" sz="1600" dirty="0" smtClean="0">
                <a:solidFill>
                  <a:srgbClr val="FF0000"/>
                </a:solidFill>
              </a:rPr>
              <a:t>, </a:t>
            </a:r>
            <a:r>
              <a:rPr lang="cs-CZ" sz="1600" dirty="0" err="1" smtClean="0">
                <a:solidFill>
                  <a:srgbClr val="FF0000"/>
                </a:solidFill>
              </a:rPr>
              <a:t>gold</a:t>
            </a:r>
            <a:r>
              <a:rPr lang="cs-CZ" sz="1600" dirty="0" smtClean="0">
                <a:solidFill>
                  <a:srgbClr val="FF0000"/>
                </a:solidFill>
              </a:rPr>
              <a:t>, bauxit, </a:t>
            </a:r>
            <a:r>
              <a:rPr lang="cs-CZ" sz="1600" dirty="0" err="1" smtClean="0">
                <a:solidFill>
                  <a:srgbClr val="FF0000"/>
                </a:solidFill>
              </a:rPr>
              <a:t>grapes</a:t>
            </a:r>
            <a:r>
              <a:rPr lang="cs-CZ" sz="1600" dirty="0" smtClean="0">
                <a:solidFill>
                  <a:srgbClr val="FF0000"/>
                </a:solidFill>
              </a:rPr>
              <a:t>…. </a:t>
            </a:r>
          </a:p>
          <a:p>
            <a:pPr>
              <a:buFont typeface="Wingdings" pitchFamily="2" charset="2"/>
              <a:buChar char="Ø"/>
            </a:pPr>
            <a:endParaRPr lang="cs-CZ" sz="1600" dirty="0" smtClean="0">
              <a:solidFill>
                <a:srgbClr val="FF0000"/>
              </a:solidFill>
            </a:endParaRPr>
          </a:p>
          <a:p>
            <a:endParaRPr lang="cs-CZ" sz="1600" dirty="0">
              <a:solidFill>
                <a:srgbClr val="FF0000"/>
              </a:solidFill>
            </a:endParaRPr>
          </a:p>
          <a:p>
            <a:pPr>
              <a:buFont typeface="Wingdings" pitchFamily="2" charset="2"/>
              <a:buChar char="Ø"/>
            </a:pPr>
            <a:endParaRPr lang="cs-CZ" dirty="0" smtClean="0">
              <a:solidFill>
                <a:srgbClr val="FF0000"/>
              </a:solidFill>
            </a:endParaRPr>
          </a:p>
          <a:p>
            <a:pPr>
              <a:buFont typeface="Wingdings" pitchFamily="2" charset="2"/>
              <a:buChar char="Ø"/>
            </a:pPr>
            <a:endParaRPr lang="cs-CZ" dirty="0" smtClean="0">
              <a:solidFill>
                <a:srgbClr val="FF0000"/>
              </a:solidFill>
            </a:endParaRPr>
          </a:p>
          <a:p>
            <a:pPr>
              <a:buFont typeface="Wingdings" pitchFamily="2" charset="2"/>
              <a:buChar char="Ø"/>
            </a:pPr>
            <a:endParaRPr lang="cs-CZ" dirty="0" smtClean="0">
              <a:solidFill>
                <a:srgbClr val="FF0000"/>
              </a:solidFill>
            </a:endParaRPr>
          </a:p>
          <a:p>
            <a:pPr>
              <a:buFont typeface="Wingdings" pitchFamily="2" charset="2"/>
              <a:buChar char="Ø"/>
            </a:pPr>
            <a:endParaRPr lang="cs-CZ" dirty="0" smtClean="0">
              <a:solidFill>
                <a:srgbClr val="FF0000"/>
              </a:solidFill>
            </a:endParaRPr>
          </a:p>
          <a:p>
            <a:pPr>
              <a:buFont typeface="Wingdings" pitchFamily="2" charset="2"/>
              <a:buChar char="Ø"/>
            </a:pPr>
            <a:endParaRPr lang="cs-CZ" dirty="0" smtClean="0">
              <a:solidFill>
                <a:schemeClr val="accent6"/>
              </a:solidFill>
            </a:endParaRPr>
          </a:p>
          <a:p>
            <a:pPr>
              <a:buFont typeface="Wingdings" pitchFamily="2" charset="2"/>
              <a:buChar char="Ø"/>
            </a:pP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chemeClr val="accent6"/>
              </a:solidFill>
            </a:endParaRPr>
          </a:p>
          <a:p>
            <a:pPr marL="0" indent="0">
              <a:buNone/>
            </a:pPr>
            <a:endParaRPr lang="cs-CZ" dirty="0">
              <a:solidFill>
                <a:schemeClr val="accent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64202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332656"/>
            <a:ext cx="820891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600" b="1" dirty="0" smtClean="0">
                <a:latin typeface="Calibri" pitchFamily="34" charset="0"/>
              </a:rPr>
              <a:t>CITACE</a:t>
            </a:r>
            <a:endParaRPr lang="cs-CZ" sz="3600" b="1" dirty="0">
              <a:latin typeface="Calibri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611560" y="1268760"/>
            <a:ext cx="7920880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 err="1" smtClean="0">
                <a:latin typeface="Calibri" pitchFamily="34" charset="0"/>
              </a:rPr>
              <a:t>Slide</a:t>
            </a:r>
            <a:r>
              <a:rPr lang="cs-CZ" sz="1200" dirty="0" smtClean="0">
                <a:latin typeface="Calibri" pitchFamily="34" charset="0"/>
              </a:rPr>
              <a:t> 3-7,13: archiv </a:t>
            </a:r>
            <a:r>
              <a:rPr lang="cs-CZ" sz="1200" dirty="0" smtClean="0">
                <a:latin typeface="Calibri" pitchFamily="34" charset="0"/>
              </a:rPr>
              <a:t>autora</a:t>
            </a:r>
          </a:p>
          <a:p>
            <a:r>
              <a:rPr lang="cs-CZ" sz="1200" dirty="0" err="1" smtClean="0">
                <a:latin typeface="Calibri" pitchFamily="34" charset="0"/>
              </a:rPr>
              <a:t>Slide</a:t>
            </a:r>
            <a:r>
              <a:rPr lang="cs-CZ" sz="1200" dirty="0" smtClean="0">
                <a:latin typeface="Calibri" pitchFamily="34" charset="0"/>
              </a:rPr>
              <a:t> 8</a:t>
            </a:r>
            <a:r>
              <a:rPr lang="cs-CZ" sz="1200" dirty="0">
                <a:latin typeface="Calibri" pitchFamily="34" charset="0"/>
              </a:rPr>
              <a:t>: </a:t>
            </a:r>
            <a:r>
              <a:rPr lang="cs-CZ" sz="1200" dirty="0">
                <a:latin typeface="Calibri" pitchFamily="34" charset="0"/>
                <a:hlinkClick r:id="rId3"/>
              </a:rPr>
              <a:t>http://www.australianhistoryresearch.info/the-first-fleet</a:t>
            </a:r>
            <a:r>
              <a:rPr lang="cs-CZ" sz="1200" dirty="0" smtClean="0">
                <a:latin typeface="Calibri" pitchFamily="34" charset="0"/>
                <a:hlinkClick r:id="rId3"/>
              </a:rPr>
              <a:t>/</a:t>
            </a:r>
            <a:endParaRPr lang="cs-CZ" sz="1200" dirty="0" smtClean="0">
              <a:latin typeface="Calibri" pitchFamily="34" charset="0"/>
            </a:endParaRPr>
          </a:p>
          <a:p>
            <a:r>
              <a:rPr lang="cs-CZ" sz="1200" dirty="0" err="1" smtClean="0">
                <a:latin typeface="Calibri" pitchFamily="34" charset="0"/>
              </a:rPr>
              <a:t>Slide</a:t>
            </a:r>
            <a:r>
              <a:rPr lang="cs-CZ" sz="1200" dirty="0">
                <a:latin typeface="Calibri" pitchFamily="34" charset="0"/>
              </a:rPr>
              <a:t> 9</a:t>
            </a:r>
            <a:r>
              <a:rPr lang="cs-CZ" sz="1200" dirty="0" smtClean="0">
                <a:latin typeface="Calibri" pitchFamily="34" charset="0"/>
              </a:rPr>
              <a:t>. obrázky </a:t>
            </a:r>
            <a:r>
              <a:rPr lang="cs-CZ" sz="1200" dirty="0" err="1" smtClean="0">
                <a:latin typeface="Calibri" pitchFamily="34" charset="0"/>
              </a:rPr>
              <a:t>Clipart</a:t>
            </a:r>
            <a:r>
              <a:rPr lang="cs-CZ" sz="1200" dirty="0" smtClean="0">
                <a:latin typeface="Calibri" pitchFamily="34" charset="0"/>
              </a:rPr>
              <a:t> z MS Office,  </a:t>
            </a:r>
            <a:r>
              <a:rPr lang="cs-CZ" sz="1200" dirty="0">
                <a:latin typeface="Calibri" pitchFamily="34" charset="0"/>
                <a:hlinkClick r:id="rId4"/>
              </a:rPr>
              <a:t>http://www.macmillandictionary.com/open-</a:t>
            </a:r>
            <a:r>
              <a:rPr lang="cs-CZ" sz="1200" dirty="0" err="1">
                <a:latin typeface="Calibri" pitchFamily="34" charset="0"/>
                <a:hlinkClick r:id="rId4"/>
              </a:rPr>
              <a:t>dictionary</a:t>
            </a:r>
            <a:r>
              <a:rPr lang="cs-CZ" sz="1200" dirty="0" smtClean="0">
                <a:latin typeface="Calibri" pitchFamily="34" charset="0"/>
                <a:hlinkClick r:id="rId4"/>
              </a:rPr>
              <a:t>/</a:t>
            </a:r>
            <a:r>
              <a:rPr lang="cs-CZ" sz="1200" dirty="0">
                <a:latin typeface="Calibri" pitchFamily="34" charset="0"/>
              </a:rPr>
              <a:t>, </a:t>
            </a:r>
            <a:r>
              <a:rPr lang="cs-CZ" sz="1200" dirty="0">
                <a:latin typeface="Calibri" pitchFamily="34" charset="0"/>
                <a:hlinkClick r:id="rId5"/>
              </a:rPr>
              <a:t>http://en.wikipedia.org/wiki/Climate_of_Australia</a:t>
            </a:r>
            <a:endParaRPr lang="cs-CZ" sz="1200" dirty="0" smtClean="0">
              <a:latin typeface="Calibri" pitchFamily="34" charset="0"/>
            </a:endParaRPr>
          </a:p>
          <a:p>
            <a:r>
              <a:rPr lang="cs-CZ" sz="1200" dirty="0" err="1" smtClean="0">
                <a:latin typeface="Calibri" pitchFamily="34" charset="0"/>
              </a:rPr>
              <a:t>Slide</a:t>
            </a:r>
            <a:r>
              <a:rPr lang="cs-CZ" sz="1200" dirty="0" smtClean="0">
                <a:latin typeface="Calibri" pitchFamily="34" charset="0"/>
              </a:rPr>
              <a:t> 10:  Mapa Austrálie – přírodní podmínky. HANS </a:t>
            </a:r>
            <a:r>
              <a:rPr lang="cs-CZ" sz="1200" dirty="0">
                <a:latin typeface="Calibri" pitchFamily="34" charset="0"/>
              </a:rPr>
              <a:t>BRAXMEIER. wikipedie.cz [online]. [cit. </a:t>
            </a:r>
            <a:r>
              <a:rPr lang="cs-CZ" sz="1200" dirty="0" smtClean="0">
                <a:latin typeface="Calibri" pitchFamily="34" charset="0"/>
              </a:rPr>
              <a:t>22.4.2013</a:t>
            </a:r>
            <a:r>
              <a:rPr lang="cs-CZ" sz="1200" dirty="0">
                <a:latin typeface="Calibri" pitchFamily="34" charset="0"/>
              </a:rPr>
              <a:t>]. Dostupný na WWW: </a:t>
            </a:r>
            <a:r>
              <a:rPr lang="cs-CZ" sz="1200" dirty="0">
                <a:latin typeface="Calibri" pitchFamily="34" charset="0"/>
                <a:hlinkClick r:id="rId6"/>
              </a:rPr>
              <a:t>http://en.wikipedia.org/wiki/File:Reliefmap_of_Australia.png </a:t>
            </a:r>
            <a:endParaRPr lang="cs-CZ" sz="1200" dirty="0" smtClean="0">
              <a:latin typeface="Calibri" pitchFamily="34" charset="0"/>
            </a:endParaRPr>
          </a:p>
          <a:p>
            <a:r>
              <a:rPr lang="cs-CZ" sz="1200" dirty="0" err="1" smtClean="0">
                <a:latin typeface="Calibri" pitchFamily="34" charset="0"/>
              </a:rPr>
              <a:t>Slide</a:t>
            </a:r>
            <a:r>
              <a:rPr lang="cs-CZ" sz="1200" dirty="0" smtClean="0">
                <a:latin typeface="Calibri" pitchFamily="34" charset="0"/>
              </a:rPr>
              <a:t> 11: Mapa Austrálie-podnebná pásma. </a:t>
            </a:r>
            <a:r>
              <a:rPr lang="cs-CZ" sz="1200" dirty="0"/>
              <a:t>NEUVEDEN. </a:t>
            </a:r>
            <a:r>
              <a:rPr lang="cs-CZ" sz="1200" i="1" dirty="0"/>
              <a:t>wikipedie.cz</a:t>
            </a:r>
            <a:r>
              <a:rPr lang="cs-CZ" sz="1200" dirty="0"/>
              <a:t> [online]. [cit. </a:t>
            </a:r>
            <a:r>
              <a:rPr lang="cs-CZ" sz="1200" dirty="0" smtClean="0"/>
              <a:t>22.4.2013</a:t>
            </a:r>
            <a:r>
              <a:rPr lang="cs-CZ" sz="1200" dirty="0"/>
              <a:t>]. Dostupný na WWW: </a:t>
            </a:r>
            <a:r>
              <a:rPr lang="cs-CZ" sz="1200" dirty="0">
                <a:hlinkClick r:id="rId7"/>
              </a:rPr>
              <a:t>http://cs.wikipedia.org/wiki/Soubor:Australia-climate-map_MJC01.png </a:t>
            </a:r>
            <a:endParaRPr lang="cs-CZ" sz="1200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141937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ŠABLONA DUM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Grid</Template>
  <TotalTime>702</TotalTime>
  <Words>721</Words>
  <Application>Microsoft Office PowerPoint</Application>
  <PresentationFormat>Předvádění na obrazovce (4:3)</PresentationFormat>
  <Paragraphs>143</Paragraphs>
  <Slides>17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ŠABLONA DUM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The Commonwealth of Australia</vt:lpstr>
      <vt:lpstr>History</vt:lpstr>
      <vt:lpstr>Surface, Waters, Climate</vt:lpstr>
      <vt:lpstr>Prezentace aplikace PowerPoint</vt:lpstr>
      <vt:lpstr>Prezentace aplikace PowerPoint</vt:lpstr>
      <vt:lpstr>Fauna and flora</vt:lpstr>
      <vt:lpstr>Fauna and flora – what is it?</vt:lpstr>
      <vt:lpstr>Inhabitants</vt:lpstr>
      <vt:lpstr>Economy</vt:lpstr>
      <vt:lpstr>Revision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EU-3</dc:creator>
  <cp:lastModifiedBy>David Rohusch</cp:lastModifiedBy>
  <cp:revision>52</cp:revision>
  <dcterms:created xsi:type="dcterms:W3CDTF">2013-08-12T18:53:52Z</dcterms:created>
  <dcterms:modified xsi:type="dcterms:W3CDTF">2013-10-31T14:30:02Z</dcterms:modified>
</cp:coreProperties>
</file>