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0" r:id="rId4"/>
    <p:sldId id="261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translate.google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791376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VY_32_INOVACE_03C_13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_Work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and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professions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3/8/2013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Work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and </a:t>
            </a: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profession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“.</a:t>
            </a: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rozhovor) za použití vhodné slovní zásoby.</a:t>
            </a:r>
          </a:p>
          <a:p>
            <a:pPr marL="0" indent="0">
              <a:buNone/>
            </a:pP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 3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Studenti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u tabule přiřazují zaměstnání, každé anglicky definují - používají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fix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6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4: </a:t>
            </a:r>
            <a:r>
              <a:rPr lang="cs-CZ" altLang="cs-CZ" sz="16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řiřazování definic ke slovům z oblasti Zaměstnání. </a:t>
            </a:r>
          </a:p>
          <a:p>
            <a:pPr marL="0" indent="0">
              <a:buNone/>
            </a:pP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5: Výrazy jsou doplňovány do textu o způsobu hledání práce.</a:t>
            </a:r>
          </a:p>
          <a:p>
            <a:pPr marL="0" indent="0">
              <a:buNone/>
            </a:pPr>
            <a:r>
              <a:rPr lang="cs-CZ" altLang="cs-CZ" sz="16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 7: Studenti vybírají vhodná adjektiva pro popis uchazeče o </a:t>
            </a:r>
            <a:r>
              <a:rPr lang="cs-CZ" altLang="cs-CZ" sz="1600" err="1" smtClean="0">
                <a:solidFill>
                  <a:schemeClr val="tx1"/>
                </a:solidFill>
                <a:latin typeface="Calibri" pitchFamily="34" charset="0"/>
              </a:rPr>
              <a:t>zaměstnání</a:t>
            </a:r>
            <a:r>
              <a:rPr lang="cs-CZ" altLang="cs-CZ" sz="1600" smtClean="0">
                <a:solidFill>
                  <a:schemeClr val="tx1"/>
                </a:solidFill>
                <a:latin typeface="Calibri" pitchFamily="34" charset="0"/>
              </a:rPr>
              <a:t>. Poté </a:t>
            </a:r>
            <a:r>
              <a:rPr lang="cs-CZ" altLang="cs-CZ" sz="1600" dirty="0" smtClean="0">
                <a:solidFill>
                  <a:schemeClr val="tx1"/>
                </a:solidFill>
                <a:latin typeface="Calibri" pitchFamily="34" charset="0"/>
              </a:rPr>
              <a:t>se pokusí sehrát pohovor u potenciálního zaměstnavatele.</a:t>
            </a:r>
          </a:p>
          <a:p>
            <a:pPr marL="0" indent="0">
              <a:buNone/>
            </a:pPr>
            <a:endParaRPr lang="cs-CZ" altLang="cs-CZ" sz="16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  <a:endParaRPr lang="cs-CZ" altLang="cs-CZ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01622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Blue </a:t>
            </a:r>
            <a:r>
              <a:rPr lang="cs-CZ" b="1" dirty="0" err="1" smtClean="0">
                <a:solidFill>
                  <a:srgbClr val="FF0000"/>
                </a:solidFill>
              </a:rPr>
              <a:t>collar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916832"/>
            <a:ext cx="4041648" cy="1872208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White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collar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301208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err="1" smtClean="0"/>
              <a:t>Plumber</a:t>
            </a:r>
            <a:r>
              <a:rPr lang="cs-CZ" sz="2000" dirty="0" smtClean="0"/>
              <a:t>, </a:t>
            </a:r>
            <a:r>
              <a:rPr lang="cs-CZ" sz="2000" dirty="0" err="1" smtClean="0"/>
              <a:t>bricklayer</a:t>
            </a:r>
            <a:r>
              <a:rPr lang="cs-CZ" sz="2000" dirty="0" smtClean="0"/>
              <a:t>, </a:t>
            </a:r>
            <a:r>
              <a:rPr lang="cs-CZ" sz="2000" dirty="0" err="1" smtClean="0"/>
              <a:t>carpenter</a:t>
            </a:r>
            <a:r>
              <a:rPr lang="cs-CZ" sz="2000" dirty="0" smtClean="0"/>
              <a:t>, sales </a:t>
            </a:r>
            <a:r>
              <a:rPr lang="cs-CZ" sz="2000" dirty="0" err="1" smtClean="0"/>
              <a:t>rep</a:t>
            </a:r>
            <a:r>
              <a:rPr lang="cs-CZ" sz="2000" dirty="0" smtClean="0"/>
              <a:t>, </a:t>
            </a:r>
            <a:r>
              <a:rPr lang="cs-CZ" sz="2000" dirty="0" err="1" smtClean="0"/>
              <a:t>surgeon</a:t>
            </a:r>
            <a:r>
              <a:rPr lang="cs-CZ" sz="2000" dirty="0" smtClean="0"/>
              <a:t>, </a:t>
            </a:r>
            <a:r>
              <a:rPr lang="cs-CZ" sz="2000" dirty="0" err="1" smtClean="0"/>
              <a:t>solicitor</a:t>
            </a:r>
            <a:r>
              <a:rPr lang="cs-CZ" sz="2000" dirty="0" smtClean="0"/>
              <a:t>, vet, </a:t>
            </a:r>
            <a:r>
              <a:rPr lang="cs-CZ" sz="2000" dirty="0" err="1" smtClean="0"/>
              <a:t>chef</a:t>
            </a:r>
            <a:r>
              <a:rPr lang="cs-CZ" sz="2000" dirty="0" smtClean="0"/>
              <a:t>, </a:t>
            </a:r>
            <a:r>
              <a:rPr lang="cs-CZ" sz="2000" dirty="0" err="1" smtClean="0"/>
              <a:t>estate</a:t>
            </a:r>
            <a:r>
              <a:rPr lang="cs-CZ" sz="2000" dirty="0" smtClean="0"/>
              <a:t>-agent, </a:t>
            </a:r>
            <a:r>
              <a:rPr lang="cs-CZ" sz="2000" dirty="0" err="1" smtClean="0"/>
              <a:t>traffic</a:t>
            </a:r>
            <a:r>
              <a:rPr lang="cs-CZ" sz="2000" dirty="0" smtClean="0"/>
              <a:t> </a:t>
            </a:r>
            <a:r>
              <a:rPr lang="cs-CZ" sz="2000" dirty="0" err="1" smtClean="0"/>
              <a:t>warden</a:t>
            </a:r>
            <a:r>
              <a:rPr lang="cs-CZ" sz="2000" dirty="0" smtClean="0"/>
              <a:t>, bank </a:t>
            </a:r>
            <a:r>
              <a:rPr lang="cs-CZ" sz="2000" dirty="0" err="1" smtClean="0"/>
              <a:t>clerk</a:t>
            </a:r>
            <a:r>
              <a:rPr lang="cs-CZ" sz="2000" dirty="0" smtClean="0"/>
              <a:t>, </a:t>
            </a:r>
            <a:r>
              <a:rPr lang="cs-CZ" sz="2000" dirty="0" err="1" smtClean="0"/>
              <a:t>mechanic</a:t>
            </a:r>
            <a:r>
              <a:rPr lang="cs-CZ" sz="2000" dirty="0" smtClean="0"/>
              <a:t>, </a:t>
            </a:r>
            <a:r>
              <a:rPr lang="cs-CZ" sz="2000" dirty="0" err="1" smtClean="0"/>
              <a:t>freelance</a:t>
            </a:r>
            <a:r>
              <a:rPr lang="cs-CZ" sz="2000" dirty="0" smtClean="0"/>
              <a:t> </a:t>
            </a:r>
            <a:r>
              <a:rPr lang="cs-CZ" sz="2000" dirty="0" err="1" smtClean="0"/>
              <a:t>journalist</a:t>
            </a:r>
            <a:r>
              <a:rPr lang="cs-CZ" sz="2000" dirty="0" smtClean="0"/>
              <a:t>, </a:t>
            </a:r>
            <a:r>
              <a:rPr lang="cs-CZ" sz="2000" dirty="0" err="1" smtClean="0"/>
              <a:t>physician</a:t>
            </a:r>
            <a:r>
              <a:rPr lang="cs-CZ" sz="2000" dirty="0" smtClean="0"/>
              <a:t>, </a:t>
            </a:r>
            <a:r>
              <a:rPr lang="cs-CZ" sz="2000" dirty="0" err="1" smtClean="0"/>
              <a:t>managing</a:t>
            </a:r>
            <a:r>
              <a:rPr lang="cs-CZ" sz="2000" dirty="0" smtClean="0"/>
              <a:t> </a:t>
            </a:r>
            <a:r>
              <a:rPr lang="cs-CZ" sz="2000" dirty="0" err="1" smtClean="0"/>
              <a:t>director</a:t>
            </a:r>
            <a:r>
              <a:rPr lang="cs-CZ" sz="2000" dirty="0" smtClean="0"/>
              <a:t>, HR </a:t>
            </a:r>
            <a:r>
              <a:rPr lang="cs-CZ" sz="2000" dirty="0" err="1" smtClean="0"/>
              <a:t>manager</a:t>
            </a:r>
            <a:r>
              <a:rPr lang="cs-CZ" sz="2000" dirty="0" smtClean="0"/>
              <a:t>, tour </a:t>
            </a:r>
            <a:r>
              <a:rPr lang="cs-CZ" sz="2000" dirty="0" err="1" smtClean="0"/>
              <a:t>guide</a:t>
            </a:r>
            <a:r>
              <a:rPr lang="cs-CZ" sz="2000" dirty="0" smtClean="0"/>
              <a:t>, </a:t>
            </a:r>
            <a:r>
              <a:rPr lang="cs-CZ" sz="2000" dirty="0" err="1" smtClean="0"/>
              <a:t>waiter</a:t>
            </a:r>
            <a:r>
              <a:rPr lang="cs-CZ" sz="2000" dirty="0" smtClean="0"/>
              <a:t>, </a:t>
            </a:r>
            <a:r>
              <a:rPr lang="cs-CZ" sz="2000" dirty="0" err="1" smtClean="0"/>
              <a:t>construction</a:t>
            </a:r>
            <a:r>
              <a:rPr lang="cs-CZ" sz="2000" dirty="0" smtClean="0"/>
              <a:t> </a:t>
            </a:r>
            <a:r>
              <a:rPr lang="cs-CZ" sz="2000" dirty="0" err="1" smtClean="0"/>
              <a:t>worker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499592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TASK: Make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groups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them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board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E</a:t>
            </a:r>
            <a:r>
              <a:rPr lang="cs-CZ" dirty="0" err="1" smtClean="0"/>
              <a:t>mployment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88432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G</a:t>
            </a:r>
            <a:r>
              <a:rPr lang="en-US" sz="1800" dirty="0" smtClean="0">
                <a:solidFill>
                  <a:schemeClr val="tx1"/>
                </a:solidFill>
              </a:rPr>
              <a:t>et </a:t>
            </a:r>
            <a:r>
              <a:rPr lang="en-US" sz="1800" dirty="0">
                <a:solidFill>
                  <a:schemeClr val="tx1"/>
                </a:solidFill>
              </a:rPr>
              <a:t>fired </a:t>
            </a:r>
            <a:r>
              <a:rPr lang="en-US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sacked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en-US" sz="1800" dirty="0" smtClean="0">
                <a:solidFill>
                  <a:schemeClr val="tx1"/>
                </a:solidFill>
              </a:rPr>
              <a:t> dismissed</a:t>
            </a:r>
            <a:r>
              <a:rPr lang="cs-CZ" sz="1800" dirty="0" smtClean="0">
                <a:solidFill>
                  <a:schemeClr val="tx1"/>
                </a:solidFill>
              </a:rPr>
              <a:t>		</a:t>
            </a:r>
            <a:r>
              <a:rPr lang="cs-CZ" sz="1600" dirty="0" err="1" smtClean="0">
                <a:solidFill>
                  <a:schemeClr val="tx1"/>
                </a:solidFill>
              </a:rPr>
              <a:t>reducing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the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company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cs-CZ" sz="1800" dirty="0">
                <a:solidFill>
                  <a:schemeClr val="tx1"/>
                </a:solidFill>
              </a:rPr>
              <a:t>M</a:t>
            </a:r>
            <a:r>
              <a:rPr lang="en-US" sz="1800" dirty="0" err="1" smtClean="0">
                <a:solidFill>
                  <a:schemeClr val="tx1"/>
                </a:solidFill>
              </a:rPr>
              <a:t>ade</a:t>
            </a:r>
            <a:r>
              <a:rPr lang="en-US" sz="1800" dirty="0" smtClean="0">
                <a:solidFill>
                  <a:schemeClr val="tx1"/>
                </a:solidFill>
              </a:rPr>
              <a:t> redundant</a:t>
            </a:r>
            <a:r>
              <a:rPr lang="cs-CZ" sz="1800" dirty="0" smtClean="0">
                <a:solidFill>
                  <a:schemeClr val="tx1"/>
                </a:solidFill>
              </a:rPr>
              <a:t>			</a:t>
            </a:r>
            <a:r>
              <a:rPr lang="cs-CZ" sz="1600" dirty="0" err="1" smtClean="0">
                <a:solidFill>
                  <a:schemeClr val="tx1"/>
                </a:solidFill>
              </a:rPr>
              <a:t>out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of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work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cs-CZ" sz="1800" dirty="0">
                <a:solidFill>
                  <a:schemeClr val="tx1"/>
                </a:solidFill>
              </a:rPr>
              <a:t>D</a:t>
            </a:r>
            <a:r>
              <a:rPr lang="en-US" sz="1800" dirty="0" smtClean="0">
                <a:solidFill>
                  <a:schemeClr val="tx1"/>
                </a:solidFill>
              </a:rPr>
              <a:t>own-sizing?</a:t>
            </a:r>
            <a:r>
              <a:rPr lang="cs-CZ" sz="1800" dirty="0" smtClean="0">
                <a:solidFill>
                  <a:schemeClr val="tx1"/>
                </a:solidFill>
              </a:rPr>
              <a:t>				</a:t>
            </a:r>
            <a:r>
              <a:rPr lang="cs-CZ" sz="1600" dirty="0" err="1">
                <a:solidFill>
                  <a:schemeClr val="tx1"/>
                </a:solidFill>
              </a:rPr>
              <a:t>h</a:t>
            </a:r>
            <a:r>
              <a:rPr lang="cs-CZ" sz="1600" dirty="0" err="1" smtClean="0">
                <a:solidFill>
                  <a:schemeClr val="tx1"/>
                </a:solidFill>
              </a:rPr>
              <a:t>iring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process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800" dirty="0" err="1" smtClean="0">
                <a:solidFill>
                  <a:schemeClr val="tx1"/>
                </a:solidFill>
              </a:rPr>
              <a:t>Recruitment</a:t>
            </a:r>
            <a:r>
              <a:rPr lang="cs-CZ" sz="1800" dirty="0" smtClean="0">
                <a:solidFill>
                  <a:schemeClr val="tx1"/>
                </a:solidFill>
              </a:rPr>
              <a:t>				</a:t>
            </a:r>
            <a:r>
              <a:rPr lang="cs-CZ" sz="1600" dirty="0" smtClean="0">
                <a:solidFill>
                  <a:schemeClr val="tx1"/>
                </a:solidFill>
              </a:rPr>
              <a:t>extra </a:t>
            </a:r>
            <a:r>
              <a:rPr lang="cs-CZ" sz="1600" dirty="0" err="1" smtClean="0">
                <a:solidFill>
                  <a:schemeClr val="tx1"/>
                </a:solidFill>
              </a:rPr>
              <a:t>money</a:t>
            </a:r>
            <a:r>
              <a:rPr lang="cs-CZ" sz="1600" dirty="0" smtClean="0">
                <a:solidFill>
                  <a:schemeClr val="tx1"/>
                </a:solidFill>
              </a:rPr>
              <a:t>, </a:t>
            </a:r>
            <a:r>
              <a:rPr lang="cs-CZ" sz="1600" dirty="0" err="1" smtClean="0">
                <a:solidFill>
                  <a:schemeClr val="tx1"/>
                </a:solidFill>
              </a:rPr>
              <a:t>reward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In </a:t>
            </a:r>
            <a:r>
              <a:rPr lang="cs-CZ" sz="1800" dirty="0" err="1" smtClean="0">
                <a:solidFill>
                  <a:schemeClr val="tx1"/>
                </a:solidFill>
              </a:rPr>
              <a:t>charge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of</a:t>
            </a:r>
            <a:r>
              <a:rPr lang="cs-CZ" sz="1800" dirty="0" smtClean="0">
                <a:solidFill>
                  <a:schemeClr val="tx1"/>
                </a:solidFill>
              </a:rPr>
              <a:t> 				</a:t>
            </a:r>
            <a:r>
              <a:rPr lang="cs-CZ" sz="1600" dirty="0" err="1" smtClean="0">
                <a:solidFill>
                  <a:schemeClr val="tx1"/>
                </a:solidFill>
              </a:rPr>
              <a:t>money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for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suffering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from</a:t>
            </a:r>
            <a:r>
              <a:rPr lang="cs-CZ" sz="1600" dirty="0" smtClean="0">
                <a:solidFill>
                  <a:schemeClr val="tx1"/>
                </a:solidFill>
              </a:rPr>
              <a:t> a </a:t>
            </a:r>
            <a:r>
              <a:rPr lang="cs-CZ" sz="1600" dirty="0" err="1" smtClean="0">
                <a:solidFill>
                  <a:schemeClr val="tx1"/>
                </a:solidFill>
              </a:rPr>
              <a:t>disease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Bonus				</a:t>
            </a:r>
            <a:r>
              <a:rPr lang="cs-CZ" sz="1600" dirty="0" err="1" smtClean="0">
                <a:solidFill>
                  <a:schemeClr val="tx1"/>
                </a:solidFill>
              </a:rPr>
              <a:t>choose</a:t>
            </a:r>
            <a:r>
              <a:rPr lang="cs-CZ" sz="1600" dirty="0" smtClean="0">
                <a:solidFill>
                  <a:schemeClr val="tx1"/>
                </a:solidFill>
              </a:rPr>
              <a:t> sb. </a:t>
            </a:r>
            <a:r>
              <a:rPr lang="cs-CZ" sz="1600" dirty="0" err="1">
                <a:solidFill>
                  <a:schemeClr val="tx1"/>
                </a:solidFill>
              </a:rPr>
              <a:t>f</a:t>
            </a:r>
            <a:r>
              <a:rPr lang="cs-CZ" sz="1600" dirty="0" err="1" smtClean="0">
                <a:solidFill>
                  <a:schemeClr val="tx1"/>
                </a:solidFill>
              </a:rPr>
              <a:t>or</a:t>
            </a:r>
            <a:r>
              <a:rPr lang="cs-CZ" sz="1600" dirty="0" smtClean="0">
                <a:solidFill>
                  <a:schemeClr val="tx1"/>
                </a:solidFill>
              </a:rPr>
              <a:t> a </a:t>
            </a:r>
            <a:r>
              <a:rPr lang="cs-CZ" sz="1600" dirty="0" err="1" smtClean="0">
                <a:solidFill>
                  <a:schemeClr val="tx1"/>
                </a:solidFill>
              </a:rPr>
              <a:t>job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800" dirty="0" err="1">
                <a:solidFill>
                  <a:schemeClr val="tx1"/>
                </a:solidFill>
              </a:rPr>
              <a:t>sick</a:t>
            </a:r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pay</a:t>
            </a:r>
            <a:r>
              <a:rPr lang="cs-CZ" sz="1800" dirty="0" smtClean="0">
                <a:solidFill>
                  <a:schemeClr val="tx1"/>
                </a:solidFill>
              </a:rPr>
              <a:t>				</a:t>
            </a:r>
            <a:r>
              <a:rPr lang="cs-CZ" sz="1600" dirty="0" smtClean="0">
                <a:solidFill>
                  <a:schemeClr val="tx1"/>
                </a:solidFill>
              </a:rPr>
              <a:t>in </a:t>
            </a:r>
            <a:r>
              <a:rPr lang="cs-CZ" sz="1600" dirty="0" err="1" smtClean="0">
                <a:solidFill>
                  <a:schemeClr val="tx1"/>
                </a:solidFill>
              </a:rPr>
              <a:t>control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of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800" dirty="0" err="1" smtClean="0">
                <a:solidFill>
                  <a:schemeClr val="tx1"/>
                </a:solidFill>
              </a:rPr>
              <a:t>Appoint</a:t>
            </a:r>
            <a:r>
              <a:rPr lang="cs-CZ" sz="1800" dirty="0" smtClean="0">
                <a:solidFill>
                  <a:schemeClr val="tx1"/>
                </a:solidFill>
              </a:rPr>
              <a:t>				</a:t>
            </a:r>
            <a:r>
              <a:rPr lang="cs-CZ" sz="1600" dirty="0" smtClean="0">
                <a:solidFill>
                  <a:schemeClr val="tx1"/>
                </a:solidFill>
              </a:rPr>
              <a:t>make sb. </a:t>
            </a:r>
            <a:r>
              <a:rPr lang="cs-CZ" sz="1600" dirty="0" err="1">
                <a:solidFill>
                  <a:schemeClr val="tx1"/>
                </a:solidFill>
              </a:rPr>
              <a:t>l</a:t>
            </a:r>
            <a:r>
              <a:rPr lang="cs-CZ" sz="1600" dirty="0" err="1" smtClean="0">
                <a:solidFill>
                  <a:schemeClr val="tx1"/>
                </a:solidFill>
              </a:rPr>
              <a:t>eave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the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job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74909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tx2"/>
                </a:solidFill>
              </a:rPr>
              <a:t>Match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the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words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with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definitions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139952" y="2852936"/>
            <a:ext cx="9361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15816" y="3212976"/>
            <a:ext cx="216024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339752" y="2852936"/>
            <a:ext cx="27363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339752" y="3501008"/>
            <a:ext cx="27363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339752" y="4185084"/>
            <a:ext cx="273630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35696" y="3861048"/>
            <a:ext cx="3240360" cy="666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835696" y="4185084"/>
            <a:ext cx="3240360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979712" y="4527122"/>
            <a:ext cx="3096344" cy="630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82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Curriculum vitae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text 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(CV,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section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early,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formally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16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employment</a:t>
            </a:r>
            <a:r>
              <a:rPr lang="cs-CZ" sz="1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dirty="0" smtClean="0"/>
              <a:t>To </a:t>
            </a:r>
            <a:r>
              <a:rPr lang="cs-CZ" dirty="0" err="1" smtClean="0"/>
              <a:t>find</a:t>
            </a:r>
            <a:r>
              <a:rPr lang="cs-CZ" dirty="0" smtClean="0"/>
              <a:t> a 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wise</a:t>
            </a:r>
            <a:r>
              <a:rPr lang="cs-CZ" dirty="0" smtClean="0"/>
              <a:t> to go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………in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local</a:t>
            </a:r>
            <a:r>
              <a:rPr lang="cs-CZ" dirty="0" smtClean="0"/>
              <a:t> </a:t>
            </a:r>
            <a:r>
              <a:rPr lang="cs-CZ" dirty="0" err="1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contact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………….</a:t>
            </a:r>
            <a:r>
              <a:rPr lang="cs-CZ" dirty="0" err="1" smtClean="0"/>
              <a:t>agency</a:t>
            </a:r>
            <a:r>
              <a:rPr lang="cs-CZ" dirty="0" smtClean="0"/>
              <a:t>. In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cases</a:t>
            </a:r>
            <a:r>
              <a:rPr lang="cs-CZ" dirty="0" smtClean="0"/>
              <a:t> a……..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needed</a:t>
            </a:r>
            <a:r>
              <a:rPr lang="cs-CZ" dirty="0" smtClean="0"/>
              <a:t>.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to </a:t>
            </a:r>
            <a:r>
              <a:rPr lang="cs-CZ" dirty="0" err="1" smtClean="0"/>
              <a:t>send</a:t>
            </a:r>
            <a:r>
              <a:rPr lang="cs-CZ" dirty="0" smtClean="0"/>
              <a:t> a…………..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CV and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prevoius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, </a:t>
            </a:r>
            <a:r>
              <a:rPr lang="cs-CZ" dirty="0" err="1" smtClean="0"/>
              <a:t>send</a:t>
            </a:r>
            <a:r>
              <a:rPr lang="cs-CZ" dirty="0" smtClean="0"/>
              <a:t> …………..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past </a:t>
            </a:r>
            <a:r>
              <a:rPr lang="cs-CZ" dirty="0" err="1" smtClean="0"/>
              <a:t>employers</a:t>
            </a:r>
            <a:r>
              <a:rPr lang="cs-CZ" dirty="0" smtClean="0"/>
              <a:t>.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required</a:t>
            </a:r>
            <a:r>
              <a:rPr lang="cs-CZ" dirty="0" smtClean="0"/>
              <a:t> to </a:t>
            </a:r>
            <a:r>
              <a:rPr lang="cs-CZ" dirty="0" err="1" smtClean="0"/>
              <a:t>fill</a:t>
            </a:r>
            <a:r>
              <a:rPr lang="cs-CZ" dirty="0" smtClean="0"/>
              <a:t> in </a:t>
            </a:r>
            <a:r>
              <a:rPr lang="cs-CZ" dirty="0" err="1" smtClean="0"/>
              <a:t>an</a:t>
            </a:r>
            <a:r>
              <a:rPr lang="cs-CZ" dirty="0" smtClean="0"/>
              <a:t> ……………….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 </a:t>
            </a:r>
            <a:r>
              <a:rPr lang="cs-CZ" dirty="0" err="1" smtClean="0"/>
              <a:t>Finally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invited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 interview.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necessary</a:t>
            </a:r>
            <a:r>
              <a:rPr lang="cs-CZ" dirty="0" smtClean="0"/>
              <a:t> to </a:t>
            </a:r>
            <a:r>
              <a:rPr lang="cs-CZ" dirty="0" err="1" smtClean="0"/>
              <a:t>dress</a:t>
            </a:r>
            <a:r>
              <a:rPr lang="cs-CZ" dirty="0" smtClean="0"/>
              <a:t> ………….. . </a:t>
            </a:r>
            <a:r>
              <a:rPr lang="cs-CZ" dirty="0" err="1" smtClean="0"/>
              <a:t>Come</a:t>
            </a:r>
            <a:r>
              <a:rPr lang="cs-CZ" dirty="0" smtClean="0"/>
              <a:t> on </a:t>
            </a:r>
            <a:r>
              <a:rPr lang="cs-CZ" dirty="0" err="1" smtClean="0"/>
              <a:t>time</a:t>
            </a:r>
            <a:r>
              <a:rPr lang="cs-CZ" dirty="0" smtClean="0"/>
              <a:t>, but not </a:t>
            </a:r>
            <a:r>
              <a:rPr lang="cs-CZ" dirty="0" err="1" smtClean="0"/>
              <a:t>too</a:t>
            </a:r>
            <a:r>
              <a:rPr lang="cs-CZ" dirty="0" smtClean="0"/>
              <a:t>……… . </a:t>
            </a:r>
            <a:r>
              <a:rPr lang="cs-CZ" dirty="0" err="1" smtClean="0"/>
              <a:t>Be</a:t>
            </a:r>
            <a:r>
              <a:rPr lang="cs-CZ" dirty="0" smtClean="0"/>
              <a:t> nice and </a:t>
            </a:r>
            <a:r>
              <a:rPr lang="cs-CZ" dirty="0" err="1" smtClean="0"/>
              <a:t>have</a:t>
            </a:r>
            <a:r>
              <a:rPr lang="cs-CZ" dirty="0" smtClean="0"/>
              <a:t> a………….</a:t>
            </a:r>
            <a:r>
              <a:rPr lang="cs-CZ" dirty="0" err="1" smtClean="0"/>
              <a:t>ready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interviewer</a:t>
            </a:r>
            <a:r>
              <a:rPr lang="cs-CZ" dirty="0" smtClean="0"/>
              <a:t>.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ability</a:t>
            </a:r>
            <a:r>
              <a:rPr lang="cs-CZ" dirty="0" smtClean="0"/>
              <a:t> to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strenghts</a:t>
            </a:r>
            <a:r>
              <a:rPr lang="cs-CZ" dirty="0" smtClean="0"/>
              <a:t> as </a:t>
            </a:r>
            <a:r>
              <a:rPr lang="cs-CZ" dirty="0" err="1" smtClean="0"/>
              <a:t>well</a:t>
            </a:r>
            <a:r>
              <a:rPr lang="cs-CZ" dirty="0" smtClean="0"/>
              <a:t> as……………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must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85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Curriculum vitae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To find a job it is wise to go through the </a:t>
            </a:r>
            <a:r>
              <a:rPr lang="en-US" dirty="0" smtClean="0"/>
              <a:t>job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section</a:t>
            </a:r>
            <a:r>
              <a:rPr lang="cs-CZ" dirty="0" smtClean="0"/>
              <a:t> </a:t>
            </a:r>
            <a:r>
              <a:rPr lang="en-US" dirty="0" smtClean="0"/>
              <a:t>in </a:t>
            </a:r>
            <a:r>
              <a:rPr lang="en-US" dirty="0"/>
              <a:t>the local paper or contact </a:t>
            </a:r>
            <a:r>
              <a:rPr lang="en-US" dirty="0" smtClean="0"/>
              <a:t>an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employment</a:t>
            </a:r>
            <a:r>
              <a:rPr lang="cs-CZ" dirty="0" smtClean="0"/>
              <a:t> </a:t>
            </a:r>
            <a:r>
              <a:rPr lang="en-US" dirty="0" smtClean="0"/>
              <a:t>agency</a:t>
            </a:r>
            <a:r>
              <a:rPr lang="en-US" dirty="0"/>
              <a:t>. In both cases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CV</a:t>
            </a:r>
            <a:r>
              <a:rPr lang="en-US" dirty="0" smtClean="0"/>
              <a:t> </a:t>
            </a:r>
            <a:r>
              <a:rPr lang="en-US" dirty="0"/>
              <a:t>is needed. First of all you need to send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cover</a:t>
            </a:r>
            <a:r>
              <a:rPr lang="cs-CZ" dirty="0" smtClean="0"/>
              <a:t> </a:t>
            </a:r>
            <a:r>
              <a:rPr lang="en-US" dirty="0" smtClean="0"/>
              <a:t>letter </a:t>
            </a:r>
            <a:r>
              <a:rPr lang="en-US" dirty="0"/>
              <a:t>with CV and if you have any </a:t>
            </a:r>
            <a:r>
              <a:rPr lang="en-US" dirty="0" err="1" smtClean="0"/>
              <a:t>prev</a:t>
            </a:r>
            <a:r>
              <a:rPr lang="cs-CZ" dirty="0" smtClean="0"/>
              <a:t>i</a:t>
            </a:r>
            <a:r>
              <a:rPr lang="en-US" dirty="0" err="1" smtClean="0"/>
              <a:t>ous</a:t>
            </a:r>
            <a:r>
              <a:rPr lang="en-US" dirty="0" smtClean="0"/>
              <a:t> </a:t>
            </a:r>
            <a:r>
              <a:rPr lang="en-US" dirty="0"/>
              <a:t>work experience, send </a:t>
            </a:r>
            <a:r>
              <a:rPr lang="cs-CZ" dirty="0" err="1" smtClean="0">
                <a:solidFill>
                  <a:srgbClr val="FF0000"/>
                </a:solidFill>
              </a:rPr>
              <a:t>references</a:t>
            </a:r>
            <a:r>
              <a:rPr lang="cs-CZ" dirty="0" smtClean="0"/>
              <a:t> </a:t>
            </a:r>
            <a:r>
              <a:rPr lang="en-US" dirty="0" smtClean="0"/>
              <a:t>from </a:t>
            </a:r>
            <a:r>
              <a:rPr lang="en-US" dirty="0"/>
              <a:t>your past employers. Then you are required to fill in an </a:t>
            </a:r>
            <a:r>
              <a:rPr lang="cs-CZ" dirty="0" err="1" smtClean="0">
                <a:solidFill>
                  <a:srgbClr val="FF0000"/>
                </a:solidFill>
              </a:rPr>
              <a:t>application</a:t>
            </a:r>
            <a:r>
              <a:rPr lang="cs-CZ" dirty="0" smtClean="0"/>
              <a:t> </a:t>
            </a:r>
            <a:r>
              <a:rPr lang="en-US" dirty="0" smtClean="0"/>
              <a:t>form </a:t>
            </a:r>
            <a:r>
              <a:rPr lang="en-US" dirty="0"/>
              <a:t>too. Finally you are invited to the job interview. It is necessary to dress </a:t>
            </a:r>
            <a:r>
              <a:rPr lang="cs-CZ" dirty="0" err="1" smtClean="0">
                <a:solidFill>
                  <a:srgbClr val="FF0000"/>
                </a:solidFill>
              </a:rPr>
              <a:t>formally</a:t>
            </a:r>
            <a:r>
              <a:rPr lang="en-US" dirty="0" smtClean="0"/>
              <a:t> </a:t>
            </a:r>
            <a:r>
              <a:rPr lang="en-US" dirty="0"/>
              <a:t>. Come on time, but not </a:t>
            </a:r>
            <a:r>
              <a:rPr lang="en-US" dirty="0" smtClean="0"/>
              <a:t>too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early</a:t>
            </a:r>
            <a:r>
              <a:rPr lang="en-US" dirty="0" smtClean="0"/>
              <a:t>. </a:t>
            </a:r>
            <a:r>
              <a:rPr lang="en-US" dirty="0"/>
              <a:t>Be nice and have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question</a:t>
            </a:r>
            <a:r>
              <a:rPr lang="cs-CZ" dirty="0" smtClean="0"/>
              <a:t> </a:t>
            </a:r>
            <a:r>
              <a:rPr lang="en-US" dirty="0" smtClean="0"/>
              <a:t>ready </a:t>
            </a:r>
            <a:r>
              <a:rPr lang="en-US" dirty="0"/>
              <a:t>for the interviewer. An ability to name your </a:t>
            </a:r>
            <a:r>
              <a:rPr lang="en-US" dirty="0" err="1"/>
              <a:t>strenghts</a:t>
            </a:r>
            <a:r>
              <a:rPr lang="en-US" dirty="0"/>
              <a:t> as well </a:t>
            </a:r>
            <a:r>
              <a:rPr lang="en-US" dirty="0" smtClean="0"/>
              <a:t>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weaknesses</a:t>
            </a:r>
            <a:r>
              <a:rPr lang="en-US" dirty="0" smtClean="0"/>
              <a:t> </a:t>
            </a:r>
            <a:r>
              <a:rPr lang="en-US" dirty="0"/>
              <a:t>is a must.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40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5937523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</a:t>
            </a:r>
            <a:r>
              <a:rPr lang="cs-CZ" sz="36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qualities</a:t>
            </a:r>
            <a:endParaRPr lang="cs-CZ" sz="36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Circle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positive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ones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underline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negative,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justify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choice</a:t>
            </a:r>
            <a:endParaRPr lang="cs-CZ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dirty="0" err="1" smtClean="0"/>
              <a:t>conscientious</a:t>
            </a:r>
            <a:r>
              <a:rPr lang="cs-CZ" dirty="0" smtClean="0"/>
              <a:t>	</a:t>
            </a:r>
            <a:r>
              <a:rPr lang="cs-CZ" dirty="0" err="1" smtClean="0"/>
              <a:t>ambitious</a:t>
            </a:r>
            <a:r>
              <a:rPr lang="cs-CZ" dirty="0" smtClean="0"/>
              <a:t>	</a:t>
            </a:r>
            <a:r>
              <a:rPr lang="cs-CZ" dirty="0" err="1" smtClean="0"/>
              <a:t>self-confident</a:t>
            </a:r>
            <a:r>
              <a:rPr lang="cs-CZ" dirty="0" smtClean="0"/>
              <a:t>	hard-</a:t>
            </a:r>
            <a:r>
              <a:rPr lang="cs-CZ" dirty="0" err="1" smtClean="0"/>
              <a:t>working</a:t>
            </a:r>
            <a:r>
              <a:rPr lang="cs-CZ" dirty="0" smtClean="0"/>
              <a:t>	</a:t>
            </a:r>
            <a:r>
              <a:rPr lang="cs-CZ" dirty="0" err="1" smtClean="0"/>
              <a:t>reliable</a:t>
            </a: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 err="1" smtClean="0"/>
              <a:t>easy-going</a:t>
            </a:r>
            <a:r>
              <a:rPr lang="cs-CZ" dirty="0" smtClean="0"/>
              <a:t>		</a:t>
            </a:r>
            <a:r>
              <a:rPr lang="cs-CZ" dirty="0" err="1" smtClean="0"/>
              <a:t>goal-oriented</a:t>
            </a:r>
            <a:r>
              <a:rPr lang="cs-CZ" dirty="0" smtClean="0"/>
              <a:t>	</a:t>
            </a:r>
            <a:r>
              <a:rPr lang="cs-CZ" dirty="0" err="1" smtClean="0"/>
              <a:t>self</a:t>
            </a:r>
            <a:r>
              <a:rPr lang="cs-CZ" dirty="0" smtClean="0"/>
              <a:t> –</a:t>
            </a:r>
            <a:r>
              <a:rPr lang="cs-CZ" dirty="0" err="1" smtClean="0"/>
              <a:t>centered</a:t>
            </a:r>
            <a:r>
              <a:rPr lang="cs-CZ" dirty="0" smtClean="0"/>
              <a:t>	</a:t>
            </a:r>
            <a:r>
              <a:rPr lang="cs-CZ" dirty="0" err="1" smtClean="0"/>
              <a:t>punctual</a:t>
            </a:r>
            <a:r>
              <a:rPr lang="cs-CZ" dirty="0" smtClean="0"/>
              <a:t>		</a:t>
            </a:r>
            <a:r>
              <a:rPr lang="cs-CZ" dirty="0" err="1" smtClean="0"/>
              <a:t>eager</a:t>
            </a:r>
            <a:r>
              <a:rPr lang="cs-CZ" dirty="0" smtClean="0"/>
              <a:t>		</a:t>
            </a:r>
            <a:r>
              <a:rPr lang="cs-CZ" dirty="0" err="1" smtClean="0"/>
              <a:t>determined</a:t>
            </a:r>
            <a:r>
              <a:rPr lang="cs-CZ" dirty="0" smtClean="0"/>
              <a:t>		</a:t>
            </a:r>
            <a:r>
              <a:rPr lang="cs-CZ" dirty="0" err="1" smtClean="0"/>
              <a:t>lazy</a:t>
            </a:r>
            <a:r>
              <a:rPr lang="cs-CZ" dirty="0"/>
              <a:t>	</a:t>
            </a:r>
            <a:r>
              <a:rPr lang="cs-CZ" dirty="0" smtClean="0"/>
              <a:t>	 busy		</a:t>
            </a:r>
            <a:r>
              <a:rPr lang="cs-CZ" dirty="0" err="1" smtClean="0"/>
              <a:t>flexible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Prepare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</a:t>
            </a:r>
            <a:r>
              <a:rPr lang="cs-CZ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interview in </a:t>
            </a:r>
            <a:r>
              <a:rPr lang="cs-CZ" b="1" u="sng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pairs</a:t>
            </a:r>
            <a:r>
              <a:rPr lang="cs-CZ" u="sng" dirty="0" smtClean="0"/>
              <a:t>	  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7092280" y="404664"/>
            <a:ext cx="1656184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hlinkClick r:id="rId2"/>
              </a:rPr>
              <a:t>Dictionary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80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Circle the positive ones and underline the negative, justify your choice</a:t>
            </a:r>
          </a:p>
          <a:p>
            <a:endParaRPr lang="en-US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u="sng" dirty="0"/>
              <a:t>conscientious</a:t>
            </a:r>
            <a:r>
              <a:rPr lang="en-US" dirty="0"/>
              <a:t>	</a:t>
            </a:r>
            <a:r>
              <a:rPr lang="en-US" u="sng" dirty="0"/>
              <a:t>ambitious</a:t>
            </a:r>
            <a:r>
              <a:rPr lang="en-US" dirty="0"/>
              <a:t>	</a:t>
            </a:r>
            <a:r>
              <a:rPr lang="en-US" u="sng" dirty="0"/>
              <a:t>self-confident</a:t>
            </a:r>
            <a:r>
              <a:rPr lang="en-US" dirty="0"/>
              <a:t>	hard-working	reliable	 easy-going		goal-oriented	</a:t>
            </a:r>
            <a:r>
              <a:rPr lang="en-US" u="sng" dirty="0"/>
              <a:t>self –centered</a:t>
            </a:r>
            <a:r>
              <a:rPr lang="en-US" dirty="0"/>
              <a:t>	punctual		eager		determined		</a:t>
            </a:r>
            <a:r>
              <a:rPr lang="en-US" u="sng" dirty="0"/>
              <a:t>lazy</a:t>
            </a:r>
            <a:r>
              <a:rPr lang="en-US" dirty="0"/>
              <a:t>		 </a:t>
            </a:r>
            <a:r>
              <a:rPr lang="en-US" u="sng" dirty="0"/>
              <a:t>busy</a:t>
            </a:r>
            <a:r>
              <a:rPr lang="en-US" dirty="0"/>
              <a:t>		flexible</a:t>
            </a: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364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altLang="cs-CZ" sz="1400" dirty="0">
                <a:latin typeface="Calibri" pitchFamily="34" charset="0"/>
              </a:rPr>
              <a:t>BELAN, Juraj. </a:t>
            </a:r>
            <a:r>
              <a:rPr lang="cs-CZ" altLang="cs-CZ" sz="1400" dirty="0" err="1">
                <a:latin typeface="Calibri" pitchFamily="34" charset="0"/>
              </a:rPr>
              <a:t>Vocabulary</a:t>
            </a:r>
            <a:r>
              <a:rPr lang="cs-CZ" altLang="cs-CZ" sz="1400" dirty="0">
                <a:latin typeface="Calibri" pitchFamily="34" charset="0"/>
              </a:rPr>
              <a:t> </a:t>
            </a:r>
            <a:r>
              <a:rPr lang="cs-CZ" altLang="cs-CZ" sz="1400" dirty="0" err="1">
                <a:latin typeface="Calibri" pitchFamily="34" charset="0"/>
              </a:rPr>
              <a:t>practice</a:t>
            </a:r>
            <a:r>
              <a:rPr lang="cs-CZ" altLang="cs-CZ" sz="1400" dirty="0">
                <a:latin typeface="Calibri" pitchFamily="34" charset="0"/>
              </a:rPr>
              <a:t>. Brno: </a:t>
            </a:r>
            <a:r>
              <a:rPr lang="cs-CZ" altLang="cs-CZ" sz="1400" dirty="0" err="1">
                <a:latin typeface="Calibri" pitchFamily="34" charset="0"/>
              </a:rPr>
              <a:t>Didaktis</a:t>
            </a:r>
            <a:r>
              <a:rPr lang="cs-CZ" altLang="cs-CZ" sz="1400" dirty="0">
                <a:latin typeface="Calibri" pitchFamily="34" charset="0"/>
              </a:rPr>
              <a:t>, 2006, ISBN 80-7358-054-3</a:t>
            </a:r>
            <a:r>
              <a:rPr lang="cs-CZ" altLang="cs-CZ" sz="1400" dirty="0" smtClean="0">
                <a:latin typeface="Calibri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7: </a:t>
            </a:r>
            <a:r>
              <a:rPr lang="cs-CZ" altLang="cs-CZ" sz="1400" dirty="0" smtClean="0">
                <a:latin typeface="Calibri" pitchFamily="34" charset="0"/>
                <a:hlinkClick r:id="rId3"/>
              </a:rPr>
              <a:t>http</a:t>
            </a:r>
            <a:r>
              <a:rPr lang="cs-CZ" altLang="cs-CZ" sz="1400" dirty="0">
                <a:latin typeface="Calibri" pitchFamily="34" charset="0"/>
                <a:hlinkClick r:id="rId3"/>
              </a:rPr>
              <a:t>://translate.google.cz/ </a:t>
            </a:r>
            <a:endParaRPr lang="cs-CZ" altLang="cs-CZ" sz="1400" dirty="0" smtClean="0">
              <a:latin typeface="Calibri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altLang="cs-CZ" sz="1400" dirty="0">
              <a:latin typeface="Calibri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altLang="cs-CZ" sz="1400" dirty="0" smtClean="0">
                <a:latin typeface="Calibri" pitchFamily="34" charset="0"/>
              </a:rPr>
              <a:t>Zdroje: archiv autora</a:t>
            </a: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139</TotalTime>
  <Words>570</Words>
  <Application>Microsoft Office PowerPoint</Application>
  <PresentationFormat>Předvádění na obrazovce (4:3)</PresentationFormat>
  <Paragraphs>64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 2003</vt:lpstr>
      <vt:lpstr>Prezentace aplikace PowerPoint</vt:lpstr>
      <vt:lpstr>ANOTACE</vt:lpstr>
      <vt:lpstr>JOBS</vt:lpstr>
      <vt:lpstr>Employment</vt:lpstr>
      <vt:lpstr>Curriculum vitae</vt:lpstr>
      <vt:lpstr>Curriculum vitae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David Rohusch</cp:lastModifiedBy>
  <cp:revision>19</cp:revision>
  <dcterms:created xsi:type="dcterms:W3CDTF">2013-09-26T09:07:54Z</dcterms:created>
  <dcterms:modified xsi:type="dcterms:W3CDTF">2013-11-25T10:41:17Z</dcterms:modified>
</cp:coreProperties>
</file>