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5642812"/>
              </p:ext>
            </p:extLst>
          </p:nvPr>
        </p:nvGraphicFramePr>
        <p:xfrm>
          <a:off x="1758732" y="2132856"/>
          <a:ext cx="5849620" cy="14761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  Základní škola J. E. Purkyně a Základní umělecká škola Libochovice</a:t>
                      </a:r>
                      <a:endParaRPr lang="cs-CZ" sz="1600" dirty="0">
                        <a:effectLst/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8193">
                <a:tc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Autor: Mgr. Jitka Hajná</a:t>
                      </a:r>
                      <a:endParaRPr lang="cs-CZ" sz="1600" dirty="0">
                        <a:effectLst/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 </a:t>
                      </a:r>
                      <a:r>
                        <a:rPr lang="cs-CZ" sz="1600" dirty="0" smtClean="0">
                          <a:effectLst/>
                        </a:rPr>
                        <a:t>VY_32_INOVACE_20_Čj_Příslovce</a:t>
                      </a:r>
                      <a:endParaRPr lang="cs-CZ" sz="1600" dirty="0">
                        <a:effectLst/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Téma: </a:t>
                      </a:r>
                      <a:r>
                        <a:rPr lang="cs-CZ" sz="1600" dirty="0" smtClean="0">
                          <a:effectLst/>
                        </a:rPr>
                        <a:t>Příslovce</a:t>
                      </a:r>
                      <a:endParaRPr lang="cs-CZ" sz="1600" dirty="0">
                        <a:effectLst/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56210">
                <a:tc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projektu: CZ.1.07/1.4.00/21.2803</a:t>
                      </a:r>
                      <a:endParaRPr lang="cs-CZ" sz="1600" dirty="0">
                        <a:effectLst/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437112"/>
            <a:ext cx="5407660" cy="10483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947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229600" cy="4525963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Anotace:</a:t>
            </a:r>
            <a:r>
              <a:rPr lang="cs-CZ" dirty="0"/>
              <a:t>	Žák seznámí s </a:t>
            </a:r>
            <a:r>
              <a:rPr lang="cs-CZ" dirty="0" smtClean="0"/>
              <a:t>příslovci, příslovečnými spřežkami a </a:t>
            </a:r>
            <a:r>
              <a:rPr lang="cs-CZ" dirty="0" smtClean="0"/>
              <a:t>		stupňováním                                               </a:t>
            </a:r>
            <a:endParaRPr lang="cs-CZ" dirty="0"/>
          </a:p>
          <a:p>
            <a:r>
              <a:rPr lang="cs-CZ" dirty="0" smtClean="0"/>
              <a:t>Autor:</a:t>
            </a:r>
            <a:r>
              <a:rPr lang="cs-CZ" dirty="0"/>
              <a:t>	Mgr. Jitka Hajná</a:t>
            </a:r>
          </a:p>
          <a:p>
            <a:r>
              <a:rPr lang="cs-CZ" dirty="0" smtClean="0"/>
              <a:t>Jazyk:</a:t>
            </a:r>
            <a:r>
              <a:rPr lang="cs-CZ" dirty="0"/>
              <a:t>	Český jazyk</a:t>
            </a:r>
          </a:p>
          <a:p>
            <a:r>
              <a:rPr lang="cs-CZ" dirty="0"/>
              <a:t>Očekávaný </a:t>
            </a:r>
            <a:r>
              <a:rPr lang="cs-CZ" dirty="0" smtClean="0"/>
              <a:t>výstup:</a:t>
            </a:r>
            <a:r>
              <a:rPr lang="cs-CZ" dirty="0"/>
              <a:t>	Žák rozpozná </a:t>
            </a:r>
            <a:r>
              <a:rPr lang="cs-CZ" dirty="0" smtClean="0"/>
              <a:t>příslovce, umí stupňovat, </a:t>
            </a:r>
            <a:r>
              <a:rPr lang="cs-CZ" dirty="0"/>
              <a:t>ověření </a:t>
            </a:r>
            <a:r>
              <a:rPr lang="cs-CZ" dirty="0" smtClean="0"/>
              <a:t>			znalosti </a:t>
            </a:r>
            <a:r>
              <a:rPr lang="cs-CZ" dirty="0"/>
              <a:t>učiva</a:t>
            </a:r>
          </a:p>
          <a:p>
            <a:r>
              <a:rPr lang="cs-CZ" dirty="0"/>
              <a:t>Speciální vzdělávací </a:t>
            </a:r>
            <a:r>
              <a:rPr lang="cs-CZ" dirty="0" smtClean="0"/>
              <a:t>potřeby:</a:t>
            </a:r>
            <a:r>
              <a:rPr lang="cs-CZ" dirty="0"/>
              <a:t>	- žádné -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</a:t>
            </a:r>
            <a:r>
              <a:rPr lang="cs-CZ" dirty="0"/>
              <a:t>	Prezentace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</a:t>
            </a:r>
            <a:r>
              <a:rPr lang="cs-CZ" dirty="0"/>
              <a:t>	Aktivita</a:t>
            </a:r>
          </a:p>
          <a:p>
            <a:r>
              <a:rPr lang="cs-CZ" dirty="0"/>
              <a:t>Cílová </a:t>
            </a:r>
            <a:r>
              <a:rPr lang="cs-CZ" dirty="0" smtClean="0"/>
              <a:t>skupina:</a:t>
            </a:r>
            <a:r>
              <a:rPr lang="cs-CZ" dirty="0"/>
              <a:t>	žák</a:t>
            </a:r>
          </a:p>
          <a:p>
            <a:r>
              <a:rPr lang="cs-CZ" dirty="0"/>
              <a:t>Stupeň a typ </a:t>
            </a:r>
            <a:r>
              <a:rPr lang="cs-CZ" dirty="0" smtClean="0"/>
              <a:t>vzdělávání:</a:t>
            </a:r>
            <a:r>
              <a:rPr lang="cs-CZ" dirty="0"/>
              <a:t>	základní vzdělávání – druhý stupeň</a:t>
            </a:r>
          </a:p>
          <a:p>
            <a:r>
              <a:rPr lang="cs-CZ" dirty="0"/>
              <a:t>Typická věková </a:t>
            </a:r>
            <a:r>
              <a:rPr lang="cs-CZ" dirty="0" smtClean="0"/>
              <a:t>skupina:</a:t>
            </a:r>
            <a:r>
              <a:rPr lang="cs-CZ" dirty="0"/>
              <a:t>	</a:t>
            </a:r>
            <a:r>
              <a:rPr lang="cs-CZ" dirty="0" smtClean="0"/>
              <a:t>12 </a:t>
            </a:r>
            <a:r>
              <a:rPr lang="cs-CZ" dirty="0"/>
              <a:t>- 15 let</a:t>
            </a:r>
          </a:p>
          <a:p>
            <a:r>
              <a:rPr lang="cs-CZ" dirty="0"/>
              <a:t>Materiál vyhovuje výuce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61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0"/>
            <a:ext cx="9144000" cy="685800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Příslovce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39029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- slova neohebná, blíže vyjadřují okolnosti děje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b="1" dirty="0" smtClean="0"/>
              <a:t>čas </a:t>
            </a:r>
            <a:r>
              <a:rPr lang="cs-CZ" dirty="0" smtClean="0"/>
              <a:t>– zítra, teď, potom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způsob </a:t>
            </a:r>
            <a:r>
              <a:rPr lang="cs-CZ" dirty="0" smtClean="0"/>
              <a:t>– rychle, česky, tak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místo</a:t>
            </a:r>
            <a:r>
              <a:rPr lang="cs-CZ" dirty="0" smtClean="0"/>
              <a:t> – vpravo, dole, tam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míry</a:t>
            </a:r>
            <a:r>
              <a:rPr lang="cs-CZ" dirty="0" smtClean="0"/>
              <a:t> – velmi, zcela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- tvoříme je </a:t>
            </a:r>
            <a:r>
              <a:rPr lang="cs-CZ" u="sng" dirty="0" smtClean="0"/>
              <a:t>z přídavných jmen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pomalý – pomalu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u="sng" dirty="0" smtClean="0"/>
              <a:t>ustrnutím tvaru podstatného jména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právem, domů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68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Příslovečné spřežky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spojení předložky s jiným slovem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nahoru, zticha, vtom, dohromady</a:t>
            </a:r>
          </a:p>
          <a:p>
            <a:pPr marL="0" indent="0">
              <a:buNone/>
            </a:pPr>
            <a:r>
              <a:rPr lang="cs-CZ" dirty="0" smtClean="0"/>
              <a:t>  Horolezci vylezli </a:t>
            </a:r>
            <a:r>
              <a:rPr lang="cs-CZ" u="sng" dirty="0" smtClean="0"/>
              <a:t>na horu </a:t>
            </a:r>
            <a:r>
              <a:rPr lang="cs-CZ" dirty="0" smtClean="0"/>
              <a:t>Matterhorn.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Podíval se </a:t>
            </a:r>
            <a:r>
              <a:rPr lang="cs-CZ" u="sng" dirty="0" smtClean="0"/>
              <a:t>nahoru</a:t>
            </a:r>
            <a:r>
              <a:rPr lang="cs-CZ" dirty="0" smtClean="0"/>
              <a:t> na střechu.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Škola\AppData\Local\Microsoft\Windows\Temporary Internet Files\Content.IE5\ST7E5YSD\MC900406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1565275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44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Užijte ve větách tak, aby byl vidět významový rozdíl: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dokonce – do konce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zticha – z ticha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Z dějepisu dostala dokonce jedničku.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Do konce hodiny zbývá pět minut.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Buď zticha!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 ticha se ozvala rána. </a:t>
            </a:r>
            <a:endParaRPr lang="cs-CZ" dirty="0"/>
          </a:p>
        </p:txBody>
      </p:sp>
      <p:pic>
        <p:nvPicPr>
          <p:cNvPr id="2050" name="Picture 2" descr="C:\Users\Škola\AppData\Local\Microsoft\Windows\Temporary Internet Files\Content.IE5\1QEUEAD3\MC90042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28999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78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Stupňování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1. základní tvar – </a:t>
            </a:r>
            <a:r>
              <a:rPr lang="cs-CZ" b="1" dirty="0" smtClean="0"/>
              <a:t>jednoduše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2. příponami –</a:t>
            </a:r>
            <a:r>
              <a:rPr lang="cs-CZ" dirty="0" err="1" smtClean="0"/>
              <a:t>eji</a:t>
            </a:r>
            <a:r>
              <a:rPr lang="cs-CZ" dirty="0" smtClean="0"/>
              <a:t>, </a:t>
            </a:r>
            <a:r>
              <a:rPr lang="cs-CZ" dirty="0" err="1" smtClean="0"/>
              <a:t>ěji</a:t>
            </a:r>
            <a:r>
              <a:rPr lang="cs-CZ" dirty="0" smtClean="0"/>
              <a:t>, e – </a:t>
            </a:r>
            <a:r>
              <a:rPr lang="cs-CZ" b="1" dirty="0" smtClean="0"/>
              <a:t>jednodušeji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3. předponou </a:t>
            </a:r>
            <a:r>
              <a:rPr lang="cs-CZ" dirty="0" err="1" smtClean="0"/>
              <a:t>nej</a:t>
            </a:r>
            <a:r>
              <a:rPr lang="cs-CZ" dirty="0" smtClean="0"/>
              <a:t>-    </a:t>
            </a:r>
            <a:r>
              <a:rPr lang="cs-CZ" b="1" dirty="0" smtClean="0"/>
              <a:t>nejjednodušeji </a:t>
            </a:r>
          </a:p>
          <a:p>
            <a:pPr marL="0" indent="0">
              <a:buNone/>
            </a:pPr>
            <a:r>
              <a:rPr lang="cs-CZ" b="1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př. silně-silněji-nejsilněji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vysoko-výše-nejvýše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zle-hůře-nejhůře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málo-méně-nejméně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87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Užijte ve správném tvaru: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Nakoupil (levně 2) než já.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(Dobře 3) dopadl v matematice.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Přijď (blízko 2).</a:t>
            </a:r>
          </a:p>
          <a:p>
            <a:pPr marL="0" indent="0">
              <a:buNone/>
            </a:pPr>
            <a:r>
              <a:rPr lang="cs-CZ" dirty="0" smtClean="0"/>
              <a:t> Vyskočil z nás (vysoko 3).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Nakoupil </a:t>
            </a:r>
            <a:r>
              <a:rPr lang="cs-CZ" dirty="0" smtClean="0">
                <a:solidFill>
                  <a:srgbClr val="FF0000"/>
                </a:solidFill>
              </a:rPr>
              <a:t>levněji </a:t>
            </a:r>
            <a:r>
              <a:rPr lang="cs-CZ" dirty="0" smtClean="0"/>
              <a:t>než </a:t>
            </a:r>
            <a:r>
              <a:rPr lang="cs-CZ" dirty="0"/>
              <a:t>já.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Nejlépe</a:t>
            </a:r>
            <a:r>
              <a:rPr lang="cs-CZ" dirty="0" smtClean="0"/>
              <a:t> dopadl </a:t>
            </a:r>
            <a:r>
              <a:rPr lang="cs-CZ" dirty="0"/>
              <a:t>v matematice.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Přijď </a:t>
            </a:r>
            <a:r>
              <a:rPr lang="cs-CZ" dirty="0" smtClean="0">
                <a:solidFill>
                  <a:srgbClr val="FF0000"/>
                </a:solidFill>
              </a:rPr>
              <a:t>blíž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Vyskočil </a:t>
            </a:r>
            <a:r>
              <a:rPr lang="cs-CZ" dirty="0"/>
              <a:t>z nás </a:t>
            </a:r>
            <a:r>
              <a:rPr lang="cs-CZ" dirty="0" smtClean="0">
                <a:solidFill>
                  <a:srgbClr val="FF0000"/>
                </a:solidFill>
              </a:rPr>
              <a:t>nejvýš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77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Doplňte –ě, -ně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tajem__, </a:t>
            </a:r>
            <a:r>
              <a:rPr lang="cs-CZ" dirty="0" err="1" smtClean="0"/>
              <a:t>soukrom</a:t>
            </a:r>
            <a:r>
              <a:rPr lang="cs-CZ" dirty="0" smtClean="0"/>
              <a:t>__, </a:t>
            </a:r>
            <a:r>
              <a:rPr lang="cs-CZ" dirty="0" err="1" smtClean="0"/>
              <a:t>sebevědom</a:t>
            </a:r>
            <a:r>
              <a:rPr lang="cs-CZ" dirty="0" smtClean="0"/>
              <a:t>__, rozum__, význam__, </a:t>
            </a:r>
            <a:r>
              <a:rPr lang="cs-CZ" dirty="0" err="1" smtClean="0"/>
              <a:t>zřejm</a:t>
            </a:r>
            <a:r>
              <a:rPr lang="cs-CZ" dirty="0" smtClean="0"/>
              <a:t>__, strm__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tajemně, soukromě, sebevědomě, rozumně, významně, zřejmě, strmě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46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prstClr val="black"/>
                </a:solidFill>
              </a:rPr>
              <a:t>Zpracovala </a:t>
            </a:r>
            <a:r>
              <a:rPr lang="cs-CZ" dirty="0">
                <a:solidFill>
                  <a:prstClr val="black"/>
                </a:solidFill>
              </a:rPr>
              <a:t>Mgr. Jitka Hajná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v programu PowerPoint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Ilustrace 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48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312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Příslovce</vt:lpstr>
      <vt:lpstr>- slova neohebná, blíže vyjadřují okolnosti děje </vt:lpstr>
      <vt:lpstr>Příslovečné spřežky</vt:lpstr>
      <vt:lpstr>Užijte ve větách tak, aby byl vidět významový rozdíl:</vt:lpstr>
      <vt:lpstr>Stupňování příslovcí</vt:lpstr>
      <vt:lpstr>Užijte ve správném tvaru:</vt:lpstr>
      <vt:lpstr>Doplňte –ě, -ně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10</cp:revision>
  <dcterms:created xsi:type="dcterms:W3CDTF">2014-01-13T17:43:14Z</dcterms:created>
  <dcterms:modified xsi:type="dcterms:W3CDTF">2014-01-14T15:15:58Z</dcterms:modified>
</cp:coreProperties>
</file>