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1" r:id="rId1"/>
  </p:sldMasterIdLst>
  <p:notesMasterIdLst>
    <p:notesMasterId r:id="rId15"/>
  </p:notesMasterIdLst>
  <p:sldIdLst>
    <p:sldId id="272" r:id="rId2"/>
    <p:sldId id="271" r:id="rId3"/>
    <p:sldId id="258" r:id="rId4"/>
    <p:sldId id="259" r:id="rId5"/>
    <p:sldId id="269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73" r:id="rId14"/>
  </p:sldIdLst>
  <p:sldSz cx="10080625" cy="7559675"/>
  <p:notesSz cx="7559675" cy="10691813"/>
  <p:defaultTextStyle>
    <a:defPPr>
      <a:defRPr lang="en-GB"/>
    </a:defPPr>
    <a:lvl1pPr algn="l" defTabSz="449216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1pPr>
    <a:lvl2pPr marL="742873" indent="-285721" algn="l" defTabSz="449216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2pPr>
    <a:lvl3pPr marL="1142881" indent="-228576" algn="l" defTabSz="449216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3pPr>
    <a:lvl4pPr marL="1600034" indent="-228576" algn="l" defTabSz="449216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4pPr>
    <a:lvl5pPr marL="2057187" indent="-228576" algn="l" defTabSz="449216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5pPr>
    <a:lvl6pPr marL="2285763" algn="l" defTabSz="914305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6pPr>
    <a:lvl7pPr marL="2742916" algn="l" defTabSz="914305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7pPr>
    <a:lvl8pPr marL="3200068" algn="l" defTabSz="914305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8pPr>
    <a:lvl9pPr marL="3657221" algn="l" defTabSz="914305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1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5" d="100"/>
          <a:sy n="85" d="100"/>
        </p:scale>
        <p:origin x="-870" y="-18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fld id="{D5771C40-34CB-4428-8EC1-9271822CBC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864121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16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873" indent="-285721" algn="l" defTabSz="449216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881" indent="-228576" algn="l" defTabSz="449216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034" indent="-228576" algn="l" defTabSz="449216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187" indent="-228576" algn="l" defTabSz="449216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763" algn="l" defTabSz="91430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916" algn="l" defTabSz="91430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068" algn="l" defTabSz="91430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221" algn="l" defTabSz="91430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EEE885F7-4110-4751-8406-A000CE2320BD}" type="slidenum">
              <a:rPr lang="cs-CZ" alt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3</a:t>
            </a:fld>
            <a:endParaRPr lang="cs-CZ" alt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1945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946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val="13079568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86DF186E-A18A-4866-9FA3-A0582491EB93}" type="slidenum">
              <a:rPr lang="cs-CZ" alt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4</a:t>
            </a:fld>
            <a:endParaRPr lang="cs-CZ" alt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048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048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val="38426985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F213AACF-2D04-46CA-A842-B260A418D08E}" type="slidenum">
              <a:rPr lang="cs-CZ" alt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6</a:t>
            </a:fld>
            <a:endParaRPr lang="cs-CZ" alt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150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150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val="12500087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59B251C1-832C-4DF5-977B-B772180B82AC}" type="slidenum">
              <a:rPr lang="cs-CZ" alt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7</a:t>
            </a:fld>
            <a:endParaRPr lang="cs-CZ" alt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3555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355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val="10078566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8C2C1D80-4D1E-4B67-9745-A440CFD235FC}" type="slidenum">
              <a:rPr lang="cs-CZ" alt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8</a:t>
            </a:fld>
            <a:endParaRPr lang="cs-CZ" alt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457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458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val="18195688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5F0EFD05-04B7-4D95-91B7-019824C912C2}" type="slidenum">
              <a:rPr lang="cs-CZ" alt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9</a:t>
            </a:fld>
            <a:endParaRPr lang="cs-CZ" alt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560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560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val="27643919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8945D525-1016-4ADD-882B-5F4208232CFB}" type="slidenum">
              <a:rPr lang="cs-CZ" alt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10</a:t>
            </a:fld>
            <a:endParaRPr lang="cs-CZ" alt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662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662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val="14380768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141B3D70-95B9-4E39-94E4-1299856A9BFB}" type="slidenum">
              <a:rPr lang="cs-CZ" alt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11</a:t>
            </a:fld>
            <a:endParaRPr lang="cs-CZ" alt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765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765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val="6368084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B2B1754B-ACBA-4565-BFC8-E86F63E8BF96}" type="slidenum">
              <a:rPr lang="cs-CZ" alt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12</a:t>
            </a:fld>
            <a:endParaRPr lang="cs-CZ" alt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8675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867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val="21551432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0"/>
            <a:ext cx="8568531" cy="162043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6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9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9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8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8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8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8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6438297-4FFC-43C3-AC88-CF58C750CCF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911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95DE7C0-E512-419E-B091-97A4B7CCBF3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708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2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4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972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943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91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88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85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82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8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177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0BF41C8-6E09-45AB-BB75-24F0F0FD16C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49906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4031" y="1763925"/>
            <a:ext cx="4452276" cy="4989036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24318" y="1763925"/>
            <a:ext cx="4452276" cy="4989036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E95B88F-D363-4BEE-AF8A-9CC2BC05D6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98029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8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8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6DC23ED-6545-40D3-B593-10B645634B3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49357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170D7AC-5D16-4C02-A811-DD1E2B5F9CE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8583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88A4B4-1437-46FA-B35F-9CD3216733D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0058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2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5" y="300988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2" y="1581933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FEA26D-50D3-4AF2-88B9-A8D1434C99A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05829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972" indent="0">
              <a:buNone/>
              <a:defRPr sz="3100"/>
            </a:lvl2pPr>
            <a:lvl3pPr marL="1007943" indent="0">
              <a:buNone/>
              <a:defRPr sz="2600"/>
            </a:lvl3pPr>
            <a:lvl4pPr marL="1511915" indent="0">
              <a:buNone/>
              <a:defRPr sz="2200"/>
            </a:lvl4pPr>
            <a:lvl5pPr marL="2015886" indent="0">
              <a:buNone/>
              <a:defRPr sz="2200"/>
            </a:lvl5pPr>
            <a:lvl6pPr marL="2519858" indent="0">
              <a:buNone/>
              <a:defRPr sz="2200"/>
            </a:lvl6pPr>
            <a:lvl7pPr marL="3023829" indent="0">
              <a:buNone/>
              <a:defRPr sz="2200"/>
            </a:lvl7pPr>
            <a:lvl8pPr marL="3527801" indent="0">
              <a:buNone/>
              <a:defRPr sz="2200"/>
            </a:lvl8pPr>
            <a:lvl9pPr marL="4031772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34A46A-4414-497A-9383-B5F0ECF974C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08448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D2F045E-2DD0-4D1E-85BF-2EAE4FF5813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86774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8453" y="302738"/>
            <a:ext cx="2268141" cy="64502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031" y="302738"/>
            <a:ext cx="6636411" cy="645022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9DE7F98-9155-40E3-BF0A-4D47EBCA4A0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756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94" tIns="50397" rIns="100794" bIns="50397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5"/>
            <a:ext cx="9072563" cy="4989036"/>
          </a:xfrm>
          <a:prstGeom prst="rect">
            <a:avLst/>
          </a:prstGeom>
        </p:spPr>
        <p:txBody>
          <a:bodyPr vert="horz" lIns="100794" tIns="50397" rIns="100794" bIns="50397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699"/>
            <a:ext cx="2352146" cy="402483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699"/>
            <a:ext cx="3192198" cy="402483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699"/>
            <a:ext cx="2352146" cy="402483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0906287-8EE8-4DD8-BB56-94D894A1408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6828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defTabSz="1007943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979" indent="-377979" algn="l" defTabSz="1007943" rtl="0" eaLnBrk="1" latinLnBrk="0" hangingPunct="1">
        <a:spcBef>
          <a:spcPct val="20000"/>
        </a:spcBef>
        <a:buFont typeface="Arial" panose="020B0604020202020204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954" indent="-314982" algn="l" defTabSz="1007943" rtl="0" eaLnBrk="1" latinLnBrk="0" hangingPunct="1">
        <a:spcBef>
          <a:spcPct val="20000"/>
        </a:spcBef>
        <a:buFont typeface="Arial" panose="020B0604020202020204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929" indent="-251986" algn="l" defTabSz="1007943" rtl="0" eaLnBrk="1" latinLnBrk="0" hangingPunct="1">
        <a:spcBef>
          <a:spcPct val="20000"/>
        </a:spcBef>
        <a:buFont typeface="Arial" panose="020B0604020202020204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900" indent="-251986" algn="l" defTabSz="1007943" rtl="0" eaLnBrk="1" latinLnBrk="0" hangingPunct="1">
        <a:spcBef>
          <a:spcPct val="20000"/>
        </a:spcBef>
        <a:buFont typeface="Arial" panose="020B0604020202020204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7872" indent="-251986" algn="l" defTabSz="1007943" rtl="0" eaLnBrk="1" latinLnBrk="0" hangingPunct="1">
        <a:spcBef>
          <a:spcPct val="20000"/>
        </a:spcBef>
        <a:buFont typeface="Arial" panose="020B0604020202020204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844" indent="-251986" algn="l" defTabSz="1007943" rtl="0" eaLnBrk="1" latinLnBrk="0" hangingPunct="1">
        <a:spcBef>
          <a:spcPct val="20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815" indent="-251986" algn="l" defTabSz="1007943" rtl="0" eaLnBrk="1" latinLnBrk="0" hangingPunct="1">
        <a:spcBef>
          <a:spcPct val="20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787" indent="-251986" algn="l" defTabSz="1007943" rtl="0" eaLnBrk="1" latinLnBrk="0" hangingPunct="1">
        <a:spcBef>
          <a:spcPct val="20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3758" indent="-251986" algn="l" defTabSz="1007943" rtl="0" eaLnBrk="1" latinLnBrk="0" hangingPunct="1">
        <a:spcBef>
          <a:spcPct val="20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notesSlide" Target="../notesSlides/notesSlide4.xml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png"/><Relationship Id="rId5" Type="http://schemas.openxmlformats.org/officeDocument/2006/relationships/image" Target="../media/image3.emf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Izoterma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9980053"/>
              </p:ext>
            </p:extLst>
          </p:nvPr>
        </p:nvGraphicFramePr>
        <p:xfrm>
          <a:off x="677814" y="3104213"/>
          <a:ext cx="8970372" cy="29804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39752"/>
                <a:gridCol w="6830620"/>
              </a:tblGrid>
              <a:tr h="95250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2000" dirty="0"/>
                    </a:p>
                  </a:txBody>
                  <a:tcPr marL="100806" marR="100806" marT="50398" marB="50398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2000" dirty="0"/>
                    </a:p>
                  </a:txBody>
                  <a:tcPr marL="100806" marR="100806" marT="50398" marB="50398" anchor="ctr"/>
                </a:tc>
              </a:tr>
              <a:tr h="405596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100806" marR="100806" marT="50398" marB="50398" anchor="ctr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Ing. </a:t>
                      </a:r>
                      <a:r>
                        <a:rPr lang="cs-CZ" sz="20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Mirjam</a:t>
                      </a:r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20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Civínová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100806" marR="100806" marT="50398" marB="50398" anchor="ctr"/>
                </a:tc>
              </a:tr>
              <a:tr h="405596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100806" marR="100806" marT="50398" marB="50398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VY_32_INOVACE_10B_01_Izotermický_děj</a:t>
                      </a:r>
                    </a:p>
                  </a:txBody>
                  <a:tcPr marL="100806" marR="100806" marT="50398" marB="50398" anchor="ctr"/>
                </a:tc>
              </a:tr>
              <a:tr h="405596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100806" marR="100806" marT="50398" marB="50398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Molekulová fyzika a termika</a:t>
                      </a:r>
                    </a:p>
                  </a:txBody>
                  <a:tcPr marL="100806" marR="100806" marT="50398" marB="50398" anchor="ctr"/>
                </a:tc>
              </a:tr>
              <a:tr h="405596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100806" marR="100806" marT="50398" marB="50398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100806" marR="100806" marT="50398" marB="50398" anchor="ctr"/>
                </a:tc>
              </a:tr>
              <a:tr h="405596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100806" marR="100806" marT="50398" marB="50398" anchor="ctr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21.07.2013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100806" marR="100806" marT="50398" marB="50398"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2495" y="1001696"/>
            <a:ext cx="5961010" cy="1152430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5576" y="3226076"/>
            <a:ext cx="714454" cy="712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8161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0"/>
            <a:ext cx="9072563" cy="1160446"/>
          </a:xfrm>
        </p:spPr>
        <p:txBody>
          <a:bodyPr/>
          <a:lstStyle/>
          <a:p>
            <a:r>
              <a:rPr lang="cs-CZ" sz="4000" b="1" dirty="0">
                <a:solidFill>
                  <a:schemeClr val="tx1"/>
                </a:solidFill>
                <a:latin typeface="Calibri" pitchFamily="34" charset="0"/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4031" y="1319199"/>
            <a:ext cx="9072563" cy="5433763"/>
          </a:xfrm>
        </p:spPr>
        <p:txBody>
          <a:bodyPr>
            <a:normAutofit/>
          </a:bodyPr>
          <a:lstStyle/>
          <a:p>
            <a:pPr marL="0" indent="0" algn="just"/>
            <a:r>
              <a:rPr lang="cs-CZ" sz="2200" dirty="0">
                <a:latin typeface="Calibri" pitchFamily="34" charset="0"/>
              </a:rPr>
              <a:t>Tento materiál slouží k vysvětlení a procvičení principu </a:t>
            </a:r>
            <a:r>
              <a:rPr lang="cs-CZ" sz="2200" dirty="0" smtClean="0">
                <a:latin typeface="Calibri" pitchFamily="34" charset="0"/>
              </a:rPr>
              <a:t>izotermického děje a </a:t>
            </a:r>
            <a:r>
              <a:rPr lang="cs-CZ" sz="2200" dirty="0">
                <a:latin typeface="Calibri" pitchFamily="34" charset="0"/>
              </a:rPr>
              <a:t>je připraven pro hodiny </a:t>
            </a:r>
            <a:r>
              <a:rPr lang="cs-CZ" sz="2200" dirty="0" smtClean="0">
                <a:latin typeface="Calibri" pitchFamily="34" charset="0"/>
              </a:rPr>
              <a:t>fyziky ve 3. </a:t>
            </a:r>
            <a:r>
              <a:rPr lang="cs-CZ" sz="2200" dirty="0">
                <a:latin typeface="Calibri" pitchFamily="34" charset="0"/>
              </a:rPr>
              <a:t>ročníku šestiletého gymnázia a pro </a:t>
            </a:r>
            <a:r>
              <a:rPr lang="cs-CZ" sz="2200" dirty="0" smtClean="0">
                <a:latin typeface="Calibri" pitchFamily="34" charset="0"/>
              </a:rPr>
              <a:t>2. ročník </a:t>
            </a:r>
            <a:r>
              <a:rPr lang="cs-CZ" sz="2200" dirty="0">
                <a:latin typeface="Calibri" pitchFamily="34" charset="0"/>
              </a:rPr>
              <a:t>čtyřletého gymnázia.</a:t>
            </a:r>
          </a:p>
          <a:p>
            <a:pPr marL="0" indent="0" algn="just"/>
            <a:r>
              <a:rPr lang="cs-CZ" sz="2200" dirty="0">
                <a:latin typeface="Calibri" pitchFamily="34" charset="0"/>
              </a:rPr>
              <a:t>První část této prezentace se věnuje teorii tohoto problému a je doplňována výkladem učitele. </a:t>
            </a:r>
            <a:r>
              <a:rPr lang="cs-CZ" sz="2200" dirty="0" smtClean="0">
                <a:latin typeface="Calibri" pitchFamily="34" charset="0"/>
              </a:rPr>
              <a:t>Studenti </a:t>
            </a:r>
            <a:r>
              <a:rPr lang="cs-CZ" sz="2200" dirty="0">
                <a:latin typeface="Calibri" pitchFamily="34" charset="0"/>
              </a:rPr>
              <a:t>sledují výklad učitele a mohou mu klást dotazy.</a:t>
            </a:r>
          </a:p>
          <a:p>
            <a:pPr marL="0" indent="0" algn="just"/>
            <a:r>
              <a:rPr lang="cs-CZ" sz="2200" dirty="0">
                <a:latin typeface="Calibri" pitchFamily="34" charset="0"/>
              </a:rPr>
              <a:t>D</a:t>
            </a:r>
            <a:r>
              <a:rPr lang="cs-CZ" sz="2200" dirty="0">
                <a:solidFill>
                  <a:schemeClr val="tx1"/>
                </a:solidFill>
                <a:latin typeface="Calibri" pitchFamily="34" charset="0"/>
              </a:rPr>
              <a:t>alší část prezentace se věnuje </a:t>
            </a:r>
            <a:r>
              <a:rPr lang="cs-CZ" sz="2200" dirty="0" smtClean="0">
                <a:solidFill>
                  <a:schemeClr val="tx1"/>
                </a:solidFill>
                <a:latin typeface="Calibri" pitchFamily="34" charset="0"/>
              </a:rPr>
              <a:t>řešením </a:t>
            </a:r>
            <a:r>
              <a:rPr lang="cs-CZ" sz="2200" dirty="0">
                <a:solidFill>
                  <a:schemeClr val="tx1"/>
                </a:solidFill>
                <a:latin typeface="Calibri" pitchFamily="34" charset="0"/>
              </a:rPr>
              <a:t>příkladu, kde je využita výše vysvětlená látka. Učitel </a:t>
            </a:r>
            <a:r>
              <a:rPr lang="cs-CZ" sz="2200" dirty="0" smtClean="0">
                <a:solidFill>
                  <a:schemeClr val="tx1"/>
                </a:solidFill>
                <a:latin typeface="Calibri" pitchFamily="34" charset="0"/>
              </a:rPr>
              <a:t>řešení </a:t>
            </a:r>
            <a:r>
              <a:rPr lang="cs-CZ" sz="2200" dirty="0">
                <a:solidFill>
                  <a:schemeClr val="tx1"/>
                </a:solidFill>
                <a:latin typeface="Calibri" pitchFamily="34" charset="0"/>
              </a:rPr>
              <a:t>slovně popisuje a vysvětluje. Studenti příklad </a:t>
            </a:r>
            <a:r>
              <a:rPr lang="cs-CZ" sz="2200" dirty="0" smtClean="0">
                <a:solidFill>
                  <a:schemeClr val="tx1"/>
                </a:solidFill>
                <a:latin typeface="Calibri" pitchFamily="34" charset="0"/>
              </a:rPr>
              <a:t>zapisují </a:t>
            </a:r>
            <a:r>
              <a:rPr lang="cs-CZ" sz="2200" dirty="0">
                <a:solidFill>
                  <a:schemeClr val="tx1"/>
                </a:solidFill>
                <a:latin typeface="Calibri" pitchFamily="34" charset="0"/>
              </a:rPr>
              <a:t>do sešitu.</a:t>
            </a:r>
          </a:p>
          <a:p>
            <a:pPr marL="0" indent="0" algn="just"/>
            <a:r>
              <a:rPr lang="cs-CZ" sz="2200" dirty="0">
                <a:latin typeface="Calibri" pitchFamily="34" charset="0"/>
              </a:rPr>
              <a:t>V poslední části prezentace je </a:t>
            </a:r>
            <a:r>
              <a:rPr lang="cs-CZ" sz="2200" dirty="0" smtClean="0">
                <a:latin typeface="Calibri" pitchFamily="34" charset="0"/>
              </a:rPr>
              <a:t>uvedena křížovka. </a:t>
            </a:r>
            <a:r>
              <a:rPr lang="cs-CZ" sz="2200" dirty="0">
                <a:latin typeface="Calibri" pitchFamily="34" charset="0"/>
              </a:rPr>
              <a:t>Studenti navrhují </a:t>
            </a:r>
            <a:r>
              <a:rPr lang="cs-CZ" sz="2200" dirty="0" smtClean="0">
                <a:latin typeface="Calibri" pitchFamily="34" charset="0"/>
              </a:rPr>
              <a:t>její </a:t>
            </a:r>
            <a:r>
              <a:rPr lang="cs-CZ" sz="2200" dirty="0">
                <a:latin typeface="Calibri" pitchFamily="34" charset="0"/>
              </a:rPr>
              <a:t>řešení. Jeden ze studentů nebo učitel řešení </a:t>
            </a:r>
            <a:r>
              <a:rPr lang="cs-CZ" sz="2200" dirty="0" smtClean="0">
                <a:latin typeface="Calibri" pitchFamily="34" charset="0"/>
              </a:rPr>
              <a:t>zapisuje </a:t>
            </a:r>
            <a:r>
              <a:rPr lang="cs-CZ" sz="2200" dirty="0">
                <a:latin typeface="Calibri" pitchFamily="34" charset="0"/>
              </a:rPr>
              <a:t>do promítaného zadání pomocí světelného pera na interaktivní tabuli, nástrojem „pero“ (nástroj programu PowerPoint) nebo fixem na tabuli</a:t>
            </a:r>
            <a:r>
              <a:rPr lang="cs-CZ" sz="2200" dirty="0" smtClean="0">
                <a:latin typeface="Calibri" pitchFamily="34" charset="0"/>
              </a:rPr>
              <a:t>.</a:t>
            </a:r>
          </a:p>
          <a:p>
            <a:pPr marL="0" indent="0" algn="just"/>
            <a:r>
              <a:rPr lang="cs-CZ" sz="2200" dirty="0">
                <a:latin typeface="Calibri" pitchFamily="34" charset="0"/>
              </a:rPr>
              <a:t>Materiál je určen pro interaktivní výuku.</a:t>
            </a:r>
            <a:endParaRPr lang="cs-CZ" sz="22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/>
            <a:endParaRPr lang="cs-CZ" sz="15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3878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1"/>
          <p:cNvSpPr>
            <a:spLocks noGrp="1" noChangeArrowheads="1"/>
          </p:cNvSpPr>
          <p:nvPr>
            <p:ph type="title"/>
          </p:nvPr>
        </p:nvSpPr>
        <p:spPr>
          <a:xfrm>
            <a:off x="576264" y="2592388"/>
            <a:ext cx="9070975" cy="1693862"/>
          </a:xfrm>
        </p:spPr>
        <p:txBody>
          <a:bodyPr tIns="38804"/>
          <a:lstStyle/>
          <a:p>
            <a:pPr eaLnBrk="1"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smtClean="0"/>
              <a:t>IZOTERMICKÝ DĚJ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9" y="301626"/>
            <a:ext cx="9070975" cy="1262063"/>
          </a:xfrm>
        </p:spPr>
        <p:txBody>
          <a:bodyPr tIns="38804"/>
          <a:lstStyle/>
          <a:p>
            <a:pPr eaLnBrk="1"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dirty="0" smtClean="0"/>
              <a:t>Obecně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idx="1"/>
          </p:nvPr>
        </p:nvSpPr>
        <p:spPr>
          <a:xfrm>
            <a:off x="503239" y="1768475"/>
            <a:ext cx="9070975" cy="5803900"/>
          </a:xfrm>
        </p:spPr>
        <p:txBody>
          <a:bodyPr/>
          <a:lstStyle/>
          <a:p>
            <a:pPr marL="107939" indent="0" eaLnBrk="1">
              <a:buSzPct val="45000"/>
              <a:buNone/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dirty="0" smtClean="0"/>
              <a:t>→ izotermický = za stejné teploty</a:t>
            </a:r>
          </a:p>
          <a:p>
            <a:pPr marL="431755" indent="-323816" eaLnBrk="1">
              <a:buSzPct val="45000"/>
              <a:buFont typeface="Wingdings" charset="2"/>
              <a:buChar char=""/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dirty="0" err="1" smtClean="0"/>
              <a:t>Isos</a:t>
            </a:r>
            <a:r>
              <a:rPr lang="cs-CZ" altLang="cs-CZ" dirty="0" smtClean="0"/>
              <a:t> = stejný</a:t>
            </a:r>
          </a:p>
          <a:p>
            <a:pPr marL="431755" indent="-323816" eaLnBrk="1">
              <a:buSzPct val="45000"/>
              <a:buFont typeface="Wingdings" charset="2"/>
              <a:buChar char=""/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dirty="0" smtClean="0"/>
              <a:t>Objem a tlak se měnit mohou</a:t>
            </a:r>
          </a:p>
          <a:p>
            <a:pPr marL="431755" indent="-323816" eaLnBrk="1">
              <a:buSzPct val="45000"/>
              <a:buFont typeface="Wingdings" charset="2"/>
              <a:buChar char=""/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dirty="0" smtClean="0"/>
              <a:t>Stavová rovnice: </a:t>
            </a:r>
          </a:p>
          <a:p>
            <a:pPr marL="2158776" lvl="4" indent="-215878" eaLnBrk="1">
              <a:spcAft>
                <a:spcPts val="1413"/>
              </a:spcAft>
              <a:buSzPct val="45000"/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sz="1500" baseline="-15000" dirty="0"/>
              <a:t>         </a:t>
            </a:r>
            <a:endParaRPr lang="cs-CZ" altLang="cs-CZ" dirty="0" smtClean="0"/>
          </a:p>
          <a:p>
            <a:pPr marL="431755" indent="-323816" eaLnBrk="1">
              <a:buSzPct val="45000"/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dirty="0" smtClean="0"/>
              <a:t> </a:t>
            </a:r>
          </a:p>
          <a:p>
            <a:pPr marL="431755" indent="-323816" eaLnBrk="1">
              <a:buSzPct val="45000"/>
              <a:buFont typeface="Wingdings" charset="2"/>
              <a:buChar char=""/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dirty="0" err="1" smtClean="0"/>
              <a:t>Boylle-Marriotův</a:t>
            </a:r>
            <a:r>
              <a:rPr lang="cs-CZ" altLang="cs-CZ" dirty="0" smtClean="0"/>
              <a:t> zákon: </a:t>
            </a:r>
          </a:p>
          <a:p>
            <a:pPr marL="431755" indent="-323816" eaLnBrk="1">
              <a:buSzPct val="45000"/>
              <a:buFont typeface="Wingdings" charset="2"/>
              <a:buChar char=""/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baseline="-15000" dirty="0" smtClean="0"/>
              <a:t>Také platí: </a:t>
            </a:r>
            <a:endParaRPr lang="cs-CZ" altLang="cs-CZ" b="1" baseline="-15000" dirty="0" smtClean="0"/>
          </a:p>
          <a:p>
            <a:pPr marL="431755" indent="-323816" eaLnBrk="1">
              <a:buSzPct val="45000"/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endParaRPr lang="cs-CZ" altLang="cs-CZ" dirty="0" smtClean="0"/>
          </a:p>
        </p:txBody>
      </p:sp>
      <p:graphicFrame>
        <p:nvGraphicFramePr>
          <p:cNvPr id="5124" name="Object 3"/>
          <p:cNvGraphicFramePr>
            <a:graphicFrameLocks noChangeAspect="1"/>
          </p:cNvGraphicFramePr>
          <p:nvPr/>
        </p:nvGraphicFramePr>
        <p:xfrm>
          <a:off x="4689475" y="3584576"/>
          <a:ext cx="719138" cy="360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2" r:id="rId4" imgW="719640" imgH="359640" progId="">
                  <p:embed/>
                </p:oleObj>
              </mc:Choice>
              <mc:Fallback>
                <p:oleObj r:id="rId4" imgW="719640" imgH="359640" progId="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89475" y="3584576"/>
                        <a:ext cx="719138" cy="3603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blipFill dpi="0" rotWithShape="0">
                              <a:blip/>
                              <a:srcRect/>
                              <a:stretch>
                                <a:fillRect/>
                              </a:stretch>
                            </a:blip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5" name="AutoShape 7"/>
          <p:cNvSpPr>
            <a:spLocks noChangeArrowheads="1"/>
          </p:cNvSpPr>
          <p:nvPr/>
        </p:nvSpPr>
        <p:spPr bwMode="auto">
          <a:xfrm>
            <a:off x="7199314" y="3384549"/>
            <a:ext cx="2447925" cy="1619250"/>
          </a:xfrm>
          <a:prstGeom prst="roundRect">
            <a:avLst>
              <a:gd name="adj" fmla="val 97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>
            <a:lvl1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ctr" eaLnBrk="1"/>
            <a:r>
              <a:rPr lang="cs-CZ" altLang="cs-CZ">
                <a:solidFill>
                  <a:srgbClr val="000000"/>
                </a:solidFill>
              </a:rPr>
              <a:t>p = tlak [Pa]</a:t>
            </a:r>
          </a:p>
          <a:p>
            <a:pPr algn="ctr" eaLnBrk="1"/>
            <a:r>
              <a:rPr lang="cs-CZ" altLang="cs-CZ">
                <a:solidFill>
                  <a:srgbClr val="000000"/>
                </a:solidFill>
              </a:rPr>
              <a:t>V = objem [m³]</a:t>
            </a:r>
          </a:p>
          <a:p>
            <a:pPr algn="ctr" eaLnBrk="1"/>
            <a:r>
              <a:rPr lang="cs-CZ" altLang="cs-CZ">
                <a:solidFill>
                  <a:srgbClr val="000000"/>
                </a:solidFill>
              </a:rPr>
              <a:t>T = termodynamická </a:t>
            </a:r>
          </a:p>
          <a:p>
            <a:pPr algn="ctr" eaLnBrk="1"/>
            <a:r>
              <a:rPr lang="cs-CZ" altLang="cs-CZ">
                <a:solidFill>
                  <a:srgbClr val="000000"/>
                </a:solidFill>
              </a:rPr>
              <a:t>teplota [K]</a:t>
            </a:r>
          </a:p>
        </p:txBody>
      </p:sp>
      <p:sp>
        <p:nvSpPr>
          <p:cNvPr id="2" name="TextovéPole 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48224" y="3593317"/>
            <a:ext cx="2302670" cy="616707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</p:spPr>
        <p:txBody>
          <a:bodyPr lIns="91430" tIns="45716" rIns="91430" bIns="45716"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12" name="TextovéPole 1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399560" y="5319290"/>
            <a:ext cx="2302670" cy="349968"/>
          </a:xfrm>
          <a:prstGeom prst="rect">
            <a:avLst/>
          </a:prstGeom>
          <a:blipFill rotWithShape="1">
            <a:blip r:embed="rId7"/>
            <a:stretch>
              <a:fillRect b="-8772"/>
            </a:stretch>
          </a:blipFill>
        </p:spPr>
        <p:txBody>
          <a:bodyPr lIns="91430" tIns="45716" rIns="91430" bIns="45716"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13" name="TextovéPole 1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448025" y="5950150"/>
            <a:ext cx="2302670" cy="349968"/>
          </a:xfrm>
          <a:prstGeom prst="rect">
            <a:avLst/>
          </a:prstGeom>
          <a:blipFill rotWithShape="1">
            <a:blip r:embed="rId8"/>
            <a:stretch>
              <a:fillRect b="-8772"/>
            </a:stretch>
          </a:blipFill>
        </p:spPr>
        <p:txBody>
          <a:bodyPr lIns="91430" tIns="45716" rIns="91430" bIns="45716"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altLang="cs-CZ" smtClean="0"/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altLang="cs-CZ" smtClean="0"/>
          </a:p>
          <a:p>
            <a:endParaRPr lang="cs-CZ" altLang="cs-CZ" smtClean="0"/>
          </a:p>
          <a:p>
            <a:r>
              <a:rPr lang="cs-CZ" altLang="cs-CZ" smtClean="0"/>
              <a:t>Při izotermickém ději s ideálním plynem stálé hmotnosti je tlak nepřímo úměrný jeho objemu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9" y="301626"/>
            <a:ext cx="9070975" cy="1262063"/>
          </a:xfrm>
        </p:spPr>
        <p:txBody>
          <a:bodyPr tIns="38804"/>
          <a:lstStyle/>
          <a:p>
            <a:pPr eaLnBrk="1"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dirty="0" smtClean="0"/>
              <a:t>Graf </a:t>
            </a:r>
          </a:p>
        </p:txBody>
      </p:sp>
      <p:sp>
        <p:nvSpPr>
          <p:cNvPr id="7171" name="Rectangle 2"/>
          <p:cNvSpPr>
            <a:spLocks noGrp="1" noChangeArrowheads="1"/>
          </p:cNvSpPr>
          <p:nvPr>
            <p:ph idx="1"/>
          </p:nvPr>
        </p:nvSpPr>
        <p:spPr>
          <a:xfrm>
            <a:off x="503239" y="1768476"/>
            <a:ext cx="9070975" cy="4989513"/>
          </a:xfrm>
        </p:spPr>
        <p:txBody>
          <a:bodyPr/>
          <a:lstStyle/>
          <a:p>
            <a:pPr marL="431755" indent="-323816" eaLnBrk="1">
              <a:buSzPct val="45000"/>
              <a:buFont typeface="Wingdings" charset="2"/>
              <a:buChar char=""/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smtClean="0"/>
              <a:t>Graf - </a:t>
            </a:r>
            <a:r>
              <a:rPr lang="cs-CZ" altLang="cs-CZ" b="1" smtClean="0"/>
              <a:t>Izoterma </a:t>
            </a:r>
          </a:p>
          <a:p>
            <a:pPr marL="431755" indent="-323816" eaLnBrk="1">
              <a:buSzPct val="45000"/>
              <a:buFont typeface="Wingdings" charset="2"/>
              <a:buChar char=""/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smtClean="0"/>
              <a:t>Odpovídá grafu lineární lomené funkce = rovnoosá hyperbola  </a:t>
            </a:r>
          </a:p>
          <a:p>
            <a:pPr marL="431755" indent="-323816" eaLnBrk="1">
              <a:buSzPct val="45000"/>
              <a:buFont typeface="Wingdings" charset="2"/>
              <a:buChar char=""/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smtClean="0"/>
              <a:t>S rostoucí teplotou roste strmost grafu (viz obr.) </a:t>
            </a:r>
          </a:p>
        </p:txBody>
      </p:sp>
      <p:pic>
        <p:nvPicPr>
          <p:cNvPr id="7172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4326" y="4086226"/>
            <a:ext cx="4310063" cy="3402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9" y="301626"/>
            <a:ext cx="9070975" cy="1262063"/>
          </a:xfrm>
        </p:spPr>
        <p:txBody>
          <a:bodyPr tIns="38804"/>
          <a:lstStyle/>
          <a:p>
            <a:pPr eaLnBrk="1"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smtClean="0"/>
              <a:t>Další definice: </a:t>
            </a:r>
          </a:p>
        </p:txBody>
      </p:sp>
      <p:sp>
        <p:nvSpPr>
          <p:cNvPr id="9219" name="Rectangle 2"/>
          <p:cNvSpPr>
            <a:spLocks noGrp="1" noChangeArrowheads="1"/>
          </p:cNvSpPr>
          <p:nvPr>
            <p:ph idx="1"/>
          </p:nvPr>
        </p:nvSpPr>
        <p:spPr>
          <a:xfrm>
            <a:off x="503239" y="1768475"/>
            <a:ext cx="9070975" cy="5000625"/>
          </a:xfrm>
        </p:spPr>
        <p:txBody>
          <a:bodyPr>
            <a:normAutofit lnSpcReduction="10000"/>
          </a:bodyPr>
          <a:lstStyle/>
          <a:p>
            <a:pPr marL="431755" indent="-323816" eaLnBrk="1">
              <a:buSzPct val="45000"/>
              <a:buFont typeface="Wingdings" charset="2"/>
              <a:buChar char=""/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smtClean="0"/>
              <a:t>Teplota plynu se nemění </a:t>
            </a:r>
          </a:p>
          <a:p>
            <a:pPr marL="431755" indent="-323816" eaLnBrk="1">
              <a:buSzPct val="45000"/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smtClean="0"/>
              <a:t>⇒ vždy platí </a:t>
            </a:r>
            <a:r>
              <a:rPr lang="cs-CZ" altLang="cs-CZ" b="1" smtClean="0"/>
              <a:t>∆U = 0</a:t>
            </a:r>
          </a:p>
          <a:p>
            <a:pPr marL="431755" indent="-323816" eaLnBrk="1">
              <a:buSzPct val="45000"/>
              <a:buFont typeface="Wingdings" charset="2"/>
              <a:buChar char=""/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smtClean="0"/>
              <a:t>Necháme stlačený plyn, aby odtlačil píst stříkačky a zvětšil svůj objem: </a:t>
            </a:r>
          </a:p>
          <a:p>
            <a:pPr marL="431755" indent="-323816" eaLnBrk="1">
              <a:buSzPct val="45000"/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smtClean="0"/>
              <a:t>plyn odtlačuje píst ⇒ plyn zvětšuje svůj objem</a:t>
            </a:r>
          </a:p>
          <a:p>
            <a:pPr marL="431755" indent="-323816" eaLnBrk="1">
              <a:buSzPct val="45000"/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smtClean="0"/>
              <a:t> ⇒ </a:t>
            </a:r>
            <a:r>
              <a:rPr lang="cs-CZ" altLang="cs-CZ" b="1" smtClean="0"/>
              <a:t>W &gt; 0. </a:t>
            </a:r>
          </a:p>
          <a:p>
            <a:pPr marL="431755" indent="-323816" eaLnBrk="1">
              <a:buSzPct val="45000"/>
              <a:buFont typeface="Wingdings" charset="2"/>
              <a:buChar char=""/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smtClean="0"/>
              <a:t>Pokud má plyn hýbat pístem stříkačky (konat práci) a nemá se zmenšit jeho vnitřní energie, musí mu okolní vzduch dodávat teplo </a:t>
            </a:r>
            <a:r>
              <a:rPr lang="cs-CZ" altLang="cs-CZ" b="1" smtClean="0"/>
              <a:t>⇒ Q &gt; 0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9" y="301626"/>
            <a:ext cx="9070975" cy="1262063"/>
          </a:xfrm>
        </p:spPr>
        <p:txBody>
          <a:bodyPr tIns="38804"/>
          <a:lstStyle/>
          <a:p>
            <a:pPr eaLnBrk="1"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smtClean="0"/>
              <a:t>Poznámka: </a:t>
            </a:r>
          </a:p>
        </p:txBody>
      </p:sp>
      <p:sp>
        <p:nvSpPr>
          <p:cNvPr id="10243" name="Rectangle 2"/>
          <p:cNvSpPr>
            <a:spLocks noGrp="1" noChangeArrowheads="1"/>
          </p:cNvSpPr>
          <p:nvPr>
            <p:ph idx="1"/>
          </p:nvPr>
        </p:nvSpPr>
        <p:spPr>
          <a:xfrm>
            <a:off x="503239" y="1768476"/>
            <a:ext cx="9070975" cy="4989513"/>
          </a:xfrm>
        </p:spPr>
        <p:txBody>
          <a:bodyPr/>
          <a:lstStyle/>
          <a:p>
            <a:pPr marL="431755" indent="-323816" eaLnBrk="1">
              <a:buSzPct val="45000"/>
              <a:buFont typeface="Wingdings" charset="2"/>
              <a:buChar char=""/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smtClean="0"/>
              <a:t>Důležitou podmínkou izotermického děje je dokonalá výměna tepla. Takovouto dokonalou výměnu tepla však v praxi nelze zajistit, podobně jako nelze zajistit dokonalou tepelnou izolaci systému v případě adiabatických dějů. Reálné děje nejsou tedy ani přesně izotermické, ani přesně adiabatické, ale probíhají někde mezi těmito hraničními případy. Takové děje se nazývají </a:t>
            </a:r>
            <a:r>
              <a:rPr lang="cs-CZ" altLang="cs-CZ" b="1" smtClean="0"/>
              <a:t>polytropické.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9" y="301626"/>
            <a:ext cx="9070975" cy="1262063"/>
          </a:xfrm>
        </p:spPr>
        <p:txBody>
          <a:bodyPr tIns="38804"/>
          <a:lstStyle/>
          <a:p>
            <a:pPr eaLnBrk="1"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smtClean="0"/>
              <a:t>Příklady:</a:t>
            </a:r>
          </a:p>
        </p:txBody>
      </p:sp>
      <p:sp>
        <p:nvSpPr>
          <p:cNvPr id="11267" name="Rectangle 2"/>
          <p:cNvSpPr>
            <a:spLocks noGrp="1" noChangeArrowheads="1"/>
          </p:cNvSpPr>
          <p:nvPr>
            <p:ph idx="1"/>
          </p:nvPr>
        </p:nvSpPr>
        <p:spPr>
          <a:xfrm>
            <a:off x="503239" y="1768476"/>
            <a:ext cx="9070975" cy="4989513"/>
          </a:xfrm>
        </p:spPr>
        <p:txBody>
          <a:bodyPr tIns="17638"/>
          <a:lstStyle/>
          <a:p>
            <a:pPr marL="431755" indent="-323816" eaLnBrk="1">
              <a:buSzPct val="45000"/>
              <a:buFont typeface="Wingdings" charset="2"/>
              <a:buChar char=""/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sz="2000"/>
              <a:t>Př. 1: Na základě Boylle-Marriotova zákona rozhodni, jak se při izotermickém ději musí měnit objem, aby tlak klesal.</a:t>
            </a:r>
          </a:p>
          <a:p>
            <a:pPr marL="431755" indent="-323816" eaLnBrk="1">
              <a:buSzPct val="45000"/>
              <a:buFont typeface="Wingdings" charset="2"/>
              <a:buChar char=""/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sz="2000"/>
              <a:t>Př. 2: Vzduch ve stříkačce o objemu 20 ml a normálním tlaku jsme pomalu stlačili, že jeho tlak vzrostl na 350000 Pa . Jaký byl v tomto okamžiku jeho objem?</a:t>
            </a:r>
          </a:p>
          <a:p>
            <a:pPr marL="431755" indent="-323816" eaLnBrk="1">
              <a:buSzPct val="45000"/>
              <a:buFont typeface="Wingdings" charset="2"/>
              <a:buChar char=""/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sz="2000"/>
              <a:t>Př. 3: Rozeber z energetického hlediska opačný průběh izotermického děje, při kterém plyn stlačíme ve stříkačce tak pomalu, aby se nezahřál.</a:t>
            </a:r>
          </a:p>
          <a:p>
            <a:pPr marL="431755" indent="-323816" eaLnBrk="1">
              <a:buSzPct val="45000"/>
              <a:buFont typeface="Wingdings" charset="2"/>
              <a:buChar char=""/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sz="2000"/>
              <a:t>Př. 4: Vzduch ve stříkačce o objemu 20 ml a normálním tlaku jsme stlačili na 4 ml. Jaký by byl konečný tlak plynu, pokud by se teplota během stlačování neměnila? Jaký bude skutečný tlak? Proč?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9" y="301626"/>
            <a:ext cx="9070975" cy="1262063"/>
          </a:xfrm>
        </p:spPr>
        <p:txBody>
          <a:bodyPr tIns="38804"/>
          <a:lstStyle/>
          <a:p>
            <a:pPr eaLnBrk="1"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smtClean="0"/>
              <a:t>Odpovědi:</a:t>
            </a:r>
          </a:p>
        </p:txBody>
      </p:sp>
      <p:sp>
        <p:nvSpPr>
          <p:cNvPr id="12291" name="Rectangle 2"/>
          <p:cNvSpPr>
            <a:spLocks noGrp="1" noChangeArrowheads="1"/>
          </p:cNvSpPr>
          <p:nvPr>
            <p:ph idx="1"/>
          </p:nvPr>
        </p:nvSpPr>
        <p:spPr>
          <a:xfrm>
            <a:off x="503239" y="1768476"/>
            <a:ext cx="9070975" cy="4989513"/>
          </a:xfrm>
        </p:spPr>
        <p:txBody>
          <a:bodyPr tIns="17638"/>
          <a:lstStyle/>
          <a:p>
            <a:pPr marL="431755" indent="-323816" eaLnBrk="1">
              <a:buSzPct val="45000"/>
              <a:buFont typeface="Wingdings" charset="2"/>
              <a:buChar char=""/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sz="2000"/>
              <a:t>Podle Boylle-Marriotova zákona je součin pV konstantní ⇒ pokud tlak klesá musí se objem zvětšovat, aby byl součin stále stejný</a:t>
            </a:r>
          </a:p>
          <a:p>
            <a:pPr marL="431755" indent="-323816" eaLnBrk="1">
              <a:buSzPct val="45000"/>
              <a:buFont typeface="Wingdings" charset="2"/>
              <a:buChar char=""/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sz="2000"/>
              <a:t>Př. 2: V zkoumaném okamžiku měl plyn objem 5,7 ml . Dodatek: není nutné převádět objem na základní jednotku. Pokud jsou obě hodnoty uvedeny ve stejných jednotkách, převodní konstanta se vykrátí a výsledek je správný. </a:t>
            </a:r>
          </a:p>
          <a:p>
            <a:pPr marL="431755" indent="-323816" eaLnBrk="1">
              <a:buSzPct val="45000"/>
              <a:buFont typeface="Wingdings" charset="2"/>
              <a:buChar char=""/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sz="2000"/>
              <a:t>Př. 3: Ruka stlačuje píst ⇒ plyn zmenšuje svůj objem ⇒ W &lt; 0 (kladnou práci koná ruka). Okolní vzduch musí odebírat plynu ve stříkačce energii, aby se plyn nezahřál i když ruka na něm koná práci ⇒ Q &lt; 0. </a:t>
            </a:r>
          </a:p>
          <a:p>
            <a:pPr marL="431755" indent="-323816" eaLnBrk="1">
              <a:buSzPct val="45000"/>
              <a:buFont typeface="Wingdings" charset="2"/>
              <a:buChar char=""/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sz="2000"/>
              <a:t>Př. 4: Tlak plynu se zvýšil na 500000 Pa. Skutečný tlak by měl být větší, protože při stlačování plynu se jeho teplota zvětšuje a tím pádem zrůstá jeho tlak.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9" y="301626"/>
            <a:ext cx="9070975" cy="1262063"/>
          </a:xfrm>
        </p:spPr>
        <p:txBody>
          <a:bodyPr tIns="38804"/>
          <a:lstStyle/>
          <a:p>
            <a:pPr eaLnBrk="1"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smtClean="0"/>
              <a:t>KŘÍŽOVKA:</a:t>
            </a:r>
          </a:p>
        </p:txBody>
      </p:sp>
      <p:sp>
        <p:nvSpPr>
          <p:cNvPr id="13315" name="Rectangle 2"/>
          <p:cNvSpPr>
            <a:spLocks noGrp="1" noChangeArrowheads="1"/>
          </p:cNvSpPr>
          <p:nvPr>
            <p:ph sz="half" idx="1"/>
          </p:nvPr>
        </p:nvSpPr>
        <p:spPr>
          <a:xfrm>
            <a:off x="7272338" y="1768476"/>
            <a:ext cx="2592388" cy="4989513"/>
          </a:xfrm>
        </p:spPr>
        <p:txBody>
          <a:bodyPr tIns="13229">
            <a:normAutofit/>
          </a:bodyPr>
          <a:lstStyle/>
          <a:p>
            <a:pPr eaLnBrk="1">
              <a:tabLst>
                <a:tab pos="723825" algn="l"/>
                <a:tab pos="1447649" algn="l"/>
                <a:tab pos="2171475" algn="l"/>
              </a:tabLst>
            </a:pPr>
            <a:r>
              <a:rPr lang="cs-CZ" altLang="cs-CZ" sz="1800" dirty="0"/>
              <a:t>1) vědní obor zkoumající tepelnou výměnu</a:t>
            </a:r>
          </a:p>
          <a:p>
            <a:pPr eaLnBrk="1">
              <a:tabLst>
                <a:tab pos="723825" algn="l"/>
                <a:tab pos="1447649" algn="l"/>
                <a:tab pos="2171475" algn="l"/>
              </a:tabLst>
            </a:pPr>
            <a:r>
              <a:rPr lang="cs-CZ" altLang="cs-CZ" sz="1800" dirty="0"/>
              <a:t>2) latinsky „stejný“</a:t>
            </a:r>
          </a:p>
          <a:p>
            <a:pPr eaLnBrk="1">
              <a:tabLst>
                <a:tab pos="723825" algn="l"/>
                <a:tab pos="1447649" algn="l"/>
                <a:tab pos="2171475" algn="l"/>
              </a:tabLst>
            </a:pPr>
            <a:r>
              <a:rPr lang="cs-CZ" altLang="cs-CZ" sz="1800" dirty="0"/>
              <a:t>3) </a:t>
            </a:r>
            <a:r>
              <a:rPr lang="cs-CZ" altLang="cs-CZ" sz="1800" smtClean="0"/>
              <a:t>Marriotův</a:t>
            </a:r>
            <a:r>
              <a:rPr lang="cs-CZ" altLang="cs-CZ" sz="1800" dirty="0" smtClean="0"/>
              <a:t> </a:t>
            </a:r>
            <a:r>
              <a:rPr lang="cs-CZ" altLang="cs-CZ" sz="1800" dirty="0"/>
              <a:t>zákon (</a:t>
            </a:r>
            <a:r>
              <a:rPr lang="cs-CZ" altLang="cs-CZ" sz="1800" b="1" dirty="0"/>
              <a:t>p1.V1 = p2.V2</a:t>
            </a:r>
            <a:r>
              <a:rPr lang="cs-CZ" altLang="cs-CZ" sz="1800" dirty="0"/>
              <a:t>)</a:t>
            </a:r>
          </a:p>
          <a:p>
            <a:pPr eaLnBrk="1">
              <a:tabLst>
                <a:tab pos="723825" algn="l"/>
                <a:tab pos="1447649" algn="l"/>
                <a:tab pos="2171475" algn="l"/>
              </a:tabLst>
            </a:pPr>
            <a:r>
              <a:rPr lang="cs-CZ" altLang="cs-CZ" sz="1800" dirty="0"/>
              <a:t>4) proměnná veličina při izotermickém ději </a:t>
            </a:r>
          </a:p>
          <a:p>
            <a:pPr eaLnBrk="1">
              <a:tabLst>
                <a:tab pos="723825" algn="l"/>
                <a:tab pos="1447649" algn="l"/>
                <a:tab pos="2171475" algn="l"/>
              </a:tabLst>
            </a:pPr>
            <a:r>
              <a:rPr lang="cs-CZ" altLang="cs-CZ" sz="1800" dirty="0"/>
              <a:t>5) název řeckého symbolu ∆</a:t>
            </a:r>
          </a:p>
          <a:p>
            <a:pPr eaLnBrk="1">
              <a:tabLst>
                <a:tab pos="723825" algn="l"/>
                <a:tab pos="1447649" algn="l"/>
                <a:tab pos="2171475" algn="l"/>
              </a:tabLst>
            </a:pPr>
            <a:r>
              <a:rPr lang="cs-CZ" altLang="cs-CZ" sz="1800" dirty="0"/>
              <a:t>6) graf izotermického děje </a:t>
            </a:r>
          </a:p>
          <a:p>
            <a:pPr eaLnBrk="1">
              <a:tabLst>
                <a:tab pos="723825" algn="l"/>
                <a:tab pos="1447649" algn="l"/>
                <a:tab pos="2171475" algn="l"/>
              </a:tabLst>
            </a:pPr>
            <a:r>
              <a:rPr lang="cs-CZ" altLang="cs-CZ" sz="1800" dirty="0"/>
              <a:t>7) cizí název pro </a:t>
            </a:r>
            <a:r>
              <a:rPr lang="cs-CZ" altLang="cs-CZ" sz="1800" i="1" dirty="0"/>
              <a:t>stlačování</a:t>
            </a:r>
            <a:r>
              <a:rPr lang="cs-CZ" altLang="cs-CZ" sz="1800" dirty="0"/>
              <a:t> </a:t>
            </a:r>
          </a:p>
          <a:p>
            <a:pPr eaLnBrk="1">
              <a:tabLst>
                <a:tab pos="723825" algn="l"/>
                <a:tab pos="1447649" algn="l"/>
                <a:tab pos="2171475" algn="l"/>
              </a:tabLst>
            </a:pPr>
            <a:r>
              <a:rPr lang="cs-CZ" altLang="cs-CZ" sz="1800" dirty="0"/>
              <a:t>8) </a:t>
            </a:r>
            <a:r>
              <a:rPr lang="cs-CZ" altLang="cs-CZ" sz="1800" dirty="0" err="1"/>
              <a:t>pV</a:t>
            </a:r>
            <a:r>
              <a:rPr lang="cs-CZ" altLang="cs-CZ" sz="1800" dirty="0"/>
              <a:t>= ...</a:t>
            </a:r>
          </a:p>
        </p:txBody>
      </p:sp>
      <p:sp>
        <p:nvSpPr>
          <p:cNvPr id="13316" name="AutoShape 3"/>
          <p:cNvSpPr>
            <a:spLocks noChangeArrowheads="1"/>
          </p:cNvSpPr>
          <p:nvPr/>
        </p:nvSpPr>
        <p:spPr bwMode="auto">
          <a:xfrm>
            <a:off x="4140200" y="1944688"/>
            <a:ext cx="503238" cy="4032250"/>
          </a:xfrm>
          <a:prstGeom prst="roundRect">
            <a:avLst>
              <a:gd name="adj" fmla="val 315"/>
            </a:avLst>
          </a:prstGeom>
          <a:solidFill>
            <a:srgbClr val="FFFF00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17" name="AutoShape 4"/>
          <p:cNvSpPr>
            <a:spLocks noChangeArrowheads="1"/>
          </p:cNvSpPr>
          <p:nvPr/>
        </p:nvSpPr>
        <p:spPr bwMode="auto">
          <a:xfrm rot="5400000">
            <a:off x="2592389" y="1"/>
            <a:ext cx="503236" cy="4392613"/>
          </a:xfrm>
          <a:prstGeom prst="roundRect">
            <a:avLst>
              <a:gd name="adj" fmla="val 315"/>
            </a:avLst>
          </a:prstGeom>
          <a:noFill/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18" name="AutoShape 5"/>
          <p:cNvSpPr>
            <a:spLocks noChangeArrowheads="1"/>
          </p:cNvSpPr>
          <p:nvPr/>
        </p:nvSpPr>
        <p:spPr bwMode="auto">
          <a:xfrm>
            <a:off x="2124075" y="19446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19" name="AutoShape 6"/>
          <p:cNvSpPr>
            <a:spLocks noChangeArrowheads="1"/>
          </p:cNvSpPr>
          <p:nvPr/>
        </p:nvSpPr>
        <p:spPr bwMode="auto">
          <a:xfrm>
            <a:off x="1619250" y="19446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20" name="AutoShape 7"/>
          <p:cNvSpPr>
            <a:spLocks noChangeArrowheads="1"/>
          </p:cNvSpPr>
          <p:nvPr/>
        </p:nvSpPr>
        <p:spPr bwMode="auto">
          <a:xfrm>
            <a:off x="3635375" y="19446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21" name="AutoShape 8"/>
          <p:cNvSpPr>
            <a:spLocks noChangeArrowheads="1"/>
          </p:cNvSpPr>
          <p:nvPr/>
        </p:nvSpPr>
        <p:spPr bwMode="auto">
          <a:xfrm>
            <a:off x="3130550" y="19446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22" name="AutoShape 9"/>
          <p:cNvSpPr>
            <a:spLocks noChangeArrowheads="1"/>
          </p:cNvSpPr>
          <p:nvPr/>
        </p:nvSpPr>
        <p:spPr bwMode="auto">
          <a:xfrm>
            <a:off x="2627313" y="19446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23" name="AutoShape 10"/>
          <p:cNvSpPr>
            <a:spLocks noChangeArrowheads="1"/>
          </p:cNvSpPr>
          <p:nvPr/>
        </p:nvSpPr>
        <p:spPr bwMode="auto">
          <a:xfrm>
            <a:off x="4643438" y="19446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24" name="AutoShape 11"/>
          <p:cNvSpPr>
            <a:spLocks noChangeArrowheads="1"/>
          </p:cNvSpPr>
          <p:nvPr/>
        </p:nvSpPr>
        <p:spPr bwMode="auto">
          <a:xfrm>
            <a:off x="5146675" y="19446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25" name="AutoShape 12"/>
          <p:cNvSpPr>
            <a:spLocks noChangeArrowheads="1"/>
          </p:cNvSpPr>
          <p:nvPr/>
        </p:nvSpPr>
        <p:spPr bwMode="auto">
          <a:xfrm>
            <a:off x="647700" y="1944688"/>
            <a:ext cx="973138" cy="504825"/>
          </a:xfrm>
          <a:prstGeom prst="roundRect">
            <a:avLst>
              <a:gd name="adj" fmla="val 310"/>
            </a:avLst>
          </a:prstGeom>
          <a:noFill/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>
            <a:lvl1pPr eaLnBrk="0">
              <a:tabLst>
                <a:tab pos="723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ctr" eaLnBrk="1"/>
            <a:r>
              <a:rPr lang="cs-CZ" altLang="cs-CZ" b="1">
                <a:solidFill>
                  <a:srgbClr val="000000"/>
                </a:solidFill>
              </a:rPr>
              <a:t>termo</a:t>
            </a:r>
          </a:p>
        </p:txBody>
      </p:sp>
      <p:sp>
        <p:nvSpPr>
          <p:cNvPr id="13326" name="AutoShape 13"/>
          <p:cNvSpPr>
            <a:spLocks noChangeArrowheads="1"/>
          </p:cNvSpPr>
          <p:nvPr/>
        </p:nvSpPr>
        <p:spPr bwMode="auto">
          <a:xfrm>
            <a:off x="179388" y="1944688"/>
            <a:ext cx="503238" cy="504825"/>
          </a:xfrm>
          <a:prstGeom prst="roundRect">
            <a:avLst>
              <a:gd name="adj" fmla="val 315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1</a:t>
            </a:r>
          </a:p>
        </p:txBody>
      </p:sp>
      <p:sp>
        <p:nvSpPr>
          <p:cNvPr id="13327" name="AutoShape 14"/>
          <p:cNvSpPr>
            <a:spLocks noChangeArrowheads="1"/>
          </p:cNvSpPr>
          <p:nvPr/>
        </p:nvSpPr>
        <p:spPr bwMode="auto">
          <a:xfrm>
            <a:off x="3635375" y="2447926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28" name="AutoShape 15"/>
          <p:cNvSpPr>
            <a:spLocks noChangeArrowheads="1"/>
          </p:cNvSpPr>
          <p:nvPr/>
        </p:nvSpPr>
        <p:spPr bwMode="auto">
          <a:xfrm>
            <a:off x="4641850" y="2447926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29" name="AutoShape 16"/>
          <p:cNvSpPr>
            <a:spLocks noChangeArrowheads="1"/>
          </p:cNvSpPr>
          <p:nvPr/>
        </p:nvSpPr>
        <p:spPr bwMode="auto">
          <a:xfrm>
            <a:off x="4641850" y="2447926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30" name="AutoShape 17"/>
          <p:cNvSpPr>
            <a:spLocks noChangeArrowheads="1"/>
          </p:cNvSpPr>
          <p:nvPr/>
        </p:nvSpPr>
        <p:spPr bwMode="auto">
          <a:xfrm>
            <a:off x="4138613" y="2447926"/>
            <a:ext cx="503238" cy="504825"/>
          </a:xfrm>
          <a:prstGeom prst="roundRect">
            <a:avLst>
              <a:gd name="adj" fmla="val 315"/>
            </a:avLst>
          </a:prstGeom>
          <a:noFill/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31" name="AutoShape 18"/>
          <p:cNvSpPr>
            <a:spLocks noChangeArrowheads="1"/>
          </p:cNvSpPr>
          <p:nvPr/>
        </p:nvSpPr>
        <p:spPr bwMode="auto">
          <a:xfrm>
            <a:off x="3130550" y="2484439"/>
            <a:ext cx="503238" cy="504825"/>
          </a:xfrm>
          <a:prstGeom prst="roundRect">
            <a:avLst>
              <a:gd name="adj" fmla="val 315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2</a:t>
            </a:r>
          </a:p>
        </p:txBody>
      </p:sp>
      <p:sp>
        <p:nvSpPr>
          <p:cNvPr id="13332" name="AutoShape 19"/>
          <p:cNvSpPr>
            <a:spLocks noChangeArrowheads="1"/>
          </p:cNvSpPr>
          <p:nvPr/>
        </p:nvSpPr>
        <p:spPr bwMode="auto">
          <a:xfrm>
            <a:off x="3633788" y="29527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33" name="AutoShape 20"/>
          <p:cNvSpPr>
            <a:spLocks noChangeArrowheads="1"/>
          </p:cNvSpPr>
          <p:nvPr/>
        </p:nvSpPr>
        <p:spPr bwMode="auto">
          <a:xfrm>
            <a:off x="4138613" y="2952751"/>
            <a:ext cx="503238" cy="504825"/>
          </a:xfrm>
          <a:prstGeom prst="roundRect">
            <a:avLst>
              <a:gd name="adj" fmla="val 315"/>
            </a:avLst>
          </a:prstGeom>
          <a:noFill/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34" name="AutoShape 21"/>
          <p:cNvSpPr>
            <a:spLocks noChangeArrowheads="1"/>
          </p:cNvSpPr>
          <p:nvPr/>
        </p:nvSpPr>
        <p:spPr bwMode="auto">
          <a:xfrm>
            <a:off x="4641850" y="29527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35" name="AutoShape 22"/>
          <p:cNvSpPr>
            <a:spLocks noChangeArrowheads="1"/>
          </p:cNvSpPr>
          <p:nvPr/>
        </p:nvSpPr>
        <p:spPr bwMode="auto">
          <a:xfrm>
            <a:off x="5145088" y="29527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36" name="AutoShape 23"/>
          <p:cNvSpPr>
            <a:spLocks noChangeArrowheads="1"/>
          </p:cNvSpPr>
          <p:nvPr/>
        </p:nvSpPr>
        <p:spPr bwMode="auto">
          <a:xfrm>
            <a:off x="5649913" y="29527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37" name="AutoShape 24"/>
          <p:cNvSpPr>
            <a:spLocks noChangeArrowheads="1"/>
          </p:cNvSpPr>
          <p:nvPr/>
        </p:nvSpPr>
        <p:spPr bwMode="auto">
          <a:xfrm>
            <a:off x="5648325" y="29527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38" name="AutoShape 25"/>
          <p:cNvSpPr>
            <a:spLocks noChangeArrowheads="1"/>
          </p:cNvSpPr>
          <p:nvPr/>
        </p:nvSpPr>
        <p:spPr bwMode="auto">
          <a:xfrm>
            <a:off x="6153150" y="29527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39" name="AutoShape 26"/>
          <p:cNvSpPr>
            <a:spLocks noChangeArrowheads="1"/>
          </p:cNvSpPr>
          <p:nvPr/>
        </p:nvSpPr>
        <p:spPr bwMode="auto">
          <a:xfrm>
            <a:off x="4138613" y="3455988"/>
            <a:ext cx="503238" cy="504825"/>
          </a:xfrm>
          <a:prstGeom prst="roundRect">
            <a:avLst>
              <a:gd name="adj" fmla="val 315"/>
            </a:avLst>
          </a:prstGeom>
          <a:noFill/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40" name="AutoShape 27"/>
          <p:cNvSpPr>
            <a:spLocks noChangeArrowheads="1"/>
          </p:cNvSpPr>
          <p:nvPr/>
        </p:nvSpPr>
        <p:spPr bwMode="auto">
          <a:xfrm>
            <a:off x="4641850" y="34559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41" name="AutoShape 28"/>
          <p:cNvSpPr>
            <a:spLocks noChangeArrowheads="1"/>
          </p:cNvSpPr>
          <p:nvPr/>
        </p:nvSpPr>
        <p:spPr bwMode="auto">
          <a:xfrm>
            <a:off x="5145088" y="34559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42" name="AutoShape 29"/>
          <p:cNvSpPr>
            <a:spLocks noChangeArrowheads="1"/>
          </p:cNvSpPr>
          <p:nvPr/>
        </p:nvSpPr>
        <p:spPr bwMode="auto">
          <a:xfrm>
            <a:off x="5649913" y="34559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43" name="AutoShape 30"/>
          <p:cNvSpPr>
            <a:spLocks noChangeArrowheads="1"/>
          </p:cNvSpPr>
          <p:nvPr/>
        </p:nvSpPr>
        <p:spPr bwMode="auto">
          <a:xfrm>
            <a:off x="4138613" y="3959226"/>
            <a:ext cx="503238" cy="504825"/>
          </a:xfrm>
          <a:prstGeom prst="roundRect">
            <a:avLst>
              <a:gd name="adj" fmla="val 315"/>
            </a:avLst>
          </a:prstGeom>
          <a:noFill/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44" name="AutoShape 31"/>
          <p:cNvSpPr>
            <a:spLocks noChangeArrowheads="1"/>
          </p:cNvSpPr>
          <p:nvPr/>
        </p:nvSpPr>
        <p:spPr bwMode="auto">
          <a:xfrm>
            <a:off x="4137025" y="3959226"/>
            <a:ext cx="503238" cy="504825"/>
          </a:xfrm>
          <a:prstGeom prst="roundRect">
            <a:avLst>
              <a:gd name="adj" fmla="val 315"/>
            </a:avLst>
          </a:prstGeom>
          <a:noFill/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45" name="AutoShape 32"/>
          <p:cNvSpPr>
            <a:spLocks noChangeArrowheads="1"/>
          </p:cNvSpPr>
          <p:nvPr/>
        </p:nvSpPr>
        <p:spPr bwMode="auto">
          <a:xfrm>
            <a:off x="4137025" y="4464051"/>
            <a:ext cx="503238" cy="504825"/>
          </a:xfrm>
          <a:prstGeom prst="roundRect">
            <a:avLst>
              <a:gd name="adj" fmla="val 315"/>
            </a:avLst>
          </a:prstGeom>
          <a:noFill/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46" name="AutoShape 33"/>
          <p:cNvSpPr>
            <a:spLocks noChangeArrowheads="1"/>
          </p:cNvSpPr>
          <p:nvPr/>
        </p:nvSpPr>
        <p:spPr bwMode="auto">
          <a:xfrm>
            <a:off x="4137025" y="4967288"/>
            <a:ext cx="503238" cy="504825"/>
          </a:xfrm>
          <a:prstGeom prst="roundRect">
            <a:avLst>
              <a:gd name="adj" fmla="val 315"/>
            </a:avLst>
          </a:prstGeom>
          <a:noFill/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47" name="AutoShape 34"/>
          <p:cNvSpPr>
            <a:spLocks noChangeArrowheads="1"/>
          </p:cNvSpPr>
          <p:nvPr/>
        </p:nvSpPr>
        <p:spPr bwMode="auto">
          <a:xfrm>
            <a:off x="3130550" y="2989264"/>
            <a:ext cx="503238" cy="504825"/>
          </a:xfrm>
          <a:prstGeom prst="roundRect">
            <a:avLst>
              <a:gd name="adj" fmla="val 315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3</a:t>
            </a:r>
          </a:p>
        </p:txBody>
      </p:sp>
      <p:sp>
        <p:nvSpPr>
          <p:cNvPr id="13348" name="AutoShape 35"/>
          <p:cNvSpPr>
            <a:spLocks noChangeArrowheads="1"/>
          </p:cNvSpPr>
          <p:nvPr/>
        </p:nvSpPr>
        <p:spPr bwMode="auto">
          <a:xfrm>
            <a:off x="3635375" y="3492500"/>
            <a:ext cx="503238" cy="504825"/>
          </a:xfrm>
          <a:prstGeom prst="roundRect">
            <a:avLst>
              <a:gd name="adj" fmla="val 315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4</a:t>
            </a:r>
          </a:p>
        </p:txBody>
      </p:sp>
      <p:sp>
        <p:nvSpPr>
          <p:cNvPr id="13349" name="AutoShape 36"/>
          <p:cNvSpPr>
            <a:spLocks noChangeArrowheads="1"/>
          </p:cNvSpPr>
          <p:nvPr/>
        </p:nvSpPr>
        <p:spPr bwMode="auto">
          <a:xfrm>
            <a:off x="4641850" y="3959226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50" name="AutoShape 37"/>
          <p:cNvSpPr>
            <a:spLocks noChangeArrowheads="1"/>
          </p:cNvSpPr>
          <p:nvPr/>
        </p:nvSpPr>
        <p:spPr bwMode="auto">
          <a:xfrm>
            <a:off x="5145088" y="3959226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51" name="AutoShape 38"/>
          <p:cNvSpPr>
            <a:spLocks noChangeArrowheads="1"/>
          </p:cNvSpPr>
          <p:nvPr/>
        </p:nvSpPr>
        <p:spPr bwMode="auto">
          <a:xfrm>
            <a:off x="5648325" y="3959226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52" name="AutoShape 39"/>
          <p:cNvSpPr>
            <a:spLocks noChangeArrowheads="1"/>
          </p:cNvSpPr>
          <p:nvPr/>
        </p:nvSpPr>
        <p:spPr bwMode="auto">
          <a:xfrm>
            <a:off x="3633788" y="3959226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53" name="AutoShape 40"/>
          <p:cNvSpPr>
            <a:spLocks noChangeArrowheads="1"/>
          </p:cNvSpPr>
          <p:nvPr/>
        </p:nvSpPr>
        <p:spPr bwMode="auto">
          <a:xfrm>
            <a:off x="3130550" y="3960813"/>
            <a:ext cx="503238" cy="504825"/>
          </a:xfrm>
          <a:prstGeom prst="roundRect">
            <a:avLst>
              <a:gd name="adj" fmla="val 315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5</a:t>
            </a:r>
          </a:p>
        </p:txBody>
      </p:sp>
      <p:sp>
        <p:nvSpPr>
          <p:cNvPr id="13354" name="AutoShape 41"/>
          <p:cNvSpPr>
            <a:spLocks noChangeArrowheads="1"/>
          </p:cNvSpPr>
          <p:nvPr/>
        </p:nvSpPr>
        <p:spPr bwMode="auto">
          <a:xfrm>
            <a:off x="3632200" y="44640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55" name="AutoShape 42"/>
          <p:cNvSpPr>
            <a:spLocks noChangeArrowheads="1"/>
          </p:cNvSpPr>
          <p:nvPr/>
        </p:nvSpPr>
        <p:spPr bwMode="auto">
          <a:xfrm>
            <a:off x="3128963" y="44640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56" name="AutoShape 43"/>
          <p:cNvSpPr>
            <a:spLocks noChangeArrowheads="1"/>
          </p:cNvSpPr>
          <p:nvPr/>
        </p:nvSpPr>
        <p:spPr bwMode="auto">
          <a:xfrm>
            <a:off x="2624138" y="44640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57" name="AutoShape 44"/>
          <p:cNvSpPr>
            <a:spLocks noChangeArrowheads="1"/>
          </p:cNvSpPr>
          <p:nvPr/>
        </p:nvSpPr>
        <p:spPr bwMode="auto">
          <a:xfrm>
            <a:off x="2119313" y="44640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58" name="AutoShape 45"/>
          <p:cNvSpPr>
            <a:spLocks noChangeArrowheads="1"/>
          </p:cNvSpPr>
          <p:nvPr/>
        </p:nvSpPr>
        <p:spPr bwMode="auto">
          <a:xfrm>
            <a:off x="4638675" y="44640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59" name="AutoShape 46"/>
          <p:cNvSpPr>
            <a:spLocks noChangeArrowheads="1"/>
          </p:cNvSpPr>
          <p:nvPr/>
        </p:nvSpPr>
        <p:spPr bwMode="auto">
          <a:xfrm>
            <a:off x="5143500" y="44640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60" name="AutoShape 47"/>
          <p:cNvSpPr>
            <a:spLocks noChangeArrowheads="1"/>
          </p:cNvSpPr>
          <p:nvPr/>
        </p:nvSpPr>
        <p:spPr bwMode="auto">
          <a:xfrm>
            <a:off x="5646738" y="44640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61" name="AutoShape 48"/>
          <p:cNvSpPr>
            <a:spLocks noChangeArrowheads="1"/>
          </p:cNvSpPr>
          <p:nvPr/>
        </p:nvSpPr>
        <p:spPr bwMode="auto">
          <a:xfrm>
            <a:off x="6149975" y="44640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62" name="AutoShape 49"/>
          <p:cNvSpPr>
            <a:spLocks noChangeArrowheads="1"/>
          </p:cNvSpPr>
          <p:nvPr/>
        </p:nvSpPr>
        <p:spPr bwMode="auto">
          <a:xfrm>
            <a:off x="1619250" y="4465638"/>
            <a:ext cx="503238" cy="504825"/>
          </a:xfrm>
          <a:prstGeom prst="roundRect">
            <a:avLst>
              <a:gd name="adj" fmla="val 315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6</a:t>
            </a:r>
          </a:p>
        </p:txBody>
      </p:sp>
      <p:sp>
        <p:nvSpPr>
          <p:cNvPr id="13363" name="AutoShape 50"/>
          <p:cNvSpPr>
            <a:spLocks noChangeArrowheads="1"/>
          </p:cNvSpPr>
          <p:nvPr/>
        </p:nvSpPr>
        <p:spPr bwMode="auto">
          <a:xfrm>
            <a:off x="3632200" y="49672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64" name="AutoShape 51"/>
          <p:cNvSpPr>
            <a:spLocks noChangeArrowheads="1"/>
          </p:cNvSpPr>
          <p:nvPr/>
        </p:nvSpPr>
        <p:spPr bwMode="auto">
          <a:xfrm>
            <a:off x="3127375" y="49672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65" name="AutoShape 52"/>
          <p:cNvSpPr>
            <a:spLocks noChangeArrowheads="1"/>
          </p:cNvSpPr>
          <p:nvPr/>
        </p:nvSpPr>
        <p:spPr bwMode="auto">
          <a:xfrm>
            <a:off x="4640263" y="49672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66" name="AutoShape 53"/>
          <p:cNvSpPr>
            <a:spLocks noChangeArrowheads="1"/>
          </p:cNvSpPr>
          <p:nvPr/>
        </p:nvSpPr>
        <p:spPr bwMode="auto">
          <a:xfrm>
            <a:off x="4638675" y="49672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67" name="AutoShape 54"/>
          <p:cNvSpPr>
            <a:spLocks noChangeArrowheads="1"/>
          </p:cNvSpPr>
          <p:nvPr/>
        </p:nvSpPr>
        <p:spPr bwMode="auto">
          <a:xfrm>
            <a:off x="5143500" y="49672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68" name="AutoShape 55"/>
          <p:cNvSpPr>
            <a:spLocks noChangeArrowheads="1"/>
          </p:cNvSpPr>
          <p:nvPr/>
        </p:nvSpPr>
        <p:spPr bwMode="auto">
          <a:xfrm>
            <a:off x="5646738" y="49672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69" name="AutoShape 56"/>
          <p:cNvSpPr>
            <a:spLocks noChangeArrowheads="1"/>
          </p:cNvSpPr>
          <p:nvPr/>
        </p:nvSpPr>
        <p:spPr bwMode="auto">
          <a:xfrm>
            <a:off x="6149975" y="49672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70" name="AutoShape 57"/>
          <p:cNvSpPr>
            <a:spLocks noChangeArrowheads="1"/>
          </p:cNvSpPr>
          <p:nvPr/>
        </p:nvSpPr>
        <p:spPr bwMode="auto">
          <a:xfrm>
            <a:off x="6653213" y="49672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71" name="AutoShape 58"/>
          <p:cNvSpPr>
            <a:spLocks noChangeArrowheads="1"/>
          </p:cNvSpPr>
          <p:nvPr/>
        </p:nvSpPr>
        <p:spPr bwMode="auto">
          <a:xfrm>
            <a:off x="4137025" y="5472113"/>
            <a:ext cx="503238" cy="504825"/>
          </a:xfrm>
          <a:prstGeom prst="roundRect">
            <a:avLst>
              <a:gd name="adj" fmla="val 315"/>
            </a:avLst>
          </a:prstGeom>
          <a:noFill/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72" name="AutoShape 59"/>
          <p:cNvSpPr>
            <a:spLocks noChangeArrowheads="1"/>
          </p:cNvSpPr>
          <p:nvPr/>
        </p:nvSpPr>
        <p:spPr bwMode="auto">
          <a:xfrm>
            <a:off x="3632200" y="5472113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73" name="AutoShape 60"/>
          <p:cNvSpPr>
            <a:spLocks noChangeArrowheads="1"/>
          </p:cNvSpPr>
          <p:nvPr/>
        </p:nvSpPr>
        <p:spPr bwMode="auto">
          <a:xfrm>
            <a:off x="3127375" y="5472113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74" name="AutoShape 61"/>
          <p:cNvSpPr>
            <a:spLocks noChangeArrowheads="1"/>
          </p:cNvSpPr>
          <p:nvPr/>
        </p:nvSpPr>
        <p:spPr bwMode="auto">
          <a:xfrm>
            <a:off x="2622550" y="5472113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75" name="AutoShape 62"/>
          <p:cNvSpPr>
            <a:spLocks noChangeArrowheads="1"/>
          </p:cNvSpPr>
          <p:nvPr/>
        </p:nvSpPr>
        <p:spPr bwMode="auto">
          <a:xfrm>
            <a:off x="2119313" y="5472113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76" name="AutoShape 63"/>
          <p:cNvSpPr>
            <a:spLocks noChangeArrowheads="1"/>
          </p:cNvSpPr>
          <p:nvPr/>
        </p:nvSpPr>
        <p:spPr bwMode="auto">
          <a:xfrm>
            <a:off x="1614488" y="5472113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77" name="AutoShape 64"/>
          <p:cNvSpPr>
            <a:spLocks noChangeArrowheads="1"/>
          </p:cNvSpPr>
          <p:nvPr/>
        </p:nvSpPr>
        <p:spPr bwMode="auto">
          <a:xfrm>
            <a:off x="5141913" y="5472113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78" name="AutoShape 65"/>
          <p:cNvSpPr>
            <a:spLocks noChangeArrowheads="1"/>
          </p:cNvSpPr>
          <p:nvPr/>
        </p:nvSpPr>
        <p:spPr bwMode="auto">
          <a:xfrm>
            <a:off x="5645150" y="5472113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79" name="AutoShape 66"/>
          <p:cNvSpPr>
            <a:spLocks noChangeArrowheads="1"/>
          </p:cNvSpPr>
          <p:nvPr/>
        </p:nvSpPr>
        <p:spPr bwMode="auto">
          <a:xfrm>
            <a:off x="4637088" y="5472113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3380" name="AutoShape 67"/>
          <p:cNvSpPr>
            <a:spLocks noChangeArrowheads="1"/>
          </p:cNvSpPr>
          <p:nvPr/>
        </p:nvSpPr>
        <p:spPr bwMode="auto">
          <a:xfrm>
            <a:off x="2627313" y="4970463"/>
            <a:ext cx="503238" cy="504825"/>
          </a:xfrm>
          <a:prstGeom prst="roundRect">
            <a:avLst>
              <a:gd name="adj" fmla="val 315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7</a:t>
            </a:r>
          </a:p>
        </p:txBody>
      </p:sp>
      <p:sp>
        <p:nvSpPr>
          <p:cNvPr id="13381" name="AutoShape 68"/>
          <p:cNvSpPr>
            <a:spLocks noChangeArrowheads="1"/>
          </p:cNvSpPr>
          <p:nvPr/>
        </p:nvSpPr>
        <p:spPr bwMode="auto">
          <a:xfrm>
            <a:off x="1150938" y="5475288"/>
            <a:ext cx="503238" cy="504825"/>
          </a:xfrm>
          <a:prstGeom prst="roundRect">
            <a:avLst>
              <a:gd name="adj" fmla="val 315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8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9" y="301626"/>
            <a:ext cx="9070975" cy="1262063"/>
          </a:xfrm>
        </p:spPr>
        <p:txBody>
          <a:bodyPr tIns="38804"/>
          <a:lstStyle/>
          <a:p>
            <a:pPr eaLnBrk="1">
              <a:tabLst>
                <a:tab pos="723825" algn="l"/>
                <a:tab pos="1447649" algn="l"/>
                <a:tab pos="2171475" algn="l"/>
                <a:tab pos="2895300" algn="l"/>
                <a:tab pos="3619124" algn="l"/>
                <a:tab pos="4342950" algn="l"/>
                <a:tab pos="5066775" algn="l"/>
                <a:tab pos="5790600" algn="l"/>
                <a:tab pos="6514424" algn="l"/>
                <a:tab pos="7238250" algn="l"/>
                <a:tab pos="7962075" algn="l"/>
                <a:tab pos="8685899" algn="l"/>
              </a:tabLst>
            </a:pPr>
            <a:r>
              <a:rPr lang="cs-CZ" altLang="cs-CZ" smtClean="0"/>
              <a:t>KŘÍŽOVKA:</a:t>
            </a:r>
          </a:p>
        </p:txBody>
      </p:sp>
      <p:sp>
        <p:nvSpPr>
          <p:cNvPr id="14339" name="Rectangle 2"/>
          <p:cNvSpPr>
            <a:spLocks noGrp="1" noChangeArrowheads="1"/>
          </p:cNvSpPr>
          <p:nvPr>
            <p:ph sz="half" idx="1"/>
          </p:nvPr>
        </p:nvSpPr>
        <p:spPr>
          <a:xfrm>
            <a:off x="7272338" y="1768476"/>
            <a:ext cx="2592388" cy="4989513"/>
          </a:xfrm>
        </p:spPr>
        <p:txBody>
          <a:bodyPr tIns="13229"/>
          <a:lstStyle/>
          <a:p>
            <a:pPr eaLnBrk="1">
              <a:tabLst>
                <a:tab pos="723825" algn="l"/>
                <a:tab pos="1447649" algn="l"/>
                <a:tab pos="2171475" algn="l"/>
              </a:tabLst>
            </a:pPr>
            <a:r>
              <a:rPr lang="cs-CZ" altLang="cs-CZ" sz="1500" dirty="0"/>
              <a:t>1) vědní obor zkoumající tepelnou výměnu</a:t>
            </a:r>
          </a:p>
          <a:p>
            <a:pPr eaLnBrk="1">
              <a:tabLst>
                <a:tab pos="723825" algn="l"/>
                <a:tab pos="1447649" algn="l"/>
                <a:tab pos="2171475" algn="l"/>
              </a:tabLst>
            </a:pPr>
            <a:r>
              <a:rPr lang="cs-CZ" altLang="cs-CZ" sz="1500" dirty="0"/>
              <a:t>2) latinsky „stejný“</a:t>
            </a:r>
          </a:p>
          <a:p>
            <a:pPr eaLnBrk="1">
              <a:tabLst>
                <a:tab pos="723825" algn="l"/>
                <a:tab pos="1447649" algn="l"/>
                <a:tab pos="2171475" algn="l"/>
              </a:tabLst>
            </a:pPr>
            <a:r>
              <a:rPr lang="cs-CZ" altLang="cs-CZ" sz="1500" dirty="0"/>
              <a:t>3) -</a:t>
            </a:r>
            <a:r>
              <a:rPr lang="cs-CZ" altLang="cs-CZ" sz="1500" dirty="0" err="1" smtClean="0"/>
              <a:t>Marriotův</a:t>
            </a:r>
            <a:r>
              <a:rPr lang="cs-CZ" altLang="cs-CZ" sz="1500" dirty="0" smtClean="0"/>
              <a:t> </a:t>
            </a:r>
            <a:r>
              <a:rPr lang="cs-CZ" altLang="cs-CZ" sz="1500" dirty="0"/>
              <a:t>zákon (</a:t>
            </a:r>
            <a:r>
              <a:rPr lang="cs-CZ" altLang="cs-CZ" sz="1500" b="1" dirty="0"/>
              <a:t>p</a:t>
            </a:r>
            <a:r>
              <a:rPr lang="cs-CZ" altLang="cs-CZ" sz="1500" b="1" baseline="-15000" dirty="0"/>
              <a:t>1</a:t>
            </a:r>
            <a:r>
              <a:rPr lang="cs-CZ" altLang="cs-CZ" sz="1500" b="1" dirty="0"/>
              <a:t>.V</a:t>
            </a:r>
            <a:r>
              <a:rPr lang="cs-CZ" altLang="cs-CZ" sz="1500" b="1" baseline="-15000" dirty="0"/>
              <a:t>1</a:t>
            </a:r>
            <a:r>
              <a:rPr lang="cs-CZ" altLang="cs-CZ" sz="1500" b="1" dirty="0"/>
              <a:t> = p</a:t>
            </a:r>
            <a:r>
              <a:rPr lang="cs-CZ" altLang="cs-CZ" sz="1500" b="1" baseline="-15000" dirty="0"/>
              <a:t>2</a:t>
            </a:r>
            <a:r>
              <a:rPr lang="cs-CZ" altLang="cs-CZ" sz="1500" b="1" dirty="0"/>
              <a:t>.V</a:t>
            </a:r>
            <a:r>
              <a:rPr lang="cs-CZ" altLang="cs-CZ" sz="1500" b="1" baseline="-15000" dirty="0"/>
              <a:t>2</a:t>
            </a:r>
            <a:r>
              <a:rPr lang="cs-CZ" altLang="cs-CZ" sz="1500" baseline="-15000" dirty="0"/>
              <a:t>)</a:t>
            </a:r>
          </a:p>
          <a:p>
            <a:pPr eaLnBrk="1">
              <a:tabLst>
                <a:tab pos="723825" algn="l"/>
                <a:tab pos="1447649" algn="l"/>
                <a:tab pos="2171475" algn="l"/>
              </a:tabLst>
            </a:pPr>
            <a:r>
              <a:rPr lang="cs-CZ" altLang="cs-CZ" sz="1500" dirty="0"/>
              <a:t>4) proměnná veličina při izotermickém ději </a:t>
            </a:r>
          </a:p>
          <a:p>
            <a:pPr eaLnBrk="1">
              <a:tabLst>
                <a:tab pos="723825" algn="l"/>
                <a:tab pos="1447649" algn="l"/>
                <a:tab pos="2171475" algn="l"/>
              </a:tabLst>
            </a:pPr>
            <a:r>
              <a:rPr lang="cs-CZ" altLang="cs-CZ" sz="1500" dirty="0"/>
              <a:t>5) název řeckého symbolu ∆</a:t>
            </a:r>
          </a:p>
          <a:p>
            <a:pPr eaLnBrk="1">
              <a:tabLst>
                <a:tab pos="723825" algn="l"/>
                <a:tab pos="1447649" algn="l"/>
                <a:tab pos="2171475" algn="l"/>
              </a:tabLst>
            </a:pPr>
            <a:r>
              <a:rPr lang="cs-CZ" altLang="cs-CZ" sz="1500" dirty="0"/>
              <a:t>6) graf izotermického děje odpovídá v matematice... </a:t>
            </a:r>
          </a:p>
          <a:p>
            <a:pPr eaLnBrk="1">
              <a:tabLst>
                <a:tab pos="723825" algn="l"/>
                <a:tab pos="1447649" algn="l"/>
                <a:tab pos="2171475" algn="l"/>
              </a:tabLst>
            </a:pPr>
            <a:r>
              <a:rPr lang="cs-CZ" altLang="cs-CZ" sz="1500" dirty="0"/>
              <a:t>7) cizí název pro stlačování </a:t>
            </a:r>
          </a:p>
          <a:p>
            <a:pPr eaLnBrk="1">
              <a:tabLst>
                <a:tab pos="723825" algn="l"/>
                <a:tab pos="1447649" algn="l"/>
                <a:tab pos="2171475" algn="l"/>
              </a:tabLst>
            </a:pPr>
            <a:r>
              <a:rPr lang="cs-CZ" altLang="cs-CZ" sz="1500" dirty="0"/>
              <a:t>8) </a:t>
            </a:r>
            <a:r>
              <a:rPr lang="cs-CZ" altLang="cs-CZ" sz="1500" dirty="0" err="1"/>
              <a:t>pV</a:t>
            </a:r>
            <a:r>
              <a:rPr lang="cs-CZ" altLang="cs-CZ" sz="1500" dirty="0"/>
              <a:t>= ...</a:t>
            </a:r>
          </a:p>
        </p:txBody>
      </p:sp>
      <p:sp>
        <p:nvSpPr>
          <p:cNvPr id="14340" name="AutoShape 3"/>
          <p:cNvSpPr>
            <a:spLocks noChangeArrowheads="1"/>
          </p:cNvSpPr>
          <p:nvPr/>
        </p:nvSpPr>
        <p:spPr bwMode="auto">
          <a:xfrm rot="5400000">
            <a:off x="2592389" y="1"/>
            <a:ext cx="503236" cy="4392613"/>
          </a:xfrm>
          <a:prstGeom prst="roundRect">
            <a:avLst>
              <a:gd name="adj" fmla="val 315"/>
            </a:avLst>
          </a:prstGeom>
          <a:noFill/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4341" name="AutoShape 4"/>
          <p:cNvSpPr>
            <a:spLocks noChangeArrowheads="1"/>
          </p:cNvSpPr>
          <p:nvPr/>
        </p:nvSpPr>
        <p:spPr bwMode="auto">
          <a:xfrm>
            <a:off x="2124075" y="19446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Y</a:t>
            </a:r>
          </a:p>
        </p:txBody>
      </p:sp>
      <p:sp>
        <p:nvSpPr>
          <p:cNvPr id="14342" name="AutoShape 5"/>
          <p:cNvSpPr>
            <a:spLocks noChangeArrowheads="1"/>
          </p:cNvSpPr>
          <p:nvPr/>
        </p:nvSpPr>
        <p:spPr bwMode="auto">
          <a:xfrm>
            <a:off x="1619250" y="19446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D</a:t>
            </a:r>
          </a:p>
        </p:txBody>
      </p:sp>
      <p:sp>
        <p:nvSpPr>
          <p:cNvPr id="14343" name="AutoShape 6"/>
          <p:cNvSpPr>
            <a:spLocks noChangeArrowheads="1"/>
          </p:cNvSpPr>
          <p:nvPr/>
        </p:nvSpPr>
        <p:spPr bwMode="auto">
          <a:xfrm>
            <a:off x="3635375" y="19446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M</a:t>
            </a:r>
          </a:p>
        </p:txBody>
      </p:sp>
      <p:sp>
        <p:nvSpPr>
          <p:cNvPr id="14344" name="AutoShape 7"/>
          <p:cNvSpPr>
            <a:spLocks noChangeArrowheads="1"/>
          </p:cNvSpPr>
          <p:nvPr/>
        </p:nvSpPr>
        <p:spPr bwMode="auto">
          <a:xfrm>
            <a:off x="3130550" y="19446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A</a:t>
            </a:r>
          </a:p>
        </p:txBody>
      </p:sp>
      <p:sp>
        <p:nvSpPr>
          <p:cNvPr id="14345" name="AutoShape 8"/>
          <p:cNvSpPr>
            <a:spLocks noChangeArrowheads="1"/>
          </p:cNvSpPr>
          <p:nvPr/>
        </p:nvSpPr>
        <p:spPr bwMode="auto">
          <a:xfrm>
            <a:off x="2627313" y="19446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N</a:t>
            </a:r>
          </a:p>
        </p:txBody>
      </p:sp>
      <p:sp>
        <p:nvSpPr>
          <p:cNvPr id="14346" name="AutoShape 9"/>
          <p:cNvSpPr>
            <a:spLocks noChangeArrowheads="1"/>
          </p:cNvSpPr>
          <p:nvPr/>
        </p:nvSpPr>
        <p:spPr bwMode="auto">
          <a:xfrm>
            <a:off x="4643438" y="19446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K</a:t>
            </a:r>
          </a:p>
        </p:txBody>
      </p:sp>
      <p:sp>
        <p:nvSpPr>
          <p:cNvPr id="14347" name="AutoShape 10"/>
          <p:cNvSpPr>
            <a:spLocks noChangeArrowheads="1"/>
          </p:cNvSpPr>
          <p:nvPr/>
        </p:nvSpPr>
        <p:spPr bwMode="auto">
          <a:xfrm>
            <a:off x="5146675" y="19446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A</a:t>
            </a:r>
          </a:p>
        </p:txBody>
      </p:sp>
      <p:sp>
        <p:nvSpPr>
          <p:cNvPr id="14348" name="AutoShape 11"/>
          <p:cNvSpPr>
            <a:spLocks noChangeArrowheads="1"/>
          </p:cNvSpPr>
          <p:nvPr/>
        </p:nvSpPr>
        <p:spPr bwMode="auto">
          <a:xfrm>
            <a:off x="647700" y="1944688"/>
            <a:ext cx="973138" cy="504825"/>
          </a:xfrm>
          <a:prstGeom prst="roundRect">
            <a:avLst>
              <a:gd name="adj" fmla="val 310"/>
            </a:avLst>
          </a:prstGeom>
          <a:noFill/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>
            <a:lvl1pPr eaLnBrk="0">
              <a:tabLst>
                <a:tab pos="723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ctr" eaLnBrk="1"/>
            <a:r>
              <a:rPr lang="cs-CZ" altLang="cs-CZ" b="1">
                <a:solidFill>
                  <a:srgbClr val="000000"/>
                </a:solidFill>
              </a:rPr>
              <a:t>termo</a:t>
            </a:r>
          </a:p>
        </p:txBody>
      </p:sp>
      <p:sp>
        <p:nvSpPr>
          <p:cNvPr id="14349" name="AutoShape 12"/>
          <p:cNvSpPr>
            <a:spLocks noChangeArrowheads="1"/>
          </p:cNvSpPr>
          <p:nvPr/>
        </p:nvSpPr>
        <p:spPr bwMode="auto">
          <a:xfrm>
            <a:off x="179388" y="1944688"/>
            <a:ext cx="503238" cy="504825"/>
          </a:xfrm>
          <a:prstGeom prst="roundRect">
            <a:avLst>
              <a:gd name="adj" fmla="val 315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1</a:t>
            </a:r>
          </a:p>
        </p:txBody>
      </p:sp>
      <p:sp>
        <p:nvSpPr>
          <p:cNvPr id="14350" name="AutoShape 13"/>
          <p:cNvSpPr>
            <a:spLocks noChangeArrowheads="1"/>
          </p:cNvSpPr>
          <p:nvPr/>
        </p:nvSpPr>
        <p:spPr bwMode="auto">
          <a:xfrm>
            <a:off x="3635375" y="2447926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I</a:t>
            </a:r>
          </a:p>
        </p:txBody>
      </p:sp>
      <p:sp>
        <p:nvSpPr>
          <p:cNvPr id="14351" name="AutoShape 14"/>
          <p:cNvSpPr>
            <a:spLocks noChangeArrowheads="1"/>
          </p:cNvSpPr>
          <p:nvPr/>
        </p:nvSpPr>
        <p:spPr bwMode="auto">
          <a:xfrm>
            <a:off x="4641850" y="2447926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4352" name="AutoShape 15"/>
          <p:cNvSpPr>
            <a:spLocks noChangeArrowheads="1"/>
          </p:cNvSpPr>
          <p:nvPr/>
        </p:nvSpPr>
        <p:spPr bwMode="auto">
          <a:xfrm>
            <a:off x="4641850" y="2447926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O</a:t>
            </a:r>
          </a:p>
        </p:txBody>
      </p:sp>
      <p:sp>
        <p:nvSpPr>
          <p:cNvPr id="14353" name="AutoShape 16"/>
          <p:cNvSpPr>
            <a:spLocks noChangeArrowheads="1"/>
          </p:cNvSpPr>
          <p:nvPr/>
        </p:nvSpPr>
        <p:spPr bwMode="auto">
          <a:xfrm>
            <a:off x="4138613" y="2447926"/>
            <a:ext cx="503238" cy="504825"/>
          </a:xfrm>
          <a:prstGeom prst="roundRect">
            <a:avLst>
              <a:gd name="adj" fmla="val 315"/>
            </a:avLst>
          </a:prstGeom>
          <a:noFill/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4354" name="AutoShape 17"/>
          <p:cNvSpPr>
            <a:spLocks noChangeArrowheads="1"/>
          </p:cNvSpPr>
          <p:nvPr/>
        </p:nvSpPr>
        <p:spPr bwMode="auto">
          <a:xfrm>
            <a:off x="3130550" y="2484439"/>
            <a:ext cx="503238" cy="504825"/>
          </a:xfrm>
          <a:prstGeom prst="roundRect">
            <a:avLst>
              <a:gd name="adj" fmla="val 315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2</a:t>
            </a:r>
          </a:p>
        </p:txBody>
      </p:sp>
      <p:sp>
        <p:nvSpPr>
          <p:cNvPr id="14355" name="AutoShape 18"/>
          <p:cNvSpPr>
            <a:spLocks noChangeArrowheads="1"/>
          </p:cNvSpPr>
          <p:nvPr/>
        </p:nvSpPr>
        <p:spPr bwMode="auto">
          <a:xfrm>
            <a:off x="3633788" y="29527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B</a:t>
            </a:r>
          </a:p>
        </p:txBody>
      </p:sp>
      <p:sp>
        <p:nvSpPr>
          <p:cNvPr id="14356" name="AutoShape 19"/>
          <p:cNvSpPr>
            <a:spLocks noChangeArrowheads="1"/>
          </p:cNvSpPr>
          <p:nvPr/>
        </p:nvSpPr>
        <p:spPr bwMode="auto">
          <a:xfrm>
            <a:off x="4138613" y="2952751"/>
            <a:ext cx="503238" cy="504825"/>
          </a:xfrm>
          <a:prstGeom prst="roundRect">
            <a:avLst>
              <a:gd name="adj" fmla="val 315"/>
            </a:avLst>
          </a:prstGeom>
          <a:noFill/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4357" name="AutoShape 20"/>
          <p:cNvSpPr>
            <a:spLocks noChangeArrowheads="1"/>
          </p:cNvSpPr>
          <p:nvPr/>
        </p:nvSpPr>
        <p:spPr bwMode="auto">
          <a:xfrm>
            <a:off x="4641850" y="29527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Y</a:t>
            </a:r>
          </a:p>
        </p:txBody>
      </p:sp>
      <p:sp>
        <p:nvSpPr>
          <p:cNvPr id="14358" name="AutoShape 21"/>
          <p:cNvSpPr>
            <a:spLocks noChangeArrowheads="1"/>
          </p:cNvSpPr>
          <p:nvPr/>
        </p:nvSpPr>
        <p:spPr bwMode="auto">
          <a:xfrm>
            <a:off x="5145088" y="29527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L</a:t>
            </a:r>
          </a:p>
        </p:txBody>
      </p:sp>
      <p:sp>
        <p:nvSpPr>
          <p:cNvPr id="14359" name="AutoShape 22"/>
          <p:cNvSpPr>
            <a:spLocks noChangeArrowheads="1"/>
          </p:cNvSpPr>
          <p:nvPr/>
        </p:nvSpPr>
        <p:spPr bwMode="auto">
          <a:xfrm>
            <a:off x="5649913" y="29527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4360" name="AutoShape 23"/>
          <p:cNvSpPr>
            <a:spLocks noChangeArrowheads="1"/>
          </p:cNvSpPr>
          <p:nvPr/>
        </p:nvSpPr>
        <p:spPr bwMode="auto">
          <a:xfrm>
            <a:off x="5648325" y="29527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L</a:t>
            </a:r>
          </a:p>
        </p:txBody>
      </p:sp>
      <p:sp>
        <p:nvSpPr>
          <p:cNvPr id="14361" name="AutoShape 24"/>
          <p:cNvSpPr>
            <a:spLocks noChangeArrowheads="1"/>
          </p:cNvSpPr>
          <p:nvPr/>
        </p:nvSpPr>
        <p:spPr bwMode="auto">
          <a:xfrm>
            <a:off x="6153150" y="29527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E</a:t>
            </a:r>
          </a:p>
        </p:txBody>
      </p:sp>
      <p:sp>
        <p:nvSpPr>
          <p:cNvPr id="14362" name="AutoShape 25"/>
          <p:cNvSpPr>
            <a:spLocks noChangeArrowheads="1"/>
          </p:cNvSpPr>
          <p:nvPr/>
        </p:nvSpPr>
        <p:spPr bwMode="auto">
          <a:xfrm>
            <a:off x="4138613" y="3455988"/>
            <a:ext cx="503238" cy="504825"/>
          </a:xfrm>
          <a:prstGeom prst="roundRect">
            <a:avLst>
              <a:gd name="adj" fmla="val 315"/>
            </a:avLst>
          </a:prstGeom>
          <a:noFill/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4363" name="AutoShape 26"/>
          <p:cNvSpPr>
            <a:spLocks noChangeArrowheads="1"/>
          </p:cNvSpPr>
          <p:nvPr/>
        </p:nvSpPr>
        <p:spPr bwMode="auto">
          <a:xfrm>
            <a:off x="4641850" y="34559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L</a:t>
            </a:r>
          </a:p>
        </p:txBody>
      </p:sp>
      <p:sp>
        <p:nvSpPr>
          <p:cNvPr id="14364" name="AutoShape 27"/>
          <p:cNvSpPr>
            <a:spLocks noChangeArrowheads="1"/>
          </p:cNvSpPr>
          <p:nvPr/>
        </p:nvSpPr>
        <p:spPr bwMode="auto">
          <a:xfrm>
            <a:off x="5145088" y="34559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A</a:t>
            </a:r>
          </a:p>
        </p:txBody>
      </p:sp>
      <p:sp>
        <p:nvSpPr>
          <p:cNvPr id="14365" name="AutoShape 28"/>
          <p:cNvSpPr>
            <a:spLocks noChangeArrowheads="1"/>
          </p:cNvSpPr>
          <p:nvPr/>
        </p:nvSpPr>
        <p:spPr bwMode="auto">
          <a:xfrm>
            <a:off x="5649913" y="34559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K</a:t>
            </a:r>
          </a:p>
        </p:txBody>
      </p:sp>
      <p:sp>
        <p:nvSpPr>
          <p:cNvPr id="14366" name="AutoShape 29"/>
          <p:cNvSpPr>
            <a:spLocks noChangeArrowheads="1"/>
          </p:cNvSpPr>
          <p:nvPr/>
        </p:nvSpPr>
        <p:spPr bwMode="auto">
          <a:xfrm>
            <a:off x="4138613" y="3959226"/>
            <a:ext cx="503238" cy="504825"/>
          </a:xfrm>
          <a:prstGeom prst="roundRect">
            <a:avLst>
              <a:gd name="adj" fmla="val 315"/>
            </a:avLst>
          </a:prstGeom>
          <a:noFill/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4367" name="AutoShape 30"/>
          <p:cNvSpPr>
            <a:spLocks noChangeArrowheads="1"/>
          </p:cNvSpPr>
          <p:nvPr/>
        </p:nvSpPr>
        <p:spPr bwMode="auto">
          <a:xfrm>
            <a:off x="4137025" y="3959226"/>
            <a:ext cx="503238" cy="504825"/>
          </a:xfrm>
          <a:prstGeom prst="roundRect">
            <a:avLst>
              <a:gd name="adj" fmla="val 315"/>
            </a:avLst>
          </a:prstGeom>
          <a:noFill/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4368" name="AutoShape 31"/>
          <p:cNvSpPr>
            <a:spLocks noChangeArrowheads="1"/>
          </p:cNvSpPr>
          <p:nvPr/>
        </p:nvSpPr>
        <p:spPr bwMode="auto">
          <a:xfrm>
            <a:off x="4137025" y="4464051"/>
            <a:ext cx="503238" cy="504825"/>
          </a:xfrm>
          <a:prstGeom prst="roundRect">
            <a:avLst>
              <a:gd name="adj" fmla="val 315"/>
            </a:avLst>
          </a:prstGeom>
          <a:noFill/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4369" name="AutoShape 32"/>
          <p:cNvSpPr>
            <a:spLocks noChangeArrowheads="1"/>
          </p:cNvSpPr>
          <p:nvPr/>
        </p:nvSpPr>
        <p:spPr bwMode="auto">
          <a:xfrm>
            <a:off x="4137025" y="4967288"/>
            <a:ext cx="503238" cy="504825"/>
          </a:xfrm>
          <a:prstGeom prst="roundRect">
            <a:avLst>
              <a:gd name="adj" fmla="val 315"/>
            </a:avLst>
          </a:prstGeom>
          <a:noFill/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4370" name="AutoShape 33"/>
          <p:cNvSpPr>
            <a:spLocks noChangeArrowheads="1"/>
          </p:cNvSpPr>
          <p:nvPr/>
        </p:nvSpPr>
        <p:spPr bwMode="auto">
          <a:xfrm>
            <a:off x="3130550" y="2989264"/>
            <a:ext cx="503238" cy="504825"/>
          </a:xfrm>
          <a:prstGeom prst="roundRect">
            <a:avLst>
              <a:gd name="adj" fmla="val 315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3</a:t>
            </a:r>
          </a:p>
        </p:txBody>
      </p:sp>
      <p:sp>
        <p:nvSpPr>
          <p:cNvPr id="14371" name="AutoShape 34"/>
          <p:cNvSpPr>
            <a:spLocks noChangeArrowheads="1"/>
          </p:cNvSpPr>
          <p:nvPr/>
        </p:nvSpPr>
        <p:spPr bwMode="auto">
          <a:xfrm>
            <a:off x="3635375" y="3492500"/>
            <a:ext cx="503238" cy="504825"/>
          </a:xfrm>
          <a:prstGeom prst="roundRect">
            <a:avLst>
              <a:gd name="adj" fmla="val 315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4</a:t>
            </a:r>
          </a:p>
        </p:txBody>
      </p:sp>
      <p:sp>
        <p:nvSpPr>
          <p:cNvPr id="14372" name="AutoShape 35"/>
          <p:cNvSpPr>
            <a:spLocks noChangeArrowheads="1"/>
          </p:cNvSpPr>
          <p:nvPr/>
        </p:nvSpPr>
        <p:spPr bwMode="auto">
          <a:xfrm>
            <a:off x="4641850" y="3959226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L</a:t>
            </a:r>
          </a:p>
        </p:txBody>
      </p:sp>
      <p:sp>
        <p:nvSpPr>
          <p:cNvPr id="14373" name="AutoShape 36"/>
          <p:cNvSpPr>
            <a:spLocks noChangeArrowheads="1"/>
          </p:cNvSpPr>
          <p:nvPr/>
        </p:nvSpPr>
        <p:spPr bwMode="auto">
          <a:xfrm>
            <a:off x="5145088" y="3959226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T</a:t>
            </a:r>
          </a:p>
        </p:txBody>
      </p:sp>
      <p:sp>
        <p:nvSpPr>
          <p:cNvPr id="14374" name="AutoShape 37"/>
          <p:cNvSpPr>
            <a:spLocks noChangeArrowheads="1"/>
          </p:cNvSpPr>
          <p:nvPr/>
        </p:nvSpPr>
        <p:spPr bwMode="auto">
          <a:xfrm>
            <a:off x="5648325" y="3959226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A</a:t>
            </a:r>
          </a:p>
        </p:txBody>
      </p:sp>
      <p:sp>
        <p:nvSpPr>
          <p:cNvPr id="14375" name="AutoShape 38"/>
          <p:cNvSpPr>
            <a:spLocks noChangeArrowheads="1"/>
          </p:cNvSpPr>
          <p:nvPr/>
        </p:nvSpPr>
        <p:spPr bwMode="auto">
          <a:xfrm>
            <a:off x="3633788" y="3959226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D</a:t>
            </a:r>
          </a:p>
        </p:txBody>
      </p:sp>
      <p:sp>
        <p:nvSpPr>
          <p:cNvPr id="14376" name="AutoShape 39"/>
          <p:cNvSpPr>
            <a:spLocks noChangeArrowheads="1"/>
          </p:cNvSpPr>
          <p:nvPr/>
        </p:nvSpPr>
        <p:spPr bwMode="auto">
          <a:xfrm>
            <a:off x="3130550" y="3960813"/>
            <a:ext cx="503238" cy="504825"/>
          </a:xfrm>
          <a:prstGeom prst="roundRect">
            <a:avLst>
              <a:gd name="adj" fmla="val 315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5</a:t>
            </a:r>
          </a:p>
        </p:txBody>
      </p:sp>
      <p:sp>
        <p:nvSpPr>
          <p:cNvPr id="14377" name="AutoShape 40"/>
          <p:cNvSpPr>
            <a:spLocks noChangeArrowheads="1"/>
          </p:cNvSpPr>
          <p:nvPr/>
        </p:nvSpPr>
        <p:spPr bwMode="auto">
          <a:xfrm>
            <a:off x="3632200" y="44640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E</a:t>
            </a:r>
          </a:p>
        </p:txBody>
      </p:sp>
      <p:sp>
        <p:nvSpPr>
          <p:cNvPr id="14378" name="AutoShape 41"/>
          <p:cNvSpPr>
            <a:spLocks noChangeArrowheads="1"/>
          </p:cNvSpPr>
          <p:nvPr/>
        </p:nvSpPr>
        <p:spPr bwMode="auto">
          <a:xfrm>
            <a:off x="3128963" y="44640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P</a:t>
            </a:r>
          </a:p>
        </p:txBody>
      </p:sp>
      <p:sp>
        <p:nvSpPr>
          <p:cNvPr id="14379" name="AutoShape 42"/>
          <p:cNvSpPr>
            <a:spLocks noChangeArrowheads="1"/>
          </p:cNvSpPr>
          <p:nvPr/>
        </p:nvSpPr>
        <p:spPr bwMode="auto">
          <a:xfrm>
            <a:off x="2624138" y="44640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Y</a:t>
            </a:r>
          </a:p>
        </p:txBody>
      </p:sp>
      <p:sp>
        <p:nvSpPr>
          <p:cNvPr id="14380" name="AutoShape 43"/>
          <p:cNvSpPr>
            <a:spLocks noChangeArrowheads="1"/>
          </p:cNvSpPr>
          <p:nvPr/>
        </p:nvSpPr>
        <p:spPr bwMode="auto">
          <a:xfrm>
            <a:off x="2119313" y="44640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H</a:t>
            </a:r>
          </a:p>
        </p:txBody>
      </p:sp>
      <p:sp>
        <p:nvSpPr>
          <p:cNvPr id="14381" name="AutoShape 44"/>
          <p:cNvSpPr>
            <a:spLocks noChangeArrowheads="1"/>
          </p:cNvSpPr>
          <p:nvPr/>
        </p:nvSpPr>
        <p:spPr bwMode="auto">
          <a:xfrm>
            <a:off x="4638675" y="44640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B</a:t>
            </a:r>
          </a:p>
        </p:txBody>
      </p:sp>
      <p:sp>
        <p:nvSpPr>
          <p:cNvPr id="14382" name="AutoShape 45"/>
          <p:cNvSpPr>
            <a:spLocks noChangeArrowheads="1"/>
          </p:cNvSpPr>
          <p:nvPr/>
        </p:nvSpPr>
        <p:spPr bwMode="auto">
          <a:xfrm>
            <a:off x="5143500" y="44640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O</a:t>
            </a:r>
          </a:p>
        </p:txBody>
      </p:sp>
      <p:sp>
        <p:nvSpPr>
          <p:cNvPr id="14383" name="AutoShape 46"/>
          <p:cNvSpPr>
            <a:spLocks noChangeArrowheads="1"/>
          </p:cNvSpPr>
          <p:nvPr/>
        </p:nvSpPr>
        <p:spPr bwMode="auto">
          <a:xfrm>
            <a:off x="5646738" y="44640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L</a:t>
            </a:r>
          </a:p>
        </p:txBody>
      </p:sp>
      <p:sp>
        <p:nvSpPr>
          <p:cNvPr id="14384" name="AutoShape 47"/>
          <p:cNvSpPr>
            <a:spLocks noChangeArrowheads="1"/>
          </p:cNvSpPr>
          <p:nvPr/>
        </p:nvSpPr>
        <p:spPr bwMode="auto">
          <a:xfrm>
            <a:off x="6149975" y="44640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E</a:t>
            </a:r>
          </a:p>
        </p:txBody>
      </p:sp>
      <p:sp>
        <p:nvSpPr>
          <p:cNvPr id="14385" name="AutoShape 48"/>
          <p:cNvSpPr>
            <a:spLocks noChangeArrowheads="1"/>
          </p:cNvSpPr>
          <p:nvPr/>
        </p:nvSpPr>
        <p:spPr bwMode="auto">
          <a:xfrm>
            <a:off x="358775" y="4465638"/>
            <a:ext cx="503238" cy="504825"/>
          </a:xfrm>
          <a:prstGeom prst="roundRect">
            <a:avLst>
              <a:gd name="adj" fmla="val 315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6</a:t>
            </a:r>
          </a:p>
        </p:txBody>
      </p:sp>
      <p:sp>
        <p:nvSpPr>
          <p:cNvPr id="14386" name="AutoShape 49"/>
          <p:cNvSpPr>
            <a:spLocks noChangeArrowheads="1"/>
          </p:cNvSpPr>
          <p:nvPr/>
        </p:nvSpPr>
        <p:spPr bwMode="auto">
          <a:xfrm>
            <a:off x="3632200" y="49672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O</a:t>
            </a:r>
          </a:p>
        </p:txBody>
      </p:sp>
      <p:sp>
        <p:nvSpPr>
          <p:cNvPr id="14387" name="AutoShape 50"/>
          <p:cNvSpPr>
            <a:spLocks noChangeArrowheads="1"/>
          </p:cNvSpPr>
          <p:nvPr/>
        </p:nvSpPr>
        <p:spPr bwMode="auto">
          <a:xfrm>
            <a:off x="3127375" y="49672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K</a:t>
            </a:r>
          </a:p>
        </p:txBody>
      </p:sp>
      <p:sp>
        <p:nvSpPr>
          <p:cNvPr id="14388" name="AutoShape 51"/>
          <p:cNvSpPr>
            <a:spLocks noChangeArrowheads="1"/>
          </p:cNvSpPr>
          <p:nvPr/>
        </p:nvSpPr>
        <p:spPr bwMode="auto">
          <a:xfrm>
            <a:off x="4640263" y="49672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4389" name="AutoShape 52"/>
          <p:cNvSpPr>
            <a:spLocks noChangeArrowheads="1"/>
          </p:cNvSpPr>
          <p:nvPr/>
        </p:nvSpPr>
        <p:spPr bwMode="auto">
          <a:xfrm>
            <a:off x="4638675" y="49672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P</a:t>
            </a:r>
          </a:p>
        </p:txBody>
      </p:sp>
      <p:sp>
        <p:nvSpPr>
          <p:cNvPr id="14390" name="AutoShape 53"/>
          <p:cNvSpPr>
            <a:spLocks noChangeArrowheads="1"/>
          </p:cNvSpPr>
          <p:nvPr/>
        </p:nvSpPr>
        <p:spPr bwMode="auto">
          <a:xfrm>
            <a:off x="5143500" y="49672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R</a:t>
            </a:r>
          </a:p>
        </p:txBody>
      </p:sp>
      <p:sp>
        <p:nvSpPr>
          <p:cNvPr id="14391" name="AutoShape 54"/>
          <p:cNvSpPr>
            <a:spLocks noChangeArrowheads="1"/>
          </p:cNvSpPr>
          <p:nvPr/>
        </p:nvSpPr>
        <p:spPr bwMode="auto">
          <a:xfrm>
            <a:off x="5646738" y="49672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E</a:t>
            </a:r>
          </a:p>
        </p:txBody>
      </p:sp>
      <p:sp>
        <p:nvSpPr>
          <p:cNvPr id="14392" name="AutoShape 55"/>
          <p:cNvSpPr>
            <a:spLocks noChangeArrowheads="1"/>
          </p:cNvSpPr>
          <p:nvPr/>
        </p:nvSpPr>
        <p:spPr bwMode="auto">
          <a:xfrm>
            <a:off x="6149975" y="49672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S</a:t>
            </a:r>
          </a:p>
        </p:txBody>
      </p:sp>
      <p:sp>
        <p:nvSpPr>
          <p:cNvPr id="14393" name="AutoShape 56"/>
          <p:cNvSpPr>
            <a:spLocks noChangeArrowheads="1"/>
          </p:cNvSpPr>
          <p:nvPr/>
        </p:nvSpPr>
        <p:spPr bwMode="auto">
          <a:xfrm>
            <a:off x="6653213" y="49672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E</a:t>
            </a:r>
          </a:p>
        </p:txBody>
      </p:sp>
      <p:sp>
        <p:nvSpPr>
          <p:cNvPr id="14394" name="AutoShape 57"/>
          <p:cNvSpPr>
            <a:spLocks noChangeArrowheads="1"/>
          </p:cNvSpPr>
          <p:nvPr/>
        </p:nvSpPr>
        <p:spPr bwMode="auto">
          <a:xfrm>
            <a:off x="4137025" y="5472113"/>
            <a:ext cx="503238" cy="504825"/>
          </a:xfrm>
          <a:prstGeom prst="roundRect">
            <a:avLst>
              <a:gd name="adj" fmla="val 315"/>
            </a:avLst>
          </a:prstGeom>
          <a:noFill/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4395" name="AutoShape 58"/>
          <p:cNvSpPr>
            <a:spLocks noChangeArrowheads="1"/>
          </p:cNvSpPr>
          <p:nvPr/>
        </p:nvSpPr>
        <p:spPr bwMode="auto">
          <a:xfrm>
            <a:off x="3632200" y="5472113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T</a:t>
            </a:r>
          </a:p>
        </p:txBody>
      </p:sp>
      <p:sp>
        <p:nvSpPr>
          <p:cNvPr id="14396" name="AutoShape 59"/>
          <p:cNvSpPr>
            <a:spLocks noChangeArrowheads="1"/>
          </p:cNvSpPr>
          <p:nvPr/>
        </p:nvSpPr>
        <p:spPr bwMode="auto">
          <a:xfrm>
            <a:off x="3127375" y="5472113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S</a:t>
            </a:r>
          </a:p>
        </p:txBody>
      </p:sp>
      <p:sp>
        <p:nvSpPr>
          <p:cNvPr id="14397" name="AutoShape 60"/>
          <p:cNvSpPr>
            <a:spLocks noChangeArrowheads="1"/>
          </p:cNvSpPr>
          <p:nvPr/>
        </p:nvSpPr>
        <p:spPr bwMode="auto">
          <a:xfrm>
            <a:off x="2622550" y="5472113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N</a:t>
            </a:r>
          </a:p>
        </p:txBody>
      </p:sp>
      <p:sp>
        <p:nvSpPr>
          <p:cNvPr id="14398" name="AutoShape 61"/>
          <p:cNvSpPr>
            <a:spLocks noChangeArrowheads="1"/>
          </p:cNvSpPr>
          <p:nvPr/>
        </p:nvSpPr>
        <p:spPr bwMode="auto">
          <a:xfrm>
            <a:off x="2119313" y="5472113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O</a:t>
            </a:r>
          </a:p>
        </p:txBody>
      </p:sp>
      <p:sp>
        <p:nvSpPr>
          <p:cNvPr id="14399" name="AutoShape 62"/>
          <p:cNvSpPr>
            <a:spLocks noChangeArrowheads="1"/>
          </p:cNvSpPr>
          <p:nvPr/>
        </p:nvSpPr>
        <p:spPr bwMode="auto">
          <a:xfrm>
            <a:off x="1614488" y="5472113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K</a:t>
            </a:r>
          </a:p>
        </p:txBody>
      </p:sp>
      <p:sp>
        <p:nvSpPr>
          <p:cNvPr id="14400" name="AutoShape 63"/>
          <p:cNvSpPr>
            <a:spLocks noChangeArrowheads="1"/>
          </p:cNvSpPr>
          <p:nvPr/>
        </p:nvSpPr>
        <p:spPr bwMode="auto">
          <a:xfrm>
            <a:off x="5141913" y="5472113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T</a:t>
            </a:r>
          </a:p>
        </p:txBody>
      </p:sp>
      <p:sp>
        <p:nvSpPr>
          <p:cNvPr id="14401" name="AutoShape 64"/>
          <p:cNvSpPr>
            <a:spLocks noChangeArrowheads="1"/>
          </p:cNvSpPr>
          <p:nvPr/>
        </p:nvSpPr>
        <p:spPr bwMode="auto">
          <a:xfrm>
            <a:off x="5645150" y="5472113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A</a:t>
            </a:r>
          </a:p>
        </p:txBody>
      </p:sp>
      <p:sp>
        <p:nvSpPr>
          <p:cNvPr id="14402" name="AutoShape 65"/>
          <p:cNvSpPr>
            <a:spLocks noChangeArrowheads="1"/>
          </p:cNvSpPr>
          <p:nvPr/>
        </p:nvSpPr>
        <p:spPr bwMode="auto">
          <a:xfrm>
            <a:off x="4637088" y="5472113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N</a:t>
            </a:r>
          </a:p>
        </p:txBody>
      </p:sp>
      <p:sp>
        <p:nvSpPr>
          <p:cNvPr id="14403" name="AutoShape 66"/>
          <p:cNvSpPr>
            <a:spLocks noChangeArrowheads="1"/>
          </p:cNvSpPr>
          <p:nvPr/>
        </p:nvSpPr>
        <p:spPr bwMode="auto">
          <a:xfrm>
            <a:off x="2627313" y="4970463"/>
            <a:ext cx="503238" cy="504825"/>
          </a:xfrm>
          <a:prstGeom prst="roundRect">
            <a:avLst>
              <a:gd name="adj" fmla="val 315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7</a:t>
            </a:r>
          </a:p>
        </p:txBody>
      </p:sp>
      <p:sp>
        <p:nvSpPr>
          <p:cNvPr id="14404" name="AutoShape 67"/>
          <p:cNvSpPr>
            <a:spLocks noChangeArrowheads="1"/>
          </p:cNvSpPr>
          <p:nvPr/>
        </p:nvSpPr>
        <p:spPr bwMode="auto">
          <a:xfrm>
            <a:off x="1150938" y="5475288"/>
            <a:ext cx="503238" cy="504825"/>
          </a:xfrm>
          <a:prstGeom prst="roundRect">
            <a:avLst>
              <a:gd name="adj" fmla="val 315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8</a:t>
            </a:r>
          </a:p>
        </p:txBody>
      </p:sp>
      <p:sp>
        <p:nvSpPr>
          <p:cNvPr id="14405" name="AutoShape 68"/>
          <p:cNvSpPr>
            <a:spLocks noChangeArrowheads="1"/>
          </p:cNvSpPr>
          <p:nvPr/>
        </p:nvSpPr>
        <p:spPr bwMode="auto">
          <a:xfrm>
            <a:off x="4138613" y="1944688"/>
            <a:ext cx="503238" cy="504825"/>
          </a:xfrm>
          <a:prstGeom prst="roundRect">
            <a:avLst>
              <a:gd name="adj" fmla="val 315"/>
            </a:avLst>
          </a:prstGeom>
          <a:noFill/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  <p:sp>
        <p:nvSpPr>
          <p:cNvPr id="14406" name="AutoShape 69"/>
          <p:cNvSpPr>
            <a:spLocks noChangeArrowheads="1"/>
          </p:cNvSpPr>
          <p:nvPr/>
        </p:nvSpPr>
        <p:spPr bwMode="auto">
          <a:xfrm>
            <a:off x="4138613" y="19446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I</a:t>
            </a:r>
          </a:p>
        </p:txBody>
      </p:sp>
      <p:sp>
        <p:nvSpPr>
          <p:cNvPr id="14407" name="AutoShape 70"/>
          <p:cNvSpPr>
            <a:spLocks noChangeArrowheads="1"/>
          </p:cNvSpPr>
          <p:nvPr/>
        </p:nvSpPr>
        <p:spPr bwMode="auto">
          <a:xfrm>
            <a:off x="4138613" y="2447926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Z</a:t>
            </a:r>
          </a:p>
        </p:txBody>
      </p:sp>
      <p:sp>
        <p:nvSpPr>
          <p:cNvPr id="14408" name="AutoShape 71"/>
          <p:cNvSpPr>
            <a:spLocks noChangeArrowheads="1"/>
          </p:cNvSpPr>
          <p:nvPr/>
        </p:nvSpPr>
        <p:spPr bwMode="auto">
          <a:xfrm>
            <a:off x="4138613" y="29527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O</a:t>
            </a:r>
          </a:p>
        </p:txBody>
      </p:sp>
      <p:sp>
        <p:nvSpPr>
          <p:cNvPr id="14409" name="AutoShape 72"/>
          <p:cNvSpPr>
            <a:spLocks noChangeArrowheads="1"/>
          </p:cNvSpPr>
          <p:nvPr/>
        </p:nvSpPr>
        <p:spPr bwMode="auto">
          <a:xfrm>
            <a:off x="4138613" y="34559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T</a:t>
            </a:r>
          </a:p>
        </p:txBody>
      </p:sp>
      <p:sp>
        <p:nvSpPr>
          <p:cNvPr id="14410" name="AutoShape 73"/>
          <p:cNvSpPr>
            <a:spLocks noChangeArrowheads="1"/>
          </p:cNvSpPr>
          <p:nvPr/>
        </p:nvSpPr>
        <p:spPr bwMode="auto">
          <a:xfrm>
            <a:off x="4137025" y="3959226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E</a:t>
            </a:r>
          </a:p>
        </p:txBody>
      </p:sp>
      <p:sp>
        <p:nvSpPr>
          <p:cNvPr id="14411" name="AutoShape 74"/>
          <p:cNvSpPr>
            <a:spLocks noChangeArrowheads="1"/>
          </p:cNvSpPr>
          <p:nvPr/>
        </p:nvSpPr>
        <p:spPr bwMode="auto">
          <a:xfrm>
            <a:off x="4137025" y="4464051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R</a:t>
            </a:r>
          </a:p>
        </p:txBody>
      </p:sp>
      <p:sp>
        <p:nvSpPr>
          <p:cNvPr id="14412" name="AutoShape 75"/>
          <p:cNvSpPr>
            <a:spLocks noChangeArrowheads="1"/>
          </p:cNvSpPr>
          <p:nvPr/>
        </p:nvSpPr>
        <p:spPr bwMode="auto">
          <a:xfrm>
            <a:off x="4137025" y="4967288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M</a:t>
            </a:r>
          </a:p>
        </p:txBody>
      </p:sp>
      <p:sp>
        <p:nvSpPr>
          <p:cNvPr id="14413" name="AutoShape 76"/>
          <p:cNvSpPr>
            <a:spLocks noChangeArrowheads="1"/>
          </p:cNvSpPr>
          <p:nvPr/>
        </p:nvSpPr>
        <p:spPr bwMode="auto">
          <a:xfrm>
            <a:off x="4137025" y="5472113"/>
            <a:ext cx="503238" cy="504825"/>
          </a:xfrm>
          <a:prstGeom prst="roundRect">
            <a:avLst>
              <a:gd name="adj" fmla="val 315"/>
            </a:avLst>
          </a:prstGeom>
          <a:solidFill>
            <a:srgbClr val="CFE7F5"/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91" tIns="60870" rIns="89991" bIns="44996" anchor="ctr"/>
          <a:lstStyle/>
          <a:p>
            <a:pPr algn="ctr"/>
            <a:r>
              <a:rPr lang="cs-CZ" altLang="cs-CZ">
                <a:solidFill>
                  <a:srgbClr val="000000"/>
                </a:solidFill>
              </a:rPr>
              <a:t>A</a:t>
            </a:r>
          </a:p>
        </p:txBody>
      </p:sp>
      <p:sp>
        <p:nvSpPr>
          <p:cNvPr id="14414" name="AutoShape 77"/>
          <p:cNvSpPr>
            <a:spLocks noChangeArrowheads="1"/>
          </p:cNvSpPr>
          <p:nvPr/>
        </p:nvSpPr>
        <p:spPr bwMode="auto">
          <a:xfrm>
            <a:off x="4140200" y="1944688"/>
            <a:ext cx="503238" cy="4032250"/>
          </a:xfrm>
          <a:prstGeom prst="roundRect">
            <a:avLst>
              <a:gd name="adj" fmla="val 315"/>
            </a:avLst>
          </a:prstGeom>
          <a:solidFill>
            <a:srgbClr val="FFFF00">
              <a:alpha val="50195"/>
            </a:srgbClr>
          </a:solidFill>
          <a:ln w="9525">
            <a:solidFill>
              <a:srgbClr val="80808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30" tIns="45716" rIns="91430" bIns="45716" anchor="ctr"/>
          <a:lstStyle/>
          <a:p>
            <a:endParaRPr lang="cs-CZ" alt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Archiv AUTORA</a:t>
            </a:r>
            <a:endParaRPr lang="cs-CZ" dirty="0"/>
          </a:p>
          <a:p>
            <a:r>
              <a:rPr lang="pl-PL" sz="2800" dirty="0"/>
              <a:t>PETRUS. </a:t>
            </a:r>
            <a:r>
              <a:rPr lang="pl-PL" sz="2800" i="1" dirty="0"/>
              <a:t>http://cs.wikipedia.org/</a:t>
            </a:r>
            <a:r>
              <a:rPr lang="pl-PL" sz="2800" dirty="0"/>
              <a:t> [online]. [cit. </a:t>
            </a:r>
            <a:r>
              <a:rPr lang="pl-PL" sz="2800" dirty="0" smtClean="0"/>
              <a:t>21.7.2013]. </a:t>
            </a:r>
            <a:r>
              <a:rPr lang="pl-PL" sz="2800" dirty="0"/>
              <a:t>Dostupný na WWW: </a:t>
            </a:r>
            <a:r>
              <a:rPr lang="pl-PL" sz="2800" dirty="0">
                <a:hlinkClick r:id="rId2"/>
              </a:rPr>
              <a:t>http://</a:t>
            </a:r>
            <a:r>
              <a:rPr lang="pl-PL" sz="2800" dirty="0" smtClean="0">
                <a:hlinkClick r:id="rId2"/>
              </a:rPr>
              <a:t>cs.wikipedia.org/wiki/Soubor:Izoterma.jpg</a:t>
            </a:r>
            <a:endParaRPr lang="pl-PL" sz="2800" dirty="0" smtClean="0"/>
          </a:p>
          <a:p>
            <a:endParaRPr lang="cs-CZ" sz="2800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846143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535</TotalTime>
  <Words>851</Words>
  <Application>Microsoft Office PowerPoint</Application>
  <PresentationFormat>Vlastní</PresentationFormat>
  <Paragraphs>164</Paragraphs>
  <Slides>13</Slides>
  <Notes>11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0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IZOTERMICKÝ DĚJ</vt:lpstr>
      <vt:lpstr>Obecně</vt:lpstr>
      <vt:lpstr>Prezentace aplikace PowerPoint</vt:lpstr>
      <vt:lpstr>Graf </vt:lpstr>
      <vt:lpstr>Další definice: </vt:lpstr>
      <vt:lpstr>Poznámka: </vt:lpstr>
      <vt:lpstr>Příklady:</vt:lpstr>
      <vt:lpstr>Odpovědi:</vt:lpstr>
      <vt:lpstr>KŘÍŽOVKA:</vt:lpstr>
      <vt:lpstr>KŘÍŽOVKA: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Mirjam Civínová</cp:lastModifiedBy>
  <cp:revision>28</cp:revision>
  <cp:lastPrinted>1601-01-01T00:00:00Z</cp:lastPrinted>
  <dcterms:created xsi:type="dcterms:W3CDTF">2013-04-01T18:13:29Z</dcterms:created>
  <dcterms:modified xsi:type="dcterms:W3CDTF">2014-01-16T14:33:32Z</dcterms:modified>
</cp:coreProperties>
</file>