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2" r:id="rId2"/>
    <p:sldId id="273" r:id="rId3"/>
    <p:sldId id="256" r:id="rId4"/>
    <p:sldId id="257" r:id="rId5"/>
    <p:sldId id="259" r:id="rId6"/>
    <p:sldId id="263" r:id="rId7"/>
    <p:sldId id="264" r:id="rId8"/>
    <p:sldId id="268" r:id="rId9"/>
    <p:sldId id="274" r:id="rId10"/>
    <p:sldId id="269" r:id="rId11"/>
    <p:sldId id="271" r:id="rId12"/>
    <p:sldId id="27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F3F1972-46CF-4CB3-A7B2-AE7BC2409F1C}">
          <p14:sldIdLst>
            <p14:sldId id="272"/>
            <p14:sldId id="273"/>
            <p14:sldId id="256"/>
            <p14:sldId id="257"/>
            <p14:sldId id="259"/>
            <p14:sldId id="263"/>
            <p14:sldId id="264"/>
            <p14:sldId id="268"/>
            <p14:sldId id="274"/>
            <p14:sldId id="269"/>
            <p14:sldId id="271"/>
            <p14:sldId id="275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1098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A43FE8-8EF5-47FE-98AA-4F595DCFCE5D}" type="datetimeFigureOut">
              <a:rPr lang="cs-CZ" smtClean="0"/>
              <a:t>16.1.2014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988CD3-C7AF-4680-8203-27237B1056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36262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1084883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Ing.Mirjam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Civínová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VY_32_INOVACE_10B_07_Kruhový_děj</a:t>
                      </a: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Molekulová fyzika a termika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25.07.2013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62723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000" dirty="0" smtClean="0">
                <a:latin typeface="Calibri" pitchFamily="34" charset="0"/>
              </a:rPr>
              <a:t>Tento materiál slouží k vysvětlení a procvičení kruhového děje a je připraven pro hodiny fyziky ve </a:t>
            </a:r>
            <a:r>
              <a:rPr lang="cs-CZ" sz="2000" dirty="0">
                <a:latin typeface="Calibri" pitchFamily="34" charset="0"/>
              </a:rPr>
              <a:t>3</a:t>
            </a:r>
            <a:r>
              <a:rPr lang="cs-CZ" sz="2000" dirty="0" smtClean="0">
                <a:latin typeface="Calibri" pitchFamily="34" charset="0"/>
              </a:rPr>
              <a:t>. </a:t>
            </a:r>
            <a:r>
              <a:rPr lang="cs-CZ" sz="2000" dirty="0">
                <a:latin typeface="Calibri" pitchFamily="34" charset="0"/>
              </a:rPr>
              <a:t>ročníku šestiletého gymnázia a </a:t>
            </a:r>
            <a:r>
              <a:rPr lang="cs-CZ" sz="2000" dirty="0" smtClean="0">
                <a:latin typeface="Calibri" pitchFamily="34" charset="0"/>
              </a:rPr>
              <a:t>pro 2. ročník </a:t>
            </a:r>
            <a:r>
              <a:rPr lang="cs-CZ" sz="2000" dirty="0">
                <a:latin typeface="Calibri" pitchFamily="34" charset="0"/>
              </a:rPr>
              <a:t>čtyřletého gymnázia.</a:t>
            </a:r>
            <a:endParaRPr lang="cs-CZ" sz="2000" dirty="0" smtClean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itchFamily="34" charset="0"/>
              </a:rPr>
              <a:t>První část této prezentace se věnuje teorii tohoto problému a je doplňována výkladem učitele. Studenti sledují výklad učitele a mohou mu klást dotazy.</a:t>
            </a:r>
          </a:p>
          <a:p>
            <a:pPr marL="0" indent="0" algn="just">
              <a:buNone/>
            </a:pPr>
            <a:r>
              <a:rPr lang="cs-CZ" sz="2000" dirty="0">
                <a:latin typeface="Calibri" pitchFamily="34" charset="0"/>
              </a:rPr>
              <a:t>D</a:t>
            </a: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</a:rPr>
              <a:t>alší část prezentace se věnuje řešení příkladu, kde je využita výše vysvětlená látka. Učitel řešení slovně popisuje a vysvětluje. Studenti příklad zapisují do sešitu.</a:t>
            </a:r>
            <a:r>
              <a:rPr lang="cs-CZ" sz="2000" dirty="0" smtClean="0">
                <a:latin typeface="Calibri" pitchFamily="34" charset="0"/>
              </a:rPr>
              <a:t> Studenti navrhují jeho řešení.</a:t>
            </a:r>
          </a:p>
          <a:p>
            <a:pPr marL="0" indent="0" algn="just">
              <a:buNone/>
            </a:pPr>
            <a:r>
              <a:rPr lang="cs-CZ" sz="2000" dirty="0" smtClean="0">
                <a:latin typeface="Calibri" pitchFamily="34" charset="0"/>
              </a:rPr>
              <a:t>V další části studenti řeší tajenku. Jeden ze studentů nebo učitel řešení zapisuje do promítaného zadání pomocí světelného pera na interaktivní tabuli, nástrojem „pero“ (nástroj programu PowerPoint) nebo fixem na </a:t>
            </a:r>
            <a:r>
              <a:rPr lang="cs-CZ" sz="2000" smtClean="0">
                <a:latin typeface="Calibri" pitchFamily="34" charset="0"/>
              </a:rPr>
              <a:t>tabuli.</a:t>
            </a:r>
            <a:endParaRPr lang="cs-CZ" sz="1400" dirty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000" dirty="0">
                <a:latin typeface="Calibri" pitchFamily="34" charset="0"/>
              </a:rPr>
              <a:t>Materiál je určen pro interaktivní výuku.</a:t>
            </a:r>
          </a:p>
        </p:txBody>
      </p:sp>
    </p:spTree>
    <p:extLst>
      <p:ext uri="{BB962C8B-B14F-4D97-AF65-F5344CB8AC3E}">
        <p14:creationId xmlns:p14="http://schemas.microsoft.com/office/powerpoint/2010/main" val="1452994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Kruhový děj s ideálním plynem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Kruhový děj (cyklický děj)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Počáteční a koncový stav je stejný = uzavřený děj</a:t>
            </a:r>
          </a:p>
          <a:p>
            <a:r>
              <a:rPr lang="cs-CZ" dirty="0" smtClean="0"/>
              <a:t>Práce, kterou může vykonávat plyn při zvětšování objemu.</a:t>
            </a:r>
          </a:p>
          <a:p>
            <a:r>
              <a:rPr lang="cs-CZ" dirty="0" smtClean="0"/>
              <a:t>Není možné rozpínat plyn donekonečna.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diagram pro kruhový děj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1412776"/>
            <a:ext cx="698477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800" dirty="0" smtClean="0"/>
              <a:t>Obsah plochy uvnitř křivky zobrazující v </a:t>
            </a:r>
            <a:r>
              <a:rPr lang="cs-CZ" sz="2800" i="1" dirty="0" smtClean="0"/>
              <a:t>p,V</a:t>
            </a:r>
            <a:r>
              <a:rPr lang="cs-CZ" sz="2800" dirty="0" smtClean="0"/>
              <a:t> diagramu odpovídá celkové práci vykonané látkou během jednoho cyklu.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dirty="0" smtClean="0"/>
              <a:t>Celková práce </a:t>
            </a:r>
            <a:r>
              <a:rPr lang="en-US" i="1" dirty="0" smtClean="0"/>
              <a:t>W‘,</a:t>
            </a:r>
            <a:r>
              <a:rPr lang="cs-CZ" i="1" dirty="0" smtClean="0"/>
              <a:t> </a:t>
            </a:r>
            <a:r>
              <a:rPr lang="cs-CZ" dirty="0" smtClean="0"/>
              <a:t>která vykoná pracovní látka během jednoho cyklu kruhového děje, se rovná celkovému teplu </a:t>
            </a:r>
            <a:r>
              <a:rPr lang="cs-CZ" i="1" dirty="0" smtClean="0"/>
              <a:t>Q= Q</a:t>
            </a:r>
            <a:r>
              <a:rPr lang="cs-CZ" sz="1800" i="1" dirty="0" smtClean="0"/>
              <a:t>1</a:t>
            </a:r>
            <a:r>
              <a:rPr lang="cs-CZ" i="1" dirty="0" smtClean="0"/>
              <a:t>- Q</a:t>
            </a:r>
            <a:r>
              <a:rPr lang="cs-CZ" sz="1800" i="1" dirty="0" smtClean="0"/>
              <a:t>2</a:t>
            </a:r>
            <a:r>
              <a:rPr lang="cs-CZ" dirty="0" smtClean="0"/>
              <a:t>, které přijme během tohoto cyklu od okolí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Účinnost kruhového děje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tepla </a:t>
            </a:r>
            <a:r>
              <a:rPr lang="cs-CZ" b="1" dirty="0" smtClean="0"/>
              <a:t>Q</a:t>
            </a:r>
            <a:r>
              <a:rPr lang="cs-CZ" b="1" baseline="-25000" dirty="0" smtClean="0"/>
              <a:t>1</a:t>
            </a:r>
            <a:r>
              <a:rPr lang="cs-CZ" dirty="0" smtClean="0"/>
              <a:t> odebraného ohřívači se využije jen část k vykonání práce </a:t>
            </a:r>
            <a:r>
              <a:rPr lang="cs-CZ" b="1" dirty="0" smtClean="0"/>
              <a:t>W</a:t>
            </a:r>
            <a:r>
              <a:rPr lang="cs-CZ" dirty="0" smtClean="0"/>
              <a:t>‘, neboť zbývající část tepla (teplo </a:t>
            </a:r>
            <a:r>
              <a:rPr lang="cs-CZ" b="1" dirty="0" smtClean="0"/>
              <a:t>Q</a:t>
            </a:r>
            <a:r>
              <a:rPr lang="cs-CZ" b="1" baseline="-25000" dirty="0" smtClean="0"/>
              <a:t>2</a:t>
            </a:r>
            <a:r>
              <a:rPr lang="cs-CZ" dirty="0" smtClean="0"/>
              <a:t>) odevzdá plyn chladiči. Pro účinnost </a:t>
            </a:r>
            <a:r>
              <a:rPr lang="cs-CZ" b="1" dirty="0" smtClean="0"/>
              <a:t>η</a:t>
            </a:r>
            <a:r>
              <a:rPr lang="cs-CZ" dirty="0" smtClean="0"/>
              <a:t> kruhového děje tedy platí: .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Vždy menší než 1.</a:t>
            </a:r>
          </a:p>
          <a:p>
            <a:endParaRPr lang="cs-CZ" dirty="0" smtClean="0"/>
          </a:p>
        </p:txBody>
      </p:sp>
      <p:sp>
        <p:nvSpPr>
          <p:cNvPr id="1843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8433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27784" y="3861048"/>
            <a:ext cx="3924300" cy="895350"/>
          </a:xfrm>
          <a:prstGeom prst="rect">
            <a:avLst/>
          </a:prstGeom>
          <a:noFill/>
        </p:spPr>
      </p:pic>
      <p:sp>
        <p:nvSpPr>
          <p:cNvPr id="18435" name="Rectangle 3"/>
          <p:cNvSpPr>
            <a:spLocks noChangeArrowheads="1"/>
          </p:cNvSpPr>
          <p:nvPr/>
        </p:nvSpPr>
        <p:spPr bwMode="auto">
          <a:xfrm>
            <a:off x="0" y="13525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Plyn přijal od ohřívače během jednoho cyklu teplo 7 MJ a předal chladiči teplo 3 MJ. Jakou práci při tom vykonal? Jaká je účinnost tohoto cyklu?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04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4 </a:t>
            </a:r>
            <a:r>
              <a:rPr lang="cs-CZ" dirty="0"/>
              <a:t>MJ a 57%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40831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Dnešní tajenka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1547664" y="1124744"/>
          <a:ext cx="5472600" cy="5486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64840"/>
                <a:gridCol w="364840"/>
                <a:gridCol w="364840"/>
                <a:gridCol w="364840"/>
                <a:gridCol w="364840"/>
                <a:gridCol w="364840"/>
                <a:gridCol w="364840"/>
                <a:gridCol w="364840"/>
                <a:gridCol w="364840"/>
                <a:gridCol w="364840"/>
                <a:gridCol w="364840"/>
                <a:gridCol w="364840"/>
                <a:gridCol w="364840"/>
                <a:gridCol w="364840"/>
                <a:gridCol w="364840"/>
              </a:tblGrid>
              <a:tr h="32918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918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918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918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/>
                        <a:t> 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918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918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918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918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Ú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918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918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918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918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918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É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918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É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918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7236296" y="2636912"/>
            <a:ext cx="158417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Fyzika</a:t>
            </a:r>
          </a:p>
          <a:p>
            <a:r>
              <a:rPr lang="cs-CZ" sz="2400" dirty="0" smtClean="0"/>
              <a:t>Teplo</a:t>
            </a:r>
          </a:p>
          <a:p>
            <a:r>
              <a:rPr lang="cs-CZ" sz="2400" dirty="0" smtClean="0"/>
              <a:t>Diagram</a:t>
            </a:r>
          </a:p>
          <a:p>
            <a:r>
              <a:rPr lang="cs-CZ" sz="2400" dirty="0" smtClean="0"/>
              <a:t>Objem</a:t>
            </a:r>
          </a:p>
          <a:p>
            <a:r>
              <a:rPr lang="cs-CZ" sz="2400" dirty="0" smtClean="0"/>
              <a:t>Tlak</a:t>
            </a:r>
          </a:p>
          <a:p>
            <a:r>
              <a:rPr lang="cs-CZ" sz="2400" dirty="0" smtClean="0"/>
              <a:t>Hustota</a:t>
            </a:r>
          </a:p>
          <a:p>
            <a:r>
              <a:rPr lang="cs-CZ" sz="2400" dirty="0" smtClean="0"/>
              <a:t>Parní stroj</a:t>
            </a:r>
          </a:p>
          <a:p>
            <a:r>
              <a:rPr lang="cs-CZ" sz="2400" dirty="0" smtClean="0"/>
              <a:t>Účinnost</a:t>
            </a:r>
          </a:p>
          <a:p>
            <a:r>
              <a:rPr lang="cs-CZ" sz="2400" dirty="0" smtClean="0"/>
              <a:t>Plyn</a:t>
            </a:r>
          </a:p>
          <a:p>
            <a:r>
              <a:rPr lang="cs-CZ" sz="2400" dirty="0" smtClean="0"/>
              <a:t>Pascal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05007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/>
          <a:lstStyle/>
          <a:p>
            <a:r>
              <a:rPr lang="cs-CZ" dirty="0" smtClean="0"/>
              <a:t>Výsledky</a:t>
            </a:r>
            <a:endParaRPr lang="cs-CZ" dirty="0"/>
          </a:p>
        </p:txBody>
      </p:sp>
      <p:graphicFrame>
        <p:nvGraphicFramePr>
          <p:cNvPr id="5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1763688" y="1124744"/>
          <a:ext cx="5472600" cy="5486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64840"/>
                <a:gridCol w="364840"/>
                <a:gridCol w="364840"/>
                <a:gridCol w="364840"/>
                <a:gridCol w="364840"/>
                <a:gridCol w="364840"/>
                <a:gridCol w="364840"/>
                <a:gridCol w="364840"/>
                <a:gridCol w="385264"/>
                <a:gridCol w="344416"/>
                <a:gridCol w="364840"/>
                <a:gridCol w="364840"/>
                <a:gridCol w="364840"/>
                <a:gridCol w="364840"/>
                <a:gridCol w="364840"/>
              </a:tblGrid>
              <a:tr h="32918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918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918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F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Z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918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/>
                        <a:t> 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918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Á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918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918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B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J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918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 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Ú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G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918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Č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918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918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918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918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É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918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É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918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J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Archiv autora</a:t>
            </a:r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846143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356</TotalTime>
  <Words>768</Words>
  <Application>Microsoft Office PowerPoint</Application>
  <PresentationFormat>Předvádění na obrazovce (4:3)</PresentationFormat>
  <Paragraphs>502</Paragraphs>
  <Slides>12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Arial</vt:lpstr>
      <vt:lpstr>Calibri</vt:lpstr>
      <vt:lpstr>Motiv sady Office</vt:lpstr>
      <vt:lpstr>Prezentace aplikace PowerPoint</vt:lpstr>
      <vt:lpstr>ANOTACE</vt:lpstr>
      <vt:lpstr>Kruhový děj s ideálním plynem</vt:lpstr>
      <vt:lpstr>Kruhový děj (cyklický děj)</vt:lpstr>
      <vt:lpstr>Pracovní diagram pro kruhový děj</vt:lpstr>
      <vt:lpstr>Prezentace aplikace PowerPoint</vt:lpstr>
      <vt:lpstr>Účinnost kruhového děje </vt:lpstr>
      <vt:lpstr>Příklady</vt:lpstr>
      <vt:lpstr>Výsledek</vt:lpstr>
      <vt:lpstr>Dnešní tajenka</vt:lpstr>
      <vt:lpstr>Výsledky</vt:lpstr>
      <vt:lpstr>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Kruhový děj</dc:title>
  <dc:creator>Tung_Iris</dc:creator>
  <cp:lastModifiedBy>Martin Jiřiště</cp:lastModifiedBy>
  <cp:revision>55</cp:revision>
  <dcterms:created xsi:type="dcterms:W3CDTF">2013-04-16T13:13:04Z</dcterms:created>
  <dcterms:modified xsi:type="dcterms:W3CDTF">2014-01-16T12:12:03Z</dcterms:modified>
</cp:coreProperties>
</file>