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8" r:id="rId3"/>
    <p:sldId id="259" r:id="rId4"/>
    <p:sldId id="261" r:id="rId5"/>
    <p:sldId id="262" r:id="rId6"/>
    <p:sldId id="263" r:id="rId7"/>
    <p:sldId id="264" r:id="rId8"/>
    <p:sldId id="265" r:id="rId9"/>
    <p:sldId id="266" r:id="rId10"/>
    <p:sldId id="267" r:id="rId11"/>
    <p:sldId id="268" r:id="rId12"/>
    <p:sldId id="270" r:id="rId13"/>
    <p:sldId id="272" r:id="rId14"/>
    <p:sldId id="271" r:id="rId15"/>
    <p:sldId id="269"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1" d="100"/>
          <a:sy n="81" d="100"/>
        </p:scale>
        <p:origin x="-83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14F3D1-209C-4E92-93A4-D83930656225}" type="datetimeFigureOut">
              <a:rPr lang="cs-CZ" smtClean="0"/>
              <a:t>17.1.2014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AA35A7-CCA3-4FA4-B095-BE608CF49F8A}" type="slidenum">
              <a:rPr lang="cs-CZ" smtClean="0"/>
              <a:t>‹#›</a:t>
            </a:fld>
            <a:endParaRPr lang="cs-CZ"/>
          </a:p>
        </p:txBody>
      </p:sp>
    </p:spTree>
    <p:extLst>
      <p:ext uri="{BB962C8B-B14F-4D97-AF65-F5344CB8AC3E}">
        <p14:creationId xmlns:p14="http://schemas.microsoft.com/office/powerpoint/2010/main" val="857759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3131906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2</a:t>
            </a:fld>
            <a:endParaRPr lang="cs-CZ"/>
          </a:p>
        </p:txBody>
      </p:sp>
    </p:spTree>
    <p:extLst>
      <p:ext uri="{BB962C8B-B14F-4D97-AF65-F5344CB8AC3E}">
        <p14:creationId xmlns:p14="http://schemas.microsoft.com/office/powerpoint/2010/main" val="34794219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17.1.2014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17.1.2014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95EC1D4A-A796-47C3-A63E-CE236FB377E2}" type="datetimeFigureOut">
              <a:rPr lang="cs-CZ" smtClean="0"/>
              <a:t>17.1.2014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95EC1D4A-A796-47C3-A63E-CE236FB377E2}" type="datetimeFigureOut">
              <a:rPr lang="cs-CZ" smtClean="0"/>
              <a:t>17.1.2014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95EC1D4A-A796-47C3-A63E-CE236FB377E2}" type="datetimeFigureOut">
              <a:rPr lang="cs-CZ" smtClean="0"/>
              <a:t>17.1.2014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95EC1D4A-A796-47C3-A63E-CE236FB377E2}" type="datetimeFigureOut">
              <a:rPr lang="cs-CZ" smtClean="0"/>
              <a:t>17.1.2014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5EC1D4A-A796-47C3-A63E-CE236FB377E2}" type="datetimeFigureOut">
              <a:rPr lang="cs-CZ" smtClean="0"/>
              <a:t>17.1.2014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17.1.2014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17.1.2014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17.1.2014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17.1.2014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C1D4A-A796-47C3-A63E-CE236FB377E2}" type="datetimeFigureOut">
              <a:rPr lang="cs-CZ" smtClean="0"/>
              <a:t>17.1.2014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A5DF-1266-40EA-9282-1E66B9DE06C0}"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2756200749"/>
              </p:ext>
            </p:extLst>
          </p:nvPr>
        </p:nvGraphicFramePr>
        <p:xfrm>
          <a:off x="614836" y="2816085"/>
          <a:ext cx="8136904" cy="269289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err="1" smtClean="0">
                          <a:solidFill>
                            <a:srgbClr val="2C3036"/>
                          </a:solidFill>
                          <a:latin typeface="Calibri" pitchFamily="34" charset="0"/>
                          <a:ea typeface="+mn-ea"/>
                          <a:cs typeface="+mn-cs"/>
                        </a:rPr>
                        <a:t>Ing.Mirjam</a:t>
                      </a:r>
                      <a:r>
                        <a:rPr lang="cs-CZ" sz="1800" b="1" kern="1200" dirty="0" smtClean="0">
                          <a:solidFill>
                            <a:srgbClr val="2C3036"/>
                          </a:solidFill>
                          <a:latin typeface="Calibri" pitchFamily="34" charset="0"/>
                          <a:ea typeface="+mn-ea"/>
                          <a:cs typeface="+mn-cs"/>
                        </a:rPr>
                        <a:t> </a:t>
                      </a:r>
                      <a:r>
                        <a:rPr lang="cs-CZ" sz="1800" b="1" kern="1200" dirty="0" err="1" smtClean="0">
                          <a:solidFill>
                            <a:srgbClr val="2C3036"/>
                          </a:solidFill>
                          <a:latin typeface="Calibri" pitchFamily="34" charset="0"/>
                          <a:ea typeface="+mn-ea"/>
                          <a:cs typeface="+mn-cs"/>
                        </a:rPr>
                        <a:t>Civínová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VY_32_INOVACE_10B_16_Tání_a_tuhnutí</a:t>
                      </a: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Molekulová fyzika a termika</a:t>
                      </a: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smtClean="0">
                          <a:solidFill>
                            <a:srgbClr val="2C3036"/>
                          </a:solidFill>
                          <a:latin typeface="Calibri" pitchFamily="34" charset="0"/>
                          <a:ea typeface="+mn-ea"/>
                          <a:cs typeface="+mn-cs"/>
                        </a:rPr>
                        <a:t>31.07.2013</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40316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052736"/>
          </a:xfrm>
        </p:spPr>
        <p:txBody>
          <a:bodyPr/>
          <a:lstStyle/>
          <a:p>
            <a:r>
              <a:rPr lang="cs-CZ" sz="3600" b="1" dirty="0" smtClean="0">
                <a:solidFill>
                  <a:schemeClr val="tx1"/>
                </a:solidFill>
                <a:latin typeface="Calibri" pitchFamily="34" charset="0"/>
              </a:rPr>
              <a:t>ANOTACE</a:t>
            </a:r>
            <a:endParaRPr lang="cs-CZ" sz="3600" b="1" dirty="0">
              <a:solidFill>
                <a:schemeClr val="tx1"/>
              </a:solidFill>
              <a:latin typeface="Calibri" pitchFamily="34" charset="0"/>
            </a:endParaRPr>
          </a:p>
        </p:txBody>
      </p:sp>
      <p:sp>
        <p:nvSpPr>
          <p:cNvPr id="3" name="Zástupný symbol pro obsah 2"/>
          <p:cNvSpPr>
            <a:spLocks noGrp="1"/>
          </p:cNvSpPr>
          <p:nvPr>
            <p:ph idx="1"/>
          </p:nvPr>
        </p:nvSpPr>
        <p:spPr>
          <a:xfrm>
            <a:off x="457200" y="1196752"/>
            <a:ext cx="8229600" cy="4929411"/>
          </a:xfrm>
        </p:spPr>
        <p:txBody>
          <a:bodyPr>
            <a:normAutofit/>
          </a:bodyPr>
          <a:lstStyle/>
          <a:p>
            <a:pPr marL="0" indent="0" algn="just">
              <a:buNone/>
            </a:pPr>
            <a:r>
              <a:rPr lang="cs-CZ" sz="2000" dirty="0" smtClean="0">
                <a:latin typeface="Calibri" pitchFamily="34" charset="0"/>
              </a:rPr>
              <a:t>Tento materiál slouží k vysvětlení a procvičení jevu tání a tuhnutí a je připraven pro hodiny fyziky v 3. </a:t>
            </a:r>
            <a:r>
              <a:rPr lang="cs-CZ" sz="2000" dirty="0">
                <a:latin typeface="Calibri" pitchFamily="34" charset="0"/>
              </a:rPr>
              <a:t>ročníku šestiletého gymnázia a pro 2</a:t>
            </a:r>
            <a:r>
              <a:rPr lang="cs-CZ" sz="2000" dirty="0" smtClean="0">
                <a:latin typeface="Calibri" pitchFamily="34" charset="0"/>
              </a:rPr>
              <a:t>. ročník čtyřletého </a:t>
            </a:r>
            <a:r>
              <a:rPr lang="cs-CZ" sz="2000" dirty="0">
                <a:latin typeface="Calibri" pitchFamily="34" charset="0"/>
              </a:rPr>
              <a:t>gymnázia.</a:t>
            </a:r>
            <a:endParaRPr lang="cs-CZ" sz="2000" dirty="0" smtClean="0">
              <a:latin typeface="Calibri" pitchFamily="34" charset="0"/>
            </a:endParaRPr>
          </a:p>
          <a:p>
            <a:pPr marL="0" indent="0" algn="just">
              <a:buNone/>
            </a:pPr>
            <a:r>
              <a:rPr lang="cs-CZ" sz="2000" dirty="0" smtClean="0">
                <a:latin typeface="Calibri" pitchFamily="34" charset="0"/>
              </a:rPr>
              <a:t>První část této prezentace se věnuje teorii tohoto problému a je doplňována výkladem učitele.. Studenti sledují výklad učitele a mohou mu klást dotazy.</a:t>
            </a:r>
          </a:p>
          <a:p>
            <a:pPr marL="0" indent="0" algn="just">
              <a:buNone/>
            </a:pPr>
            <a:r>
              <a:rPr lang="cs-CZ" sz="2000" dirty="0">
                <a:latin typeface="Calibri" pitchFamily="34" charset="0"/>
              </a:rPr>
              <a:t>D</a:t>
            </a:r>
            <a:r>
              <a:rPr lang="cs-CZ" sz="2000" dirty="0" smtClean="0">
                <a:solidFill>
                  <a:schemeClr val="tx1"/>
                </a:solidFill>
                <a:latin typeface="Calibri" pitchFamily="34" charset="0"/>
              </a:rPr>
              <a:t>alší část prezentace se věnuje tvorbě křivky, kde je využita výše vysvětlená látka. Učitel konstrukci slovně popisuje a vysvětluje. Studenti konstrukci zapisují do sešitu.</a:t>
            </a:r>
          </a:p>
          <a:p>
            <a:pPr marL="0" indent="0" algn="just">
              <a:buNone/>
            </a:pPr>
            <a:r>
              <a:rPr lang="cs-CZ" sz="2000" dirty="0" smtClean="0">
                <a:latin typeface="Calibri" pitchFamily="34" charset="0"/>
              </a:rPr>
              <a:t>V poslední části prezentace je uveden neřešený příklad. Studenti navrhují jeho řešení. Jeden ze studentů nebo učitel řešení rýsuje do promítaného zadání pomocí světelného pera na interaktivní tabuli, nástrojem „pero“ (nástroj programu PowerPoint) nebo fixem na tabuli.</a:t>
            </a:r>
          </a:p>
          <a:p>
            <a:pPr marL="0" indent="0" algn="just">
              <a:buNone/>
            </a:pPr>
            <a:r>
              <a:rPr lang="cs-CZ" sz="2000">
                <a:latin typeface="Calibri" pitchFamily="34" charset="0"/>
              </a:rPr>
              <a:t>Materiál je určen pro interaktivní výuku.</a:t>
            </a:r>
            <a:endParaRPr lang="cs-CZ" sz="2000" dirty="0" smtClean="0">
              <a:solidFill>
                <a:schemeClr val="tx1"/>
              </a:solidFill>
              <a:latin typeface="Calibri" pitchFamily="34" charset="0"/>
            </a:endParaRPr>
          </a:p>
          <a:p>
            <a:pPr marL="0" indent="0">
              <a:buNone/>
            </a:pPr>
            <a:endParaRPr lang="cs-CZ" sz="1400" dirty="0" smtClean="0">
              <a:solidFill>
                <a:schemeClr val="tx1"/>
              </a:solidFill>
              <a:latin typeface="Calibri" pitchFamily="34" charset="0"/>
            </a:endParaRPr>
          </a:p>
        </p:txBody>
      </p:sp>
    </p:spTree>
    <p:extLst>
      <p:ext uri="{BB962C8B-B14F-4D97-AF65-F5344CB8AC3E}">
        <p14:creationId xmlns:p14="http://schemas.microsoft.com/office/powerpoint/2010/main" val="18040395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Tání a tuhnutí</a:t>
            </a:r>
            <a:endParaRPr lang="cs-CZ" dirty="0"/>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val="528928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Teplota tání/ tuhnutí </a:t>
            </a:r>
            <a:r>
              <a:rPr lang="cs-CZ" dirty="0" err="1" smtClean="0"/>
              <a:t>t</a:t>
            </a:r>
            <a:r>
              <a:rPr lang="cs-CZ" baseline="-25000" dirty="0" err="1" smtClean="0"/>
              <a:t>t</a:t>
            </a:r>
            <a:endParaRPr lang="cs-CZ" dirty="0"/>
          </a:p>
        </p:txBody>
      </p:sp>
      <p:sp>
        <p:nvSpPr>
          <p:cNvPr id="3" name="Zástupný symbol pro obsah 2"/>
          <p:cNvSpPr>
            <a:spLocks noGrp="1"/>
          </p:cNvSpPr>
          <p:nvPr>
            <p:ph idx="1"/>
          </p:nvPr>
        </p:nvSpPr>
        <p:spPr/>
        <p:txBody>
          <a:bodyPr/>
          <a:lstStyle/>
          <a:p>
            <a:pPr>
              <a:buNone/>
            </a:pPr>
            <a:r>
              <a:rPr lang="cs-CZ" dirty="0" err="1">
                <a:solidFill>
                  <a:srgbClr val="FF0000"/>
                </a:solidFill>
              </a:rPr>
              <a:t>L</a:t>
            </a:r>
            <a:r>
              <a:rPr lang="cs-CZ" baseline="-25000" dirty="0" err="1">
                <a:solidFill>
                  <a:srgbClr val="FF0000"/>
                </a:solidFill>
              </a:rPr>
              <a:t>t</a:t>
            </a:r>
            <a:r>
              <a:rPr lang="cs-CZ" dirty="0"/>
              <a:t>= skupenské </a:t>
            </a:r>
            <a:r>
              <a:rPr lang="cs-CZ" dirty="0" smtClean="0"/>
              <a:t>teplo tání/tuhnutí</a:t>
            </a:r>
            <a:endParaRPr lang="cs-CZ" dirty="0"/>
          </a:p>
          <a:p>
            <a:pPr>
              <a:buNone/>
            </a:pPr>
            <a:endParaRPr lang="cs-CZ" dirty="0" smtClean="0">
              <a:solidFill>
                <a:srgbClr val="FF0000"/>
              </a:solidFill>
            </a:endParaRPr>
          </a:p>
          <a:p>
            <a:pPr>
              <a:buNone/>
            </a:pPr>
            <a:r>
              <a:rPr lang="cs-CZ" dirty="0" err="1" smtClean="0">
                <a:solidFill>
                  <a:srgbClr val="FF0000"/>
                </a:solidFill>
              </a:rPr>
              <a:t>l</a:t>
            </a:r>
            <a:r>
              <a:rPr lang="cs-CZ" baseline="-25000" dirty="0" err="1" smtClean="0">
                <a:solidFill>
                  <a:srgbClr val="FF0000"/>
                </a:solidFill>
              </a:rPr>
              <a:t>t</a:t>
            </a:r>
            <a:r>
              <a:rPr lang="cs-CZ" baseline="-25000" dirty="0" smtClean="0"/>
              <a:t> </a:t>
            </a:r>
            <a:r>
              <a:rPr lang="cs-CZ" dirty="0" smtClean="0"/>
              <a:t>= </a:t>
            </a:r>
            <a:r>
              <a:rPr lang="cs-CZ" dirty="0"/>
              <a:t>měrné skupenské teplo </a:t>
            </a:r>
            <a:r>
              <a:rPr lang="cs-CZ" dirty="0" smtClean="0"/>
              <a:t>tání</a:t>
            </a:r>
          </a:p>
          <a:p>
            <a:pPr>
              <a:buNone/>
            </a:pPr>
            <a:r>
              <a:rPr lang="cs-CZ" dirty="0"/>
              <a:t> </a:t>
            </a:r>
            <a:r>
              <a:rPr lang="cs-CZ" dirty="0" smtClean="0"/>
              <a:t>  -</a:t>
            </a:r>
            <a:r>
              <a:rPr lang="cs-CZ" sz="2400" dirty="0" smtClean="0"/>
              <a:t>teplo</a:t>
            </a:r>
            <a:r>
              <a:rPr lang="cs-CZ" sz="2400" dirty="0"/>
              <a:t>, které přijme 1kg pevné látky při teplotě tání, aby se změnil na kapalinu téže teploty</a:t>
            </a:r>
          </a:p>
          <a:p>
            <a:pPr>
              <a:buNone/>
            </a:pPr>
            <a:endParaRPr lang="cs-CZ" dirty="0" smtClean="0"/>
          </a:p>
          <a:p>
            <a:pPr>
              <a:buNone/>
            </a:pPr>
            <a:r>
              <a:rPr lang="cs-CZ" dirty="0"/>
              <a:t> </a:t>
            </a:r>
            <a:r>
              <a:rPr lang="cs-CZ" dirty="0" smtClean="0"/>
              <a:t>                                       [                ]</a:t>
            </a:r>
          </a:p>
        </p:txBody>
      </p:sp>
      <p:pic>
        <p:nvPicPr>
          <p:cNvPr id="7"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357290" y="4286256"/>
            <a:ext cx="1500198" cy="1243480"/>
          </a:xfrm>
          <a:prstGeom prst="rect">
            <a:avLst/>
          </a:prstGeom>
          <a:noFill/>
        </p:spPr>
      </p:pic>
      <p:sp>
        <p:nvSpPr>
          <p:cNvPr id="307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pic>
        <p:nvPicPr>
          <p:cNvPr id="3075"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551748" y="4988967"/>
            <a:ext cx="1152525" cy="485775"/>
          </a:xfrm>
          <a:prstGeom prst="rect">
            <a:avLst/>
          </a:prstGeom>
          <a:noFill/>
        </p:spPr>
      </p:pic>
      <p:sp>
        <p:nvSpPr>
          <p:cNvPr id="3077" name="Rectangle 5"/>
          <p:cNvSpPr>
            <a:spLocks noChangeArrowheads="1"/>
          </p:cNvSpPr>
          <p:nvPr/>
        </p:nvSpPr>
        <p:spPr bwMode="auto">
          <a:xfrm>
            <a:off x="0" y="942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731614916"/>
      </p:ext>
    </p:extLst>
  </p:cSld>
  <p:clrMapOvr>
    <a:masterClrMapping/>
  </p:clrMapOvr>
  <p:transition spd="slow">
    <p:pull dir="ld"/>
    <p:sndAc>
      <p:stSnd>
        <p:snd r:embed="rId2" name="voltage.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Děj</a:t>
            </a:r>
            <a:endParaRPr lang="cs-CZ" dirty="0"/>
          </a:p>
        </p:txBody>
      </p:sp>
      <p:sp>
        <p:nvSpPr>
          <p:cNvPr id="3" name="Zástupný symbol pro obsah 2"/>
          <p:cNvSpPr>
            <a:spLocks noGrp="1"/>
          </p:cNvSpPr>
          <p:nvPr>
            <p:ph idx="1"/>
          </p:nvPr>
        </p:nvSpPr>
        <p:spPr/>
        <p:txBody>
          <a:bodyPr>
            <a:normAutofit lnSpcReduction="10000"/>
          </a:bodyPr>
          <a:lstStyle/>
          <a:p>
            <a:r>
              <a:rPr lang="cs-CZ" dirty="0" smtClean="0"/>
              <a:t>Látka přijímá teplo </a:t>
            </a:r>
            <a:r>
              <a:rPr lang="cs-CZ" dirty="0" smtClean="0">
                <a:sym typeface="Wingdings" pitchFamily="2" charset="2"/>
              </a:rPr>
              <a:t> roste </a:t>
            </a:r>
            <a:r>
              <a:rPr lang="cs-CZ" i="1" dirty="0" err="1"/>
              <a:t>E</a:t>
            </a:r>
            <a:r>
              <a:rPr lang="cs-CZ" i="1" baseline="-25000" dirty="0" err="1"/>
              <a:t>k</a:t>
            </a:r>
            <a:r>
              <a:rPr lang="cs-CZ" dirty="0" smtClean="0">
                <a:sym typeface="Wingdings" pitchFamily="2" charset="2"/>
              </a:rPr>
              <a:t> částic  zvýšení střední vzdálenosti částic  Roste </a:t>
            </a:r>
            <a:r>
              <a:rPr lang="cs-CZ" i="1" dirty="0" err="1"/>
              <a:t>E</a:t>
            </a:r>
            <a:r>
              <a:rPr lang="cs-CZ" i="1" baseline="-25000" dirty="0" err="1"/>
              <a:t>p</a:t>
            </a:r>
            <a:r>
              <a:rPr lang="cs-CZ" baseline="-25000" dirty="0"/>
              <a:t> </a:t>
            </a:r>
            <a:r>
              <a:rPr lang="cs-CZ" dirty="0" smtClean="0">
                <a:sym typeface="Wingdings" pitchFamily="2" charset="2"/>
              </a:rPr>
              <a:t>vzájemné polohy částic</a:t>
            </a:r>
          </a:p>
          <a:p>
            <a:pPr>
              <a:buNone/>
            </a:pPr>
            <a:endParaRPr lang="cs-CZ" dirty="0" smtClean="0">
              <a:sym typeface="Wingdings" pitchFamily="2" charset="2"/>
            </a:endParaRPr>
          </a:p>
          <a:p>
            <a:r>
              <a:rPr lang="cs-CZ" dirty="0" smtClean="0">
                <a:sym typeface="Wingdings" pitchFamily="2" charset="2"/>
              </a:rPr>
              <a:t>Při </a:t>
            </a:r>
            <a:r>
              <a:rPr lang="cs-CZ" i="1" dirty="0" err="1" smtClean="0"/>
              <a:t>t</a:t>
            </a:r>
            <a:r>
              <a:rPr lang="cs-CZ" i="1" baseline="-25000" dirty="0" err="1" smtClean="0"/>
              <a:t>t</a:t>
            </a:r>
            <a:r>
              <a:rPr lang="cs-CZ" dirty="0" smtClean="0">
                <a:sym typeface="Wingdings" pitchFamily="2" charset="2"/>
              </a:rPr>
              <a:t> narušení vazby v krystalové mřížce  rozpad  tání</a:t>
            </a:r>
          </a:p>
          <a:p>
            <a:pPr>
              <a:buNone/>
            </a:pPr>
            <a:endParaRPr lang="cs-CZ" dirty="0" smtClean="0">
              <a:sym typeface="Wingdings" pitchFamily="2" charset="2"/>
            </a:endParaRPr>
          </a:p>
          <a:p>
            <a:r>
              <a:rPr lang="cs-CZ" dirty="0" smtClean="0">
                <a:sym typeface="Wingdings" pitchFamily="2" charset="2"/>
              </a:rPr>
              <a:t>Látka při </a:t>
            </a:r>
            <a:r>
              <a:rPr lang="cs-CZ" dirty="0" err="1" smtClean="0"/>
              <a:t>t</a:t>
            </a:r>
            <a:r>
              <a:rPr lang="cs-CZ" baseline="-25000" dirty="0" err="1" smtClean="0"/>
              <a:t>t</a:t>
            </a:r>
            <a:r>
              <a:rPr lang="cs-CZ" dirty="0" smtClean="0">
                <a:sym typeface="Wingdings" pitchFamily="2" charset="2"/>
              </a:rPr>
              <a:t> přijímá teplo  </a:t>
            </a:r>
            <a:r>
              <a:rPr lang="cs-CZ" i="1" dirty="0" smtClean="0">
                <a:sym typeface="Wingdings" pitchFamily="2" charset="2"/>
              </a:rPr>
              <a:t>t</a:t>
            </a:r>
            <a:r>
              <a:rPr lang="cs-CZ" dirty="0" smtClean="0">
                <a:sym typeface="Wingdings" pitchFamily="2" charset="2"/>
              </a:rPr>
              <a:t> a </a:t>
            </a:r>
            <a:r>
              <a:rPr lang="cs-CZ" i="1" dirty="0" err="1" smtClean="0"/>
              <a:t>E</a:t>
            </a:r>
            <a:r>
              <a:rPr lang="cs-CZ" i="1" baseline="-25000" dirty="0" err="1" smtClean="0"/>
              <a:t>k</a:t>
            </a:r>
            <a:r>
              <a:rPr lang="cs-CZ" baseline="-25000" dirty="0" smtClean="0"/>
              <a:t> </a:t>
            </a:r>
            <a:r>
              <a:rPr lang="cs-CZ" dirty="0" smtClean="0">
                <a:sym typeface="Wingdings" pitchFamily="2" charset="2"/>
              </a:rPr>
              <a:t>se nemění zvýšení </a:t>
            </a:r>
            <a:r>
              <a:rPr lang="cs-CZ" i="1" dirty="0" err="1" smtClean="0"/>
              <a:t>E</a:t>
            </a:r>
            <a:r>
              <a:rPr lang="cs-CZ" i="1" baseline="-25000" dirty="0" err="1" smtClean="0"/>
              <a:t>p</a:t>
            </a:r>
            <a:r>
              <a:rPr lang="cs-CZ" baseline="-25000" dirty="0" smtClean="0"/>
              <a:t> </a:t>
            </a:r>
            <a:endParaRPr lang="cs-CZ" dirty="0"/>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sp>
        <p:nvSpPr>
          <p:cNvPr id="205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spTree>
    <p:extLst>
      <p:ext uri="{BB962C8B-B14F-4D97-AF65-F5344CB8AC3E}">
        <p14:creationId xmlns:p14="http://schemas.microsoft.com/office/powerpoint/2010/main" val="2064433638"/>
      </p:ext>
    </p:extLst>
  </p:cSld>
  <p:clrMapOvr>
    <a:masterClrMapping/>
  </p:clrMapOvr>
  <p:transition spd="slow">
    <p:plus/>
    <p:sndAc>
      <p:stSnd>
        <p:snd r:embed="rId2" name="voltage.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Kinetická teorie</a:t>
            </a:r>
            <a:endParaRPr lang="cs-CZ" dirty="0"/>
          </a:p>
        </p:txBody>
      </p:sp>
      <p:sp>
        <p:nvSpPr>
          <p:cNvPr id="3" name="Zástupný symbol pro obsah 2"/>
          <p:cNvSpPr>
            <a:spLocks noGrp="1"/>
          </p:cNvSpPr>
          <p:nvPr>
            <p:ph idx="1"/>
          </p:nvPr>
        </p:nvSpPr>
        <p:spPr/>
        <p:txBody>
          <a:bodyPr/>
          <a:lstStyle/>
          <a:p>
            <a:r>
              <a:rPr lang="cs-CZ" dirty="0" smtClean="0"/>
              <a:t>Teplota tuhnutí </a:t>
            </a:r>
            <a:r>
              <a:rPr lang="cs-CZ" dirty="0" smtClean="0">
                <a:sym typeface="Wingdings" pitchFamily="2" charset="2"/>
              </a:rPr>
              <a:t> krystalizace  soustava volně se pohybujících krystalků</a:t>
            </a:r>
          </a:p>
          <a:p>
            <a:endParaRPr lang="cs-CZ" dirty="0" smtClean="0">
              <a:sym typeface="Wingdings" pitchFamily="2" charset="2"/>
            </a:endParaRPr>
          </a:p>
          <a:p>
            <a:r>
              <a:rPr lang="cs-CZ" dirty="0" smtClean="0">
                <a:sym typeface="Wingdings" pitchFamily="2" charset="2"/>
              </a:rPr>
              <a:t>Tuhnutí celé látky vznikají </a:t>
            </a:r>
            <a:r>
              <a:rPr lang="cs-CZ" dirty="0" err="1" smtClean="0">
                <a:sym typeface="Wingdings" pitchFamily="2" charset="2"/>
              </a:rPr>
              <a:t>zrna</a:t>
            </a:r>
            <a:r>
              <a:rPr lang="cs-CZ" dirty="0" smtClean="0">
                <a:sym typeface="Wingdings" pitchFamily="2" charset="2"/>
              </a:rPr>
              <a:t> polykrystalická látka</a:t>
            </a:r>
            <a:endParaRPr lang="cs-CZ" dirty="0"/>
          </a:p>
        </p:txBody>
      </p:sp>
    </p:spTree>
    <p:extLst>
      <p:ext uri="{BB962C8B-B14F-4D97-AF65-F5344CB8AC3E}">
        <p14:creationId xmlns:p14="http://schemas.microsoft.com/office/powerpoint/2010/main" val="3436071213"/>
      </p:ext>
    </p:extLst>
  </p:cSld>
  <p:clrMapOvr>
    <a:masterClrMapping/>
  </p:clrMapOvr>
  <p:transition spd="slow">
    <p:circle/>
    <p:sndAc>
      <p:stSnd>
        <p:snd r:embed="rId2" name="voltage.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a:bodyPr>
          <a:lstStyle/>
          <a:p>
            <a:r>
              <a:rPr lang="cs-CZ" dirty="0" smtClean="0"/>
              <a:t>Rostoucí vnější tlak</a:t>
            </a:r>
            <a:r>
              <a:rPr lang="cs-CZ" dirty="0" smtClean="0">
                <a:sym typeface="Wingdings" pitchFamily="2" charset="2"/>
              </a:rPr>
              <a:t> roste teplota tání</a:t>
            </a:r>
          </a:p>
          <a:p>
            <a:pPr lvl="1"/>
            <a:r>
              <a:rPr lang="cs-CZ" sz="3200" dirty="0">
                <a:sym typeface="Wingdings" pitchFamily="2" charset="2"/>
              </a:rPr>
              <a:t>zvětšení objemu pří tání (</a:t>
            </a:r>
            <a:r>
              <a:rPr lang="cs-CZ" sz="3200" dirty="0" err="1">
                <a:sym typeface="Wingdings" pitchFamily="2" charset="2"/>
              </a:rPr>
              <a:t>Pb</a:t>
            </a:r>
            <a:r>
              <a:rPr lang="cs-CZ" sz="3200" dirty="0">
                <a:sym typeface="Wingdings" pitchFamily="2" charset="2"/>
              </a:rPr>
              <a:t>)</a:t>
            </a:r>
          </a:p>
          <a:p>
            <a:endParaRPr lang="cs-CZ" sz="2800" dirty="0">
              <a:sym typeface="Wingdings" pitchFamily="2" charset="2"/>
            </a:endParaRPr>
          </a:p>
          <a:p>
            <a:r>
              <a:rPr lang="cs-CZ" dirty="0" smtClean="0">
                <a:sym typeface="Wingdings" pitchFamily="2" charset="2"/>
              </a:rPr>
              <a:t>Rostoucí vnější </a:t>
            </a:r>
            <a:r>
              <a:rPr lang="cs-CZ" dirty="0" err="1" smtClean="0">
                <a:sym typeface="Wingdings" pitchFamily="2" charset="2"/>
              </a:rPr>
              <a:t>tlak</a:t>
            </a:r>
            <a:r>
              <a:rPr lang="cs-CZ" dirty="0" smtClean="0">
                <a:sym typeface="Wingdings" pitchFamily="2" charset="2"/>
              </a:rPr>
              <a:t> klesá </a:t>
            </a:r>
            <a:r>
              <a:rPr lang="cs-CZ" i="1" dirty="0" err="1" smtClean="0"/>
              <a:t>t</a:t>
            </a:r>
            <a:r>
              <a:rPr lang="cs-CZ" i="1" baseline="-25000" dirty="0" err="1" smtClean="0"/>
              <a:t>t</a:t>
            </a:r>
            <a:r>
              <a:rPr lang="cs-CZ" dirty="0" smtClean="0">
                <a:sym typeface="Wingdings" pitchFamily="2" charset="2"/>
              </a:rPr>
              <a:t> </a:t>
            </a:r>
          </a:p>
          <a:p>
            <a:pPr lvl="1"/>
            <a:r>
              <a:rPr lang="cs-CZ" sz="3200" dirty="0">
                <a:sym typeface="Wingdings" pitchFamily="2" charset="2"/>
              </a:rPr>
              <a:t>snížení objemu (led)</a:t>
            </a:r>
            <a:endParaRPr lang="cs-CZ" sz="3200" dirty="0"/>
          </a:p>
        </p:txBody>
      </p:sp>
    </p:spTree>
    <p:extLst>
      <p:ext uri="{BB962C8B-B14F-4D97-AF65-F5344CB8AC3E}">
        <p14:creationId xmlns:p14="http://schemas.microsoft.com/office/powerpoint/2010/main" val="791420941"/>
      </p:ext>
    </p:extLst>
  </p:cSld>
  <p:clrMapOvr>
    <a:masterClrMapping/>
  </p:clrMapOvr>
  <p:transition spd="slow">
    <p:comb dir="vert"/>
    <p:sndAc>
      <p:stSnd>
        <p:snd r:embed="rId2" name="voltage.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Křivka tání</a:t>
            </a:r>
            <a:endParaRPr lang="cs-CZ" dirty="0"/>
          </a:p>
        </p:txBody>
      </p:sp>
      <p:sp>
        <p:nvSpPr>
          <p:cNvPr id="3" name="Zástupný symbol pro obsah 2"/>
          <p:cNvSpPr>
            <a:spLocks noGrp="1"/>
          </p:cNvSpPr>
          <p:nvPr>
            <p:ph idx="1"/>
          </p:nvPr>
        </p:nvSpPr>
        <p:spPr/>
        <p:txBody>
          <a:bodyPr/>
          <a:lstStyle/>
          <a:p>
            <a:endParaRPr lang="cs-CZ" dirty="0"/>
          </a:p>
        </p:txBody>
      </p:sp>
      <p:pic>
        <p:nvPicPr>
          <p:cNvPr id="4" name="Picture 3"/>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t="23099" b="17051"/>
          <a:stretch/>
        </p:blipFill>
        <p:spPr>
          <a:xfrm>
            <a:off x="240631" y="1918965"/>
            <a:ext cx="8662737" cy="3888432"/>
          </a:xfrm>
          <a:prstGeom prst="rect">
            <a:avLst/>
          </a:prstGeom>
        </p:spPr>
      </p:pic>
    </p:spTree>
    <p:extLst>
      <p:ext uri="{BB962C8B-B14F-4D97-AF65-F5344CB8AC3E}">
        <p14:creationId xmlns:p14="http://schemas.microsoft.com/office/powerpoint/2010/main" val="1989950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Regelace</a:t>
            </a:r>
            <a:r>
              <a:rPr lang="cs-CZ" dirty="0" smtClean="0"/>
              <a:t> ledu</a:t>
            </a:r>
            <a:endParaRPr lang="cs-CZ" dirty="0"/>
          </a:p>
        </p:txBody>
      </p:sp>
      <p:sp>
        <p:nvSpPr>
          <p:cNvPr id="3" name="Zástupný symbol pro obsah 2"/>
          <p:cNvSpPr>
            <a:spLocks noGrp="1"/>
          </p:cNvSpPr>
          <p:nvPr>
            <p:ph idx="1"/>
          </p:nvPr>
        </p:nvSpPr>
        <p:spPr/>
        <p:txBody>
          <a:bodyPr/>
          <a:lstStyle/>
          <a:p>
            <a:endParaRPr lang="cs-CZ" dirty="0"/>
          </a:p>
        </p:txBody>
      </p:sp>
      <p:pic>
        <p:nvPicPr>
          <p:cNvPr id="4" name="Picture 3"/>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l="17713" t="25850" r="16926" b="13250"/>
          <a:stretch/>
        </p:blipFill>
        <p:spPr>
          <a:xfrm>
            <a:off x="1475656" y="1700808"/>
            <a:ext cx="6192688" cy="4327421"/>
          </a:xfrm>
          <a:prstGeom prst="rect">
            <a:avLst/>
          </a:prstGeom>
        </p:spPr>
      </p:pic>
    </p:spTree>
    <p:extLst>
      <p:ext uri="{BB962C8B-B14F-4D97-AF65-F5344CB8AC3E}">
        <p14:creationId xmlns:p14="http://schemas.microsoft.com/office/powerpoint/2010/main" val="3066014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Příklady</a:t>
            </a:r>
            <a:endParaRPr lang="cs-CZ" dirty="0"/>
          </a:p>
        </p:txBody>
      </p:sp>
      <p:sp>
        <p:nvSpPr>
          <p:cNvPr id="3" name="Zástupný symbol pro obsah 2"/>
          <p:cNvSpPr>
            <a:spLocks noGrp="1"/>
          </p:cNvSpPr>
          <p:nvPr>
            <p:ph idx="1"/>
          </p:nvPr>
        </p:nvSpPr>
        <p:spPr/>
        <p:txBody>
          <a:bodyPr/>
          <a:lstStyle/>
          <a:p>
            <a:pPr marL="514350" indent="-514350">
              <a:buFont typeface="+mj-lt"/>
              <a:buAutoNum type="arabicPeriod"/>
            </a:pPr>
            <a:r>
              <a:rPr lang="cs-CZ" dirty="0" smtClean="0"/>
              <a:t>Vypočtěte teplo potřebné k roztavení hliníkového předmětu o hmotnosti 10kg a počáteční teplotě 20°C. Teplota tání hliníku je 660°C, měrná tepelná kapacita hliníku je </a:t>
            </a:r>
            <a:br>
              <a:rPr lang="cs-CZ" dirty="0" smtClean="0"/>
            </a:br>
            <a:r>
              <a:rPr lang="cs-CZ" dirty="0" smtClean="0"/>
              <a:t>896 J/kg*K a měrné skupenské tání hliníku 400kJ/Kg.</a:t>
            </a:r>
            <a:endParaRPr lang="cs-CZ" dirty="0"/>
          </a:p>
        </p:txBody>
      </p:sp>
    </p:spTree>
    <p:extLst>
      <p:ext uri="{BB962C8B-B14F-4D97-AF65-F5344CB8AC3E}">
        <p14:creationId xmlns:p14="http://schemas.microsoft.com/office/powerpoint/2010/main" val="4213158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Řešení</a:t>
            </a:r>
            <a:endParaRPr lang="cs-CZ" dirty="0"/>
          </a:p>
        </p:txBody>
      </p:sp>
      <p:sp>
        <p:nvSpPr>
          <p:cNvPr id="3" name="Zástupný symbol pro obsah 2"/>
          <p:cNvSpPr>
            <a:spLocks noGrp="1"/>
          </p:cNvSpPr>
          <p:nvPr>
            <p:ph idx="1"/>
          </p:nvPr>
        </p:nvSpPr>
        <p:spPr/>
        <p:txBody>
          <a:bodyPr/>
          <a:lstStyle/>
          <a:p>
            <a:pPr marL="514350" indent="-514350">
              <a:buFont typeface="+mj-lt"/>
              <a:buAutoNum type="arabicPeriod"/>
            </a:pPr>
            <a:r>
              <a:rPr lang="cs-CZ" dirty="0" smtClean="0"/>
              <a:t>9700000 J</a:t>
            </a:r>
            <a:endParaRPr lang="cs-CZ" dirty="0"/>
          </a:p>
        </p:txBody>
      </p:sp>
    </p:spTree>
    <p:extLst>
      <p:ext uri="{BB962C8B-B14F-4D97-AF65-F5344CB8AC3E}">
        <p14:creationId xmlns:p14="http://schemas.microsoft.com/office/powerpoint/2010/main" val="790505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0"/>
            <a:ext cx="8229600" cy="1143000"/>
          </a:xfrm>
        </p:spPr>
        <p:txBody>
          <a:bodyPr/>
          <a:lstStyle/>
          <a:p>
            <a:r>
              <a:rPr lang="cs-CZ" dirty="0" smtClean="0"/>
              <a:t>Křížovka</a:t>
            </a:r>
            <a:endParaRPr lang="cs-CZ" dirty="0"/>
          </a:p>
        </p:txBody>
      </p:sp>
      <p:sp>
        <p:nvSpPr>
          <p:cNvPr id="3" name="Zástupný symbol pro obsah 2"/>
          <p:cNvSpPr>
            <a:spLocks noGrp="1"/>
          </p:cNvSpPr>
          <p:nvPr>
            <p:ph idx="1"/>
          </p:nvPr>
        </p:nvSpPr>
        <p:spPr/>
        <p:txBody>
          <a:bodyPr/>
          <a:lstStyle/>
          <a:p>
            <a:endParaRPr lang="cs-CZ"/>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836712"/>
            <a:ext cx="8271056"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27346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smtClean="0"/>
              <a:t>Otázky</a:t>
            </a:r>
            <a:endParaRPr lang="cs-CZ" dirty="0"/>
          </a:p>
        </p:txBody>
      </p:sp>
      <p:sp>
        <p:nvSpPr>
          <p:cNvPr id="3" name="Content Placeholder 2"/>
          <p:cNvSpPr>
            <a:spLocks noGrp="1"/>
          </p:cNvSpPr>
          <p:nvPr>
            <p:ph idx="1"/>
          </p:nvPr>
        </p:nvSpPr>
        <p:spPr/>
        <p:txBody>
          <a:bodyPr>
            <a:normAutofit fontScale="62500" lnSpcReduction="20000"/>
          </a:bodyPr>
          <a:lstStyle/>
          <a:p>
            <a:pPr marL="514350" indent="-514350">
              <a:buFont typeface="+mj-lt"/>
              <a:buAutoNum type="arabicPeriod"/>
            </a:pPr>
            <a:r>
              <a:rPr lang="cs-CZ" dirty="0" smtClean="0"/>
              <a:t>Jednotka prostorového úhlu.</a:t>
            </a:r>
          </a:p>
          <a:p>
            <a:pPr marL="514350" indent="-514350">
              <a:buFont typeface="+mj-lt"/>
              <a:buAutoNum type="arabicPeriod"/>
            </a:pPr>
            <a:r>
              <a:rPr lang="cs-CZ" dirty="0" smtClean="0"/>
              <a:t>Zabývá se příčinami pohybu hmotných objektů.</a:t>
            </a:r>
          </a:p>
          <a:p>
            <a:pPr marL="514350" indent="-514350">
              <a:buFont typeface="+mj-lt"/>
              <a:buAutoNum type="arabicPeriod"/>
            </a:pPr>
            <a:r>
              <a:rPr lang="cs-CZ" dirty="0" smtClean="0"/>
              <a:t>Děj, při kterém se pevná látka mění na plyn.</a:t>
            </a:r>
          </a:p>
          <a:p>
            <a:pPr marL="514350" indent="-514350">
              <a:buFont typeface="+mj-lt"/>
              <a:buAutoNum type="arabicPeriod"/>
            </a:pPr>
            <a:r>
              <a:rPr lang="cs-CZ" dirty="0" smtClean="0"/>
              <a:t>Jak se nazývá tato rovnice?: y = ym * sin 2</a:t>
            </a:r>
            <a:r>
              <a:rPr lang="el-GR" dirty="0" smtClean="0"/>
              <a:t>π (</a:t>
            </a:r>
            <a:r>
              <a:rPr lang="cs-CZ" dirty="0" smtClean="0"/>
              <a:t>t/T - x/</a:t>
            </a:r>
            <a:r>
              <a:rPr lang="el-GR" dirty="0" smtClean="0"/>
              <a:t>λ )</a:t>
            </a:r>
            <a:endParaRPr lang="cs-CZ" dirty="0" smtClean="0"/>
          </a:p>
          <a:p>
            <a:pPr marL="514350" indent="-514350">
              <a:buFont typeface="+mj-lt"/>
              <a:buAutoNum type="arabicPeriod"/>
            </a:pPr>
            <a:r>
              <a:rPr lang="cs-CZ" dirty="0" smtClean="0"/>
              <a:t>Pronikání jedné látky do látky druhé.</a:t>
            </a:r>
          </a:p>
          <a:p>
            <a:pPr marL="514350" indent="-514350">
              <a:buFont typeface="+mj-lt"/>
              <a:buAutoNum type="arabicPeriod"/>
            </a:pPr>
            <a:r>
              <a:rPr lang="cs-CZ" dirty="0" smtClean="0"/>
              <a:t>Mezi jaké pevné látky patří alfalt?</a:t>
            </a:r>
          </a:p>
          <a:p>
            <a:pPr marL="514350" indent="-514350">
              <a:buFont typeface="+mj-lt"/>
              <a:buAutoNum type="arabicPeriod"/>
            </a:pPr>
            <a:r>
              <a:rPr lang="cs-CZ" dirty="0" smtClean="0"/>
              <a:t>První Newtonův zákon se také nazývá ?</a:t>
            </a:r>
          </a:p>
          <a:p>
            <a:pPr marL="514350" indent="-514350">
              <a:buFont typeface="+mj-lt"/>
              <a:buAutoNum type="arabicPeriod"/>
            </a:pPr>
            <a:r>
              <a:rPr lang="cs-CZ" dirty="0" smtClean="0"/>
              <a:t>Který děj probíhá za konstantního tlaku?</a:t>
            </a:r>
          </a:p>
          <a:p>
            <a:pPr marL="514350" indent="-514350">
              <a:buFont typeface="+mj-lt"/>
              <a:buAutoNum type="arabicPeriod"/>
            </a:pPr>
            <a:r>
              <a:rPr lang="cs-CZ" dirty="0" smtClean="0"/>
              <a:t>Při jakém ději nedochází k tepelné výměně mezi prostředím, ve kterém všude existují stejné </a:t>
            </a:r>
            <a:r>
              <a:rPr lang="cs-CZ" smtClean="0"/>
              <a:t>fyzikální podmínky?</a:t>
            </a:r>
            <a:endParaRPr lang="cs-CZ" dirty="0" smtClean="0"/>
          </a:p>
          <a:p>
            <a:pPr marL="514350" indent="-514350">
              <a:buFont typeface="+mj-lt"/>
              <a:buAutoNum type="arabicPeriod"/>
            </a:pPr>
            <a:r>
              <a:rPr lang="cs-CZ" dirty="0" smtClean="0"/>
              <a:t>Která rovnice vyjadřuje zákon zachování tepelné energie?</a:t>
            </a:r>
          </a:p>
          <a:p>
            <a:pPr marL="514350" indent="-514350">
              <a:buFont typeface="+mj-lt"/>
              <a:buAutoNum type="arabicPeriod"/>
            </a:pPr>
            <a:r>
              <a:rPr lang="cs-CZ" dirty="0" smtClean="0"/>
              <a:t>Změna vnitřní energie nastane tepelnou výměnou a ….. ?</a:t>
            </a:r>
          </a:p>
          <a:p>
            <a:pPr marL="514350" indent="-514350">
              <a:buFont typeface="+mj-lt"/>
              <a:buAutoNum type="arabicPeriod"/>
            </a:pPr>
            <a:r>
              <a:rPr lang="cs-CZ" dirty="0" smtClean="0"/>
              <a:t>Jednotka svítivosti.</a:t>
            </a:r>
          </a:p>
          <a:p>
            <a:pPr marL="514350" indent="-514350">
              <a:buFont typeface="+mj-lt"/>
              <a:buAutoNum type="arabicPeriod"/>
            </a:pPr>
            <a:r>
              <a:rPr lang="cs-CZ" dirty="0" smtClean="0"/>
              <a:t>Těleso, které dodává teplo se nazývá?</a:t>
            </a:r>
            <a:endParaRPr lang="cs-CZ" dirty="0"/>
          </a:p>
        </p:txBody>
      </p:sp>
    </p:spTree>
    <p:extLst>
      <p:ext uri="{BB962C8B-B14F-4D97-AF65-F5344CB8AC3E}">
        <p14:creationId xmlns:p14="http://schemas.microsoft.com/office/powerpoint/2010/main" val="2610098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1143000"/>
          </a:xfrm>
        </p:spPr>
        <p:txBody>
          <a:bodyPr/>
          <a:lstStyle/>
          <a:p>
            <a:r>
              <a:rPr lang="cs-CZ" dirty="0" smtClean="0"/>
              <a:t>Řešení</a:t>
            </a:r>
            <a:endParaRPr lang="cs-CZ" dirty="0"/>
          </a:p>
        </p:txBody>
      </p:sp>
      <p:sp>
        <p:nvSpPr>
          <p:cNvPr id="3" name="Zástupný symbol pro obsah 2"/>
          <p:cNvSpPr>
            <a:spLocks noGrp="1"/>
          </p:cNvSpPr>
          <p:nvPr>
            <p:ph idx="1"/>
          </p:nvPr>
        </p:nvSpPr>
        <p:spPr/>
        <p:txBody>
          <a:bodyPr/>
          <a:lstStyle/>
          <a:p>
            <a:endParaRPr lang="cs-CZ"/>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52" y="908720"/>
            <a:ext cx="8287156" cy="50459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8076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a:t>
            </a:r>
            <a:endParaRPr lang="cs-CZ" dirty="0"/>
          </a:p>
        </p:txBody>
      </p:sp>
      <p:sp>
        <p:nvSpPr>
          <p:cNvPr id="3" name="Zástupný symbol pro obsah 2"/>
          <p:cNvSpPr>
            <a:spLocks noGrp="1"/>
          </p:cNvSpPr>
          <p:nvPr>
            <p:ph idx="1"/>
          </p:nvPr>
        </p:nvSpPr>
        <p:spPr/>
        <p:txBody>
          <a:bodyPr>
            <a:normAutofit/>
          </a:bodyPr>
          <a:lstStyle/>
          <a:p>
            <a:r>
              <a:rPr lang="cs-CZ" dirty="0" smtClean="0"/>
              <a:t>Archiv autora</a:t>
            </a:r>
            <a:endParaRPr lang="cs-CZ" dirty="0"/>
          </a:p>
        </p:txBody>
      </p:sp>
    </p:spTree>
    <p:extLst>
      <p:ext uri="{BB962C8B-B14F-4D97-AF65-F5344CB8AC3E}">
        <p14:creationId xmlns:p14="http://schemas.microsoft.com/office/powerpoint/2010/main" val="3678461436"/>
      </p:ext>
    </p:extLst>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458</Words>
  <Application>Microsoft Office PowerPoint</Application>
  <PresentationFormat>Předvádění na obrazovce (4:3)</PresentationFormat>
  <Paragraphs>67</Paragraphs>
  <Slides>15</Slides>
  <Notes>2</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Motiv sady Office</vt:lpstr>
      <vt:lpstr>Prezentace aplikace PowerPoint</vt:lpstr>
      <vt:lpstr>ANOTACE</vt:lpstr>
      <vt:lpstr>Tání a tuhnutí</vt:lpstr>
      <vt:lpstr>Teplota tání/ tuhnutí tt</vt:lpstr>
      <vt:lpstr>Děj</vt:lpstr>
      <vt:lpstr>Kinetická teorie</vt:lpstr>
      <vt:lpstr>Prezentace aplikace PowerPoint</vt:lpstr>
      <vt:lpstr>Křivka tání</vt:lpstr>
      <vt:lpstr>Regelace ledu</vt:lpstr>
      <vt:lpstr>Příklady</vt:lpstr>
      <vt:lpstr>Řešení</vt:lpstr>
      <vt:lpstr>Křížovka</vt:lpstr>
      <vt:lpstr>Otázky</vt:lpstr>
      <vt:lpstr>Řešení</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Mirjam Civínová</dc:creator>
  <cp:lastModifiedBy>Mirjam Civínová</cp:lastModifiedBy>
  <cp:revision>18</cp:revision>
  <dcterms:created xsi:type="dcterms:W3CDTF">2013-12-05T16:06:15Z</dcterms:created>
  <dcterms:modified xsi:type="dcterms:W3CDTF">2014-01-17T07:47:48Z</dcterms:modified>
</cp:coreProperties>
</file>