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wdp" ContentType="image/vnd.ms-photo"/>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257" r:id="rId3"/>
    <p:sldId id="258"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4" r:id="rId18"/>
    <p:sldId id="276" r:id="rId19"/>
    <p:sldId id="275" r:id="rId20"/>
    <p:sldId id="273" r:id="rId21"/>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p:scale>
          <a:sx n="81" d="100"/>
          <a:sy n="81" d="100"/>
        </p:scale>
        <p:origin x="-834" y="-114"/>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A49DC4B8-1F67-451E-A657-24070CE96A76}" type="datetimeFigureOut">
              <a:rPr lang="cs-CZ" smtClean="0"/>
              <a:t>17.1.2014</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cs-CZ"/>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42E8FC3F-D6DC-4651-B499-DB171BEA1A96}" type="slidenum">
              <a:rPr lang="cs-CZ" smtClean="0"/>
              <a:t>‹#›</a:t>
            </a:fld>
            <a:endParaRPr lang="cs-CZ"/>
          </a:p>
        </p:txBody>
      </p:sp>
    </p:spTree>
    <p:extLst>
      <p:ext uri="{BB962C8B-B14F-4D97-AF65-F5344CB8AC3E}">
        <p14:creationId xmlns:p14="http://schemas.microsoft.com/office/powerpoint/2010/main" val="97007913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1</a:t>
            </a:fld>
            <a:endParaRPr lang="cs-CZ"/>
          </a:p>
        </p:txBody>
      </p:sp>
    </p:spTree>
    <p:extLst>
      <p:ext uri="{BB962C8B-B14F-4D97-AF65-F5344CB8AC3E}">
        <p14:creationId xmlns:p14="http://schemas.microsoft.com/office/powerpoint/2010/main" val="31319061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Zástupný symbol pro obrázek snímku 1"/>
          <p:cNvSpPr>
            <a:spLocks noGrp="1" noRot="1" noChangeAspect="1"/>
          </p:cNvSpPr>
          <p:nvPr>
            <p:ph type="sldImg"/>
          </p:nvPr>
        </p:nvSpPr>
        <p:spPr/>
      </p:sp>
      <p:sp>
        <p:nvSpPr>
          <p:cNvPr id="3" name="Zástupný symbol pro poznámky 2"/>
          <p:cNvSpPr>
            <a:spLocks noGrp="1"/>
          </p:cNvSpPr>
          <p:nvPr>
            <p:ph type="body" idx="1"/>
          </p:nvPr>
        </p:nvSpPr>
        <p:spPr/>
        <p:txBody>
          <a:bodyPr/>
          <a:lstStyle/>
          <a:p>
            <a:endParaRPr lang="cs-CZ"/>
          </a:p>
        </p:txBody>
      </p:sp>
      <p:sp>
        <p:nvSpPr>
          <p:cNvPr id="4" name="Zástupný symbol pro číslo snímku 3"/>
          <p:cNvSpPr>
            <a:spLocks noGrp="1"/>
          </p:cNvSpPr>
          <p:nvPr>
            <p:ph type="sldNum" sz="quarter" idx="10"/>
          </p:nvPr>
        </p:nvSpPr>
        <p:spPr/>
        <p:txBody>
          <a:bodyPr/>
          <a:lstStyle/>
          <a:p>
            <a:fld id="{679B8CE6-6F5B-4E33-A7F2-CB486F89EC21}" type="slidenum">
              <a:rPr lang="cs-CZ" smtClean="0"/>
              <a:t>2</a:t>
            </a:fld>
            <a:endParaRPr lang="cs-CZ"/>
          </a:p>
        </p:txBody>
      </p:sp>
    </p:spTree>
    <p:extLst>
      <p:ext uri="{BB962C8B-B14F-4D97-AF65-F5344CB8AC3E}">
        <p14:creationId xmlns:p14="http://schemas.microsoft.com/office/powerpoint/2010/main" val="347942190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Klepnutím lze upravit styl předlohy nadpisů.</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Klepnutím lze upravit styl předlohy podnadpisů.</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17.1.2014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idx="1"/>
          </p:nvPr>
        </p:nvSpPr>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17.1.2014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Klepnutím lze upravit styly předlohy textu.</a:t>
            </a:r>
          </a:p>
        </p:txBody>
      </p:sp>
      <p:sp>
        <p:nvSpPr>
          <p:cNvPr id="4" name="Zástupný symbol pro datum 3"/>
          <p:cNvSpPr>
            <a:spLocks noGrp="1"/>
          </p:cNvSpPr>
          <p:nvPr>
            <p:ph type="dt" sz="half" idx="10"/>
          </p:nvPr>
        </p:nvSpPr>
        <p:spPr/>
        <p:txBody>
          <a:bodyPr/>
          <a:lstStyle/>
          <a:p>
            <a:fld id="{95EC1D4A-A796-47C3-A63E-CE236FB377E2}" type="datetimeFigureOut">
              <a:rPr lang="cs-CZ" smtClean="0"/>
              <a:t>17.1.2014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95EC1D4A-A796-47C3-A63E-CE236FB377E2}" type="datetimeFigureOut">
              <a:rPr lang="cs-CZ" smtClean="0"/>
              <a:t>17.1.2014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Klepnutím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95EC1D4A-A796-47C3-A63E-CE236FB377E2}" type="datetimeFigureOut">
              <a:rPr lang="cs-CZ" smtClean="0"/>
              <a:t>17.1.2014</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datum 2"/>
          <p:cNvSpPr>
            <a:spLocks noGrp="1"/>
          </p:cNvSpPr>
          <p:nvPr>
            <p:ph type="dt" sz="half" idx="10"/>
          </p:nvPr>
        </p:nvSpPr>
        <p:spPr/>
        <p:txBody>
          <a:bodyPr/>
          <a:lstStyle/>
          <a:p>
            <a:fld id="{95EC1D4A-A796-47C3-A63E-CE236FB377E2}" type="datetimeFigureOut">
              <a:rPr lang="cs-CZ" smtClean="0"/>
              <a:t>17.1.2014</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95EC1D4A-A796-47C3-A63E-CE236FB377E2}" type="datetimeFigureOut">
              <a:rPr lang="cs-CZ" smtClean="0"/>
              <a:t>17.1.2014</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Klepnutím lze upravit styl předlohy nadpisů.</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5EC1D4A-A796-47C3-A63E-CE236FB377E2}" type="datetimeFigureOut">
              <a:rPr lang="cs-CZ" smtClean="0"/>
              <a:t>17.1.2014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Klepnutím lze upravit styl předlohy nadpisů.</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Klepnutím lze upravit styly předlohy textu.</a:t>
            </a:r>
          </a:p>
        </p:txBody>
      </p:sp>
      <p:sp>
        <p:nvSpPr>
          <p:cNvPr id="5" name="Zástupný symbol pro datum 4"/>
          <p:cNvSpPr>
            <a:spLocks noGrp="1"/>
          </p:cNvSpPr>
          <p:nvPr>
            <p:ph type="dt" sz="half" idx="10"/>
          </p:nvPr>
        </p:nvSpPr>
        <p:spPr/>
        <p:txBody>
          <a:bodyPr/>
          <a:lstStyle/>
          <a:p>
            <a:fld id="{95EC1D4A-A796-47C3-A63E-CE236FB377E2}" type="datetimeFigureOut">
              <a:rPr lang="cs-CZ" smtClean="0"/>
              <a:t>17.1.2014</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17.1.2014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Klepnutím lze upravit styl předlohy nadpisů.</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95EC1D4A-A796-47C3-A63E-CE236FB377E2}" type="datetimeFigureOut">
              <a:rPr lang="cs-CZ" smtClean="0"/>
              <a:t>17.1.2014</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C57A5DF-1266-40EA-9282-1E66B9DE06C0}" type="slidenum">
              <a:rPr lang="cs-CZ" smtClean="0"/>
              <a:t>‹#›</a:t>
            </a:fld>
            <a:endParaRPr lang="cs-CZ"/>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Klepnutím lze upravit styl předlohy nadpisů.</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5EC1D4A-A796-47C3-A63E-CE236FB377E2}" type="datetimeFigureOut">
              <a:rPr lang="cs-CZ" smtClean="0"/>
              <a:t>17.1.2014</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C57A5DF-1266-40EA-9282-1E66B9DE06C0}" type="slidenum">
              <a:rPr lang="cs-CZ" smtClean="0"/>
              <a:t>‹#›</a:t>
            </a:fld>
            <a:endParaRPr lang="cs-CZ"/>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7.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microsoft.com/office/2007/relationships/hdphoto" Target="../media/hdphoto3.wdp"/><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ulka 1"/>
          <p:cNvGraphicFramePr>
            <a:graphicFrameLocks noGrp="1"/>
          </p:cNvGraphicFramePr>
          <p:nvPr>
            <p:extLst>
              <p:ext uri="{D42A27DB-BD31-4B8C-83A1-F6EECF244321}">
                <p14:modId xmlns:p14="http://schemas.microsoft.com/office/powerpoint/2010/main" val="2431922822"/>
              </p:ext>
            </p:extLst>
          </p:nvPr>
        </p:nvGraphicFramePr>
        <p:xfrm>
          <a:off x="614836" y="2816085"/>
          <a:ext cx="8136904" cy="2692896"/>
        </p:xfrm>
        <a:graphic>
          <a:graphicData uri="http://schemas.openxmlformats.org/drawingml/2006/table">
            <a:tbl>
              <a:tblPr firstRow="1" bandRow="1">
                <a:tableStyleId>{5C22544A-7EE6-4342-B048-85BDC9FD1C3A}</a:tableStyleId>
              </a:tblPr>
              <a:tblGrid>
                <a:gridCol w="1940940"/>
                <a:gridCol w="6195964"/>
              </a:tblGrid>
              <a:tr h="864096">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ŠKOLA:</a:t>
                      </a:r>
                      <a:endParaRPr lang="cs-CZ" dirty="0"/>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dirty="0" smtClean="0">
                          <a:solidFill>
                            <a:srgbClr val="2C3036"/>
                          </a:solidFill>
                          <a:latin typeface="Calibri" pitchFamily="34" charset="0"/>
                        </a:rPr>
                        <a:t>Gymnázium, Chomutov, Mostecká 3000, příspěvková organizace</a:t>
                      </a:r>
                      <a:endParaRPr lang="cs-CZ" sz="1800" dirty="0"/>
                    </a:p>
                  </a:txBody>
                  <a:tcPr anchor="ctr"/>
                </a:tc>
              </a:tr>
              <a:tr h="164456">
                <a:tc>
                  <a:txBody>
                    <a:bodyPr/>
                    <a:lstStyle/>
                    <a:p>
                      <a:r>
                        <a:rPr lang="cs-CZ" sz="1800" b="1" kern="1200" dirty="0" smtClean="0">
                          <a:solidFill>
                            <a:srgbClr val="2C3036"/>
                          </a:solidFill>
                          <a:latin typeface="Calibri" pitchFamily="34" charset="0"/>
                          <a:ea typeface="+mn-ea"/>
                          <a:cs typeface="+mn-cs"/>
                        </a:rPr>
                        <a:t>AUTOR:</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dirty="0" smtClean="0">
                          <a:solidFill>
                            <a:srgbClr val="2C3036"/>
                          </a:solidFill>
                          <a:latin typeface="Calibri" pitchFamily="34" charset="0"/>
                          <a:ea typeface="+mn-ea"/>
                          <a:cs typeface="+mn-cs"/>
                        </a:rPr>
                        <a:t>Ing. Mirjam Civínová</a:t>
                      </a:r>
                      <a:endParaRPr lang="cs-CZ" sz="1800" b="1" kern="1200" dirty="0">
                        <a:solidFill>
                          <a:srgbClr val="2C3036"/>
                        </a:solidFill>
                        <a:latin typeface="Calibri" pitchFamily="34" charset="0"/>
                        <a:ea typeface="+mn-ea"/>
                        <a:cs typeface="+mn-cs"/>
                      </a:endParaRPr>
                    </a:p>
                  </a:txBody>
                  <a:tcPr anchor="ctr"/>
                </a:tc>
              </a:tr>
              <a:tr h="287798">
                <a:tc>
                  <a:txBody>
                    <a:bodyPr/>
                    <a:lstStyle/>
                    <a:p>
                      <a:r>
                        <a:rPr lang="cs-CZ" sz="1800" b="1" kern="1200" dirty="0" smtClean="0">
                          <a:solidFill>
                            <a:srgbClr val="2C3036"/>
                          </a:solidFill>
                          <a:latin typeface="Calibri" pitchFamily="34" charset="0"/>
                          <a:ea typeface="+mn-ea"/>
                          <a:cs typeface="+mn-cs"/>
                        </a:rPr>
                        <a:t>NÁZEV:</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VY_32_INOVACE_10B_20_Fázový_diagram</a:t>
                      </a:r>
                    </a:p>
                  </a:txBody>
                  <a:tcPr anchor="ctr"/>
                </a:tc>
              </a:tr>
              <a:tr h="164456">
                <a:tc>
                  <a:txBody>
                    <a:bodyPr/>
                    <a:lstStyle/>
                    <a:p>
                      <a:r>
                        <a:rPr lang="cs-CZ" sz="1800" b="1" kern="1200" dirty="0" smtClean="0">
                          <a:solidFill>
                            <a:srgbClr val="2C3036"/>
                          </a:solidFill>
                          <a:latin typeface="Calibri" pitchFamily="34" charset="0"/>
                          <a:ea typeface="+mn-ea"/>
                          <a:cs typeface="+mn-cs"/>
                        </a:rPr>
                        <a:t>TEMA:</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Molekulová fyzika a termika</a:t>
                      </a:r>
                    </a:p>
                  </a:txBody>
                  <a:tcPr anchor="ctr"/>
                </a:tc>
              </a:tr>
              <a:tr h="287798">
                <a:tc>
                  <a:txBody>
                    <a:bodyPr/>
                    <a:lstStyle/>
                    <a:p>
                      <a:r>
                        <a:rPr lang="cs-CZ" sz="1800" b="1" kern="1200" dirty="0" smtClean="0">
                          <a:solidFill>
                            <a:srgbClr val="2C3036"/>
                          </a:solidFill>
                          <a:latin typeface="Calibri" pitchFamily="34" charset="0"/>
                          <a:ea typeface="+mn-ea"/>
                          <a:cs typeface="+mn-cs"/>
                        </a:rPr>
                        <a:t>ČÍSLO PROJEKTU:</a:t>
                      </a:r>
                      <a:endParaRPr lang="cs-CZ" sz="1800" b="1" kern="1200" dirty="0">
                        <a:solidFill>
                          <a:srgbClr val="2C3036"/>
                        </a:solidFill>
                        <a:latin typeface="Calibri" pitchFamily="34" charset="0"/>
                        <a:ea typeface="+mn-ea"/>
                        <a:cs typeface="+mn-cs"/>
                      </a:endParaRPr>
                    </a:p>
                  </a:txBody>
                  <a:tcPr anchor="ct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cs-CZ" sz="1800" b="1" kern="1200" dirty="0" smtClean="0">
                          <a:solidFill>
                            <a:srgbClr val="2C3036"/>
                          </a:solidFill>
                          <a:latin typeface="Calibri" pitchFamily="34" charset="0"/>
                          <a:ea typeface="+mn-ea"/>
                          <a:cs typeface="+mn-cs"/>
                        </a:rPr>
                        <a:t>CZ.1.07/1.5.00/34.0816</a:t>
                      </a:r>
                      <a:endParaRPr lang="cs-CZ" sz="1800" b="1" kern="1200" dirty="0">
                        <a:solidFill>
                          <a:srgbClr val="2C3036"/>
                        </a:solidFill>
                        <a:latin typeface="Calibri" pitchFamily="34" charset="0"/>
                        <a:ea typeface="+mn-ea"/>
                        <a:cs typeface="+mn-cs"/>
                      </a:endParaRPr>
                    </a:p>
                  </a:txBody>
                  <a:tcPr anchor="ctr"/>
                </a:tc>
              </a:tr>
              <a:tr h="164456">
                <a:tc>
                  <a:txBody>
                    <a:bodyPr/>
                    <a:lstStyle/>
                    <a:p>
                      <a:r>
                        <a:rPr lang="cs-CZ" sz="1800" b="1" kern="1200" dirty="0" smtClean="0">
                          <a:solidFill>
                            <a:srgbClr val="2C3036"/>
                          </a:solidFill>
                          <a:latin typeface="Calibri" pitchFamily="34" charset="0"/>
                          <a:ea typeface="+mn-ea"/>
                          <a:cs typeface="+mn-cs"/>
                        </a:rPr>
                        <a:t>DATUM TVORBY:</a:t>
                      </a:r>
                      <a:endParaRPr lang="cs-CZ" sz="1800" b="1" kern="1200" dirty="0">
                        <a:solidFill>
                          <a:srgbClr val="2C3036"/>
                        </a:solidFill>
                        <a:latin typeface="Calibri" pitchFamily="34" charset="0"/>
                        <a:ea typeface="+mn-ea"/>
                        <a:cs typeface="+mn-cs"/>
                      </a:endParaRPr>
                    </a:p>
                  </a:txBody>
                  <a:tcPr anchor="ctr"/>
                </a:tc>
                <a:tc>
                  <a:txBody>
                    <a:bodyPr/>
                    <a:lstStyle/>
                    <a:p>
                      <a:r>
                        <a:rPr lang="cs-CZ" sz="1800" b="1" kern="1200" smtClean="0">
                          <a:solidFill>
                            <a:srgbClr val="2C3036"/>
                          </a:solidFill>
                          <a:latin typeface="Calibri" pitchFamily="34" charset="0"/>
                          <a:ea typeface="+mn-ea"/>
                          <a:cs typeface="+mn-cs"/>
                        </a:rPr>
                        <a:t>01.08.2013</a:t>
                      </a:r>
                      <a:endParaRPr lang="cs-CZ" sz="1800" b="1" kern="1200" dirty="0">
                        <a:solidFill>
                          <a:srgbClr val="2C3036"/>
                        </a:solidFill>
                        <a:latin typeface="Calibri" pitchFamily="34" charset="0"/>
                        <a:ea typeface="+mn-ea"/>
                        <a:cs typeface="+mn-cs"/>
                      </a:endParaRPr>
                    </a:p>
                  </a:txBody>
                  <a:tcPr anchor="ctr"/>
                </a:tc>
              </a:tr>
            </a:tbl>
          </a:graphicData>
        </a:graphic>
      </p:graphicFrame>
      <p:pic>
        <p:nvPicPr>
          <p:cNvPr id="3" name="Obrázek 2"/>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979712" y="908720"/>
            <a:ext cx="5407152" cy="1045464"/>
          </a:xfrm>
          <a:prstGeom prst="rect">
            <a:avLst/>
          </a:prstGeom>
        </p:spPr>
      </p:pic>
      <p:pic>
        <p:nvPicPr>
          <p:cNvPr id="4"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619672" y="2926638"/>
            <a:ext cx="648072" cy="64637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869795852"/>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0"/>
            <a:ext cx="8229600" cy="1052736"/>
          </a:xfrm>
        </p:spPr>
        <p:txBody>
          <a:bodyPr/>
          <a:lstStyle/>
          <a:p>
            <a:r>
              <a:rPr lang="cs-CZ" sz="3600" b="1" dirty="0" smtClean="0">
                <a:solidFill>
                  <a:schemeClr val="tx1"/>
                </a:solidFill>
                <a:latin typeface="Calibri" pitchFamily="34" charset="0"/>
              </a:rPr>
              <a:t>ANOTACE</a:t>
            </a:r>
            <a:endParaRPr lang="cs-CZ" sz="3600" b="1" dirty="0">
              <a:solidFill>
                <a:schemeClr val="tx1"/>
              </a:solidFill>
              <a:latin typeface="Calibri" pitchFamily="34" charset="0"/>
            </a:endParaRPr>
          </a:p>
        </p:txBody>
      </p:sp>
      <p:sp>
        <p:nvSpPr>
          <p:cNvPr id="3" name="Zástupný symbol pro obsah 2"/>
          <p:cNvSpPr>
            <a:spLocks noGrp="1"/>
          </p:cNvSpPr>
          <p:nvPr>
            <p:ph idx="1"/>
          </p:nvPr>
        </p:nvSpPr>
        <p:spPr>
          <a:xfrm>
            <a:off x="457200" y="1196752"/>
            <a:ext cx="8229600" cy="4929411"/>
          </a:xfrm>
        </p:spPr>
        <p:txBody>
          <a:bodyPr>
            <a:normAutofit/>
          </a:bodyPr>
          <a:lstStyle/>
          <a:p>
            <a:pPr marL="0" indent="0" algn="just">
              <a:buNone/>
            </a:pPr>
            <a:r>
              <a:rPr lang="cs-CZ" sz="2000" dirty="0" smtClean="0">
                <a:latin typeface="Calibri" pitchFamily="34" charset="0"/>
              </a:rPr>
              <a:t>Tento materiál slouží k vysvětlení a tvorbě fázového diagramu. První část této prezentace se věnuje teorii tohoto problému a je doplňována výkladem učitele, který je spojen s opakováním základních pojmů  Studenti sledují výklad učitele a mohou mu klást dotazy.</a:t>
            </a:r>
          </a:p>
          <a:p>
            <a:pPr marL="0" indent="0" algn="just">
              <a:buNone/>
            </a:pPr>
            <a:r>
              <a:rPr lang="cs-CZ" sz="2000" dirty="0">
                <a:latin typeface="Calibri" pitchFamily="34" charset="0"/>
              </a:rPr>
              <a:t>D</a:t>
            </a:r>
            <a:r>
              <a:rPr lang="cs-CZ" sz="2000" dirty="0" smtClean="0">
                <a:solidFill>
                  <a:schemeClr val="tx1"/>
                </a:solidFill>
                <a:latin typeface="Calibri" pitchFamily="34" charset="0"/>
              </a:rPr>
              <a:t>alší část prezentace se věnuje tvorbě fázového diagramu, kde je využita výše vysvětlená látka. Učitel konstrukci slovně popisuje a vysvětluje. Studenti diagram do sešitu.</a:t>
            </a:r>
          </a:p>
          <a:p>
            <a:pPr marL="0" indent="0" algn="just">
              <a:buNone/>
            </a:pPr>
            <a:r>
              <a:rPr lang="cs-CZ" sz="2000" dirty="0" smtClean="0">
                <a:latin typeface="Calibri" pitchFamily="34" charset="0"/>
              </a:rPr>
              <a:t>V poslední části prezentace jsou uvedeny příklady. Studenti navrhují jejich řešení. Jeden ze studentů nebo učitel řešení zapisuje do promítaného zadání pomocí světelného pera na interaktivní tabuli, nástrojem „pero“ (nástroj programu PowerPoint) nebo fixem na tabuli.</a:t>
            </a:r>
          </a:p>
          <a:p>
            <a:pPr marL="0" indent="0" algn="just">
              <a:buNone/>
            </a:pPr>
            <a:r>
              <a:rPr lang="cs-CZ" sz="2000">
                <a:latin typeface="Calibri" pitchFamily="34" charset="0"/>
              </a:rPr>
              <a:t>Materiál je určen pro interaktivní výuku.</a:t>
            </a:r>
            <a:endParaRPr lang="cs-CZ" sz="2000" dirty="0" smtClean="0">
              <a:solidFill>
                <a:schemeClr val="tx1"/>
              </a:solidFill>
              <a:latin typeface="Calibri" pitchFamily="34" charset="0"/>
            </a:endParaRPr>
          </a:p>
          <a:p>
            <a:pPr marL="0" indent="0">
              <a:buNone/>
            </a:pPr>
            <a:endParaRPr lang="cs-CZ" sz="1400" dirty="0" smtClean="0">
              <a:solidFill>
                <a:schemeClr val="tx1"/>
              </a:solidFill>
              <a:latin typeface="Calibri" pitchFamily="34" charset="0"/>
            </a:endParaRPr>
          </a:p>
        </p:txBody>
      </p:sp>
    </p:spTree>
    <p:extLst>
      <p:ext uri="{BB962C8B-B14F-4D97-AF65-F5344CB8AC3E}">
        <p14:creationId xmlns:p14="http://schemas.microsoft.com/office/powerpoint/2010/main" val="355535397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smtClean="0"/>
              <a:t>Fázový diagram</a:t>
            </a:r>
            <a:endParaRPr lang="cs-CZ" dirty="0"/>
          </a:p>
        </p:txBody>
      </p:sp>
      <p:sp>
        <p:nvSpPr>
          <p:cNvPr id="3" name="Podnadpis 2"/>
          <p:cNvSpPr>
            <a:spLocks noGrp="1"/>
          </p:cNvSpPr>
          <p:nvPr>
            <p:ph type="subTitle" idx="1"/>
          </p:nvPr>
        </p:nvSpPr>
        <p:spPr/>
        <p:txBody>
          <a:bodyPr/>
          <a:lstStyle/>
          <a:p>
            <a:endParaRPr lang="cs-CZ"/>
          </a:p>
        </p:txBody>
      </p:sp>
    </p:spTree>
    <p:extLst>
      <p:ext uri="{BB962C8B-B14F-4D97-AF65-F5344CB8AC3E}">
        <p14:creationId xmlns:p14="http://schemas.microsoft.com/office/powerpoint/2010/main" val="2490688972"/>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Fázový diagram</a:t>
            </a:r>
            <a:endParaRPr lang="cs-CZ" dirty="0"/>
          </a:p>
        </p:txBody>
      </p:sp>
      <p:sp>
        <p:nvSpPr>
          <p:cNvPr id="3" name="Zástupný symbol pro obsah 2"/>
          <p:cNvSpPr>
            <a:spLocks noGrp="1"/>
          </p:cNvSpPr>
          <p:nvPr>
            <p:ph idx="1"/>
          </p:nvPr>
        </p:nvSpPr>
        <p:spPr/>
        <p:txBody>
          <a:bodyPr/>
          <a:lstStyle/>
          <a:p>
            <a:r>
              <a:rPr lang="cs-CZ" dirty="0" smtClean="0"/>
              <a:t>Křivka tání</a:t>
            </a:r>
          </a:p>
          <a:p>
            <a:r>
              <a:rPr lang="cs-CZ" dirty="0" smtClean="0"/>
              <a:t>Křivka syté páry</a:t>
            </a:r>
          </a:p>
          <a:p>
            <a:r>
              <a:rPr lang="cs-CZ" dirty="0" smtClean="0"/>
              <a:t>Křivka sublimační</a:t>
            </a:r>
          </a:p>
          <a:p>
            <a:r>
              <a:rPr lang="cs-CZ" dirty="0" smtClean="0"/>
              <a:t>Trojný bod</a:t>
            </a:r>
            <a:endParaRPr lang="cs-CZ" dirty="0"/>
          </a:p>
        </p:txBody>
      </p:sp>
    </p:spTree>
    <p:extLst>
      <p:ext uri="{BB962C8B-B14F-4D97-AF65-F5344CB8AC3E}">
        <p14:creationId xmlns:p14="http://schemas.microsoft.com/office/powerpoint/2010/main" val="2267645543"/>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Fázový diagram látky</a:t>
            </a:r>
            <a:endParaRPr lang="cs-CZ" dirty="0"/>
          </a:p>
        </p:txBody>
      </p:sp>
      <p:sp>
        <p:nvSpPr>
          <p:cNvPr id="3" name="Zástupný symbol pro obsah 2"/>
          <p:cNvSpPr>
            <a:spLocks noGrp="1"/>
          </p:cNvSpPr>
          <p:nvPr>
            <p:ph idx="1"/>
          </p:nvPr>
        </p:nvSpPr>
        <p:spPr/>
        <p:txBody>
          <a:bodyPr/>
          <a:lstStyle/>
          <a:p>
            <a:endParaRPr lang="cs-CZ" dirty="0"/>
          </a:p>
        </p:txBody>
      </p:sp>
      <p:pic>
        <p:nvPicPr>
          <p:cNvPr id="2050" name="Picture 2"/>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rightnessContrast bright="20000" contrast="20000"/>
                    </a14:imgEffect>
                  </a14:imgLayer>
                </a14:imgProps>
              </a:ext>
              <a:ext uri="{28A0092B-C50C-407E-A947-70E740481C1C}">
                <a14:useLocalDpi xmlns:a14="http://schemas.microsoft.com/office/drawing/2010/main" val="0"/>
              </a:ext>
            </a:extLst>
          </a:blip>
          <a:srcRect l="7543" t="6452" r="13488" b="6452"/>
          <a:stretch/>
        </p:blipFill>
        <p:spPr bwMode="auto">
          <a:xfrm>
            <a:off x="1611577" y="1484784"/>
            <a:ext cx="5625125" cy="465313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6163815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Přehřátá pára</a:t>
            </a:r>
            <a:endParaRPr lang="cs-CZ" dirty="0"/>
          </a:p>
        </p:txBody>
      </p:sp>
      <p:sp>
        <p:nvSpPr>
          <p:cNvPr id="3" name="Zástupný symbol pro obsah 2"/>
          <p:cNvSpPr>
            <a:spLocks noGrp="1"/>
          </p:cNvSpPr>
          <p:nvPr>
            <p:ph idx="1"/>
          </p:nvPr>
        </p:nvSpPr>
        <p:spPr/>
        <p:txBody>
          <a:bodyPr/>
          <a:lstStyle/>
          <a:p>
            <a:endParaRPr lang="cs-CZ" dirty="0"/>
          </a:p>
        </p:txBody>
      </p:sp>
      <p:pic>
        <p:nvPicPr>
          <p:cNvPr id="1026" name="Picture 2"/>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rightnessContrast bright="20000" contrast="40000"/>
                    </a14:imgEffect>
                  </a14:imgLayer>
                </a14:imgProps>
              </a:ext>
              <a:ext uri="{28A0092B-C50C-407E-A947-70E740481C1C}">
                <a14:useLocalDpi xmlns:a14="http://schemas.microsoft.com/office/drawing/2010/main" val="0"/>
              </a:ext>
            </a:extLst>
          </a:blip>
          <a:srcRect l="3985" t="13489" r="1224" b="9478"/>
          <a:stretch/>
        </p:blipFill>
        <p:spPr bwMode="auto">
          <a:xfrm>
            <a:off x="971600" y="1628800"/>
            <a:ext cx="7546749" cy="4599704"/>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41575812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Děje ve fázovém diagramu látky</a:t>
            </a:r>
            <a:endParaRPr lang="cs-CZ" dirty="0"/>
          </a:p>
        </p:txBody>
      </p:sp>
      <p:sp>
        <p:nvSpPr>
          <p:cNvPr id="3" name="Zástupný symbol pro obsah 2"/>
          <p:cNvSpPr>
            <a:spLocks noGrp="1"/>
          </p:cNvSpPr>
          <p:nvPr>
            <p:ph idx="1"/>
          </p:nvPr>
        </p:nvSpPr>
        <p:spPr/>
        <p:txBody>
          <a:bodyPr/>
          <a:lstStyle/>
          <a:p>
            <a:endParaRPr lang="cs-CZ" dirty="0"/>
          </a:p>
        </p:txBody>
      </p:sp>
      <p:pic>
        <p:nvPicPr>
          <p:cNvPr id="3074" name="Picture 2"/>
          <p:cNvPicPr>
            <a:picLocks noChangeAspect="1" noChangeArrowheads="1"/>
          </p:cNvPicPr>
          <p:nvPr/>
        </p:nvPicPr>
        <p:blipFill rotWithShape="1">
          <a:blip r:embed="rId2" cstate="print">
            <a:extLst>
              <a:ext uri="{BEBA8EAE-BF5A-486C-A8C5-ECC9F3942E4B}">
                <a14:imgProps xmlns:a14="http://schemas.microsoft.com/office/drawing/2010/main">
                  <a14:imgLayer r:embed="rId3">
                    <a14:imgEffect>
                      <a14:brightnessContrast bright="20000" contrast="20000"/>
                    </a14:imgEffect>
                  </a14:imgLayer>
                </a14:imgProps>
              </a:ext>
              <a:ext uri="{28A0092B-C50C-407E-A947-70E740481C1C}">
                <a14:useLocalDpi xmlns:a14="http://schemas.microsoft.com/office/drawing/2010/main" val="0"/>
              </a:ext>
            </a:extLst>
          </a:blip>
          <a:srcRect l="6221" t="3562" r="10142" b="7265"/>
          <a:stretch/>
        </p:blipFill>
        <p:spPr bwMode="auto">
          <a:xfrm>
            <a:off x="1619672" y="1412776"/>
            <a:ext cx="6240750" cy="499028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22540001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Příklady</a:t>
            </a:r>
            <a:endParaRPr lang="cs-CZ" dirty="0"/>
          </a:p>
        </p:txBody>
      </p:sp>
      <p:sp>
        <p:nvSpPr>
          <p:cNvPr id="3" name="Zástupný symbol pro obsah 2"/>
          <p:cNvSpPr>
            <a:spLocks noGrp="1"/>
          </p:cNvSpPr>
          <p:nvPr>
            <p:ph idx="1"/>
          </p:nvPr>
        </p:nvSpPr>
        <p:spPr/>
        <p:txBody>
          <a:bodyPr/>
          <a:lstStyle/>
          <a:p>
            <a:pPr marL="514350" indent="-514350">
              <a:buFont typeface="+mj-lt"/>
              <a:buAutoNum type="arabicPeriod"/>
            </a:pPr>
            <a:r>
              <a:rPr lang="cs-CZ" dirty="0" smtClean="0"/>
              <a:t>Užitím fázového diagramu ukažte, že plyn může být zkapalněn izotermickou kompresí jen tehdy, je-li jeho teplota nižší než kritická teplota dané látky.</a:t>
            </a:r>
            <a:endParaRPr lang="cs-CZ" dirty="0"/>
          </a:p>
        </p:txBody>
      </p:sp>
    </p:spTree>
    <p:extLst>
      <p:ext uri="{BB962C8B-B14F-4D97-AF65-F5344CB8AC3E}">
        <p14:creationId xmlns:p14="http://schemas.microsoft.com/office/powerpoint/2010/main" val="257175659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Příklady</a:t>
            </a:r>
            <a:endParaRPr lang="cs-CZ" dirty="0"/>
          </a:p>
        </p:txBody>
      </p:sp>
      <p:sp>
        <p:nvSpPr>
          <p:cNvPr id="3" name="Zástupný symbol pro obsah 2"/>
          <p:cNvSpPr>
            <a:spLocks noGrp="1"/>
          </p:cNvSpPr>
          <p:nvPr>
            <p:ph idx="1"/>
          </p:nvPr>
        </p:nvSpPr>
        <p:spPr/>
        <p:txBody>
          <a:bodyPr/>
          <a:lstStyle/>
          <a:p>
            <a:pPr marL="514350" indent="-514350">
              <a:buFont typeface="+mj-lt"/>
              <a:buAutoNum type="arabicPeriod"/>
            </a:pPr>
            <a:r>
              <a:rPr lang="cs-CZ" dirty="0" smtClean="0"/>
              <a:t>Uveďte příklady využití </a:t>
            </a:r>
            <a:r>
              <a:rPr lang="cs-CZ" smtClean="0"/>
              <a:t>zkapalněných plynů.</a:t>
            </a:r>
            <a:endParaRPr lang="cs-CZ"/>
          </a:p>
        </p:txBody>
      </p:sp>
    </p:spTree>
    <p:extLst>
      <p:ext uri="{BB962C8B-B14F-4D97-AF65-F5344CB8AC3E}">
        <p14:creationId xmlns:p14="http://schemas.microsoft.com/office/powerpoint/2010/main" val="1077204842"/>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ctrTitle"/>
          </p:nvPr>
        </p:nvSpPr>
        <p:spPr/>
        <p:txBody>
          <a:bodyPr/>
          <a:lstStyle/>
          <a:p>
            <a:r>
              <a:rPr lang="cs-CZ" dirty="0"/>
              <a:t>Vodní pára v atmosféře</a:t>
            </a:r>
          </a:p>
        </p:txBody>
      </p:sp>
      <p:sp>
        <p:nvSpPr>
          <p:cNvPr id="3" name="Podnadpis 2"/>
          <p:cNvSpPr>
            <a:spLocks noGrp="1"/>
          </p:cNvSpPr>
          <p:nvPr>
            <p:ph type="subTitle" idx="1"/>
          </p:nvPr>
        </p:nvSpPr>
        <p:spPr/>
        <p:txBody>
          <a:bodyPr/>
          <a:lstStyle/>
          <a:p>
            <a:endParaRPr lang="cs-CZ"/>
          </a:p>
        </p:txBody>
      </p:sp>
    </p:spTree>
    <p:extLst>
      <p:ext uri="{BB962C8B-B14F-4D97-AF65-F5344CB8AC3E}">
        <p14:creationId xmlns:p14="http://schemas.microsoft.com/office/powerpoint/2010/main" val="292947148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Absolutní vlhkost vzduchu</a:t>
            </a:r>
            <a:endParaRPr lang="cs-CZ" dirty="0"/>
          </a:p>
        </p:txBody>
      </p:sp>
      <mc:AlternateContent xmlns:mc="http://schemas.openxmlformats.org/markup-compatibility/2006" xmlns:a14="http://schemas.microsoft.com/office/drawing/2010/main">
        <mc:Choice Requires="a14">
          <p:sp>
            <p:nvSpPr>
              <p:cNvPr id="3" name="Zástupný symbol pro obsah 2"/>
              <p:cNvSpPr>
                <a:spLocks noGrp="1"/>
              </p:cNvSpPr>
              <p:nvPr>
                <p:ph idx="1"/>
              </p:nvPr>
            </p:nvSpPr>
            <p:spPr/>
            <p:txBody>
              <a:bodyPr/>
              <a:lstStyle/>
              <a:p>
                <a:pPr marL="0" indent="0">
                  <a:buNone/>
                </a:pPr>
                <a14:m>
                  <m:oMathPara xmlns:m="http://schemas.openxmlformats.org/officeDocument/2006/math">
                    <m:oMathParaPr>
                      <m:jc m:val="centerGroup"/>
                    </m:oMathParaPr>
                    <m:oMath xmlns:m="http://schemas.openxmlformats.org/officeDocument/2006/math">
                      <m:r>
                        <m:rPr>
                          <m:sty m:val="p"/>
                        </m:rPr>
                        <a:rPr lang="el-GR" i="1" smtClean="0">
                          <a:latin typeface="Cambria Math"/>
                        </a:rPr>
                        <m:t>ϕ</m:t>
                      </m:r>
                      <m:r>
                        <a:rPr lang="cs-CZ" b="0" i="1" smtClean="0">
                          <a:latin typeface="Cambria Math"/>
                        </a:rPr>
                        <m:t>=</m:t>
                      </m:r>
                      <m:f>
                        <m:fPr>
                          <m:ctrlPr>
                            <a:rPr lang="cs-CZ" b="0" i="1" smtClean="0">
                              <a:latin typeface="Cambria Math"/>
                            </a:rPr>
                          </m:ctrlPr>
                        </m:fPr>
                        <m:num>
                          <m:r>
                            <a:rPr lang="cs-CZ" b="0" i="1" smtClean="0">
                              <a:latin typeface="Cambria Math"/>
                            </a:rPr>
                            <m:t>𝑚</m:t>
                          </m:r>
                        </m:num>
                        <m:den>
                          <m:r>
                            <a:rPr lang="cs-CZ" b="0" i="1" smtClean="0">
                              <a:latin typeface="Cambria Math"/>
                            </a:rPr>
                            <m:t>𝑉</m:t>
                          </m:r>
                        </m:den>
                      </m:f>
                    </m:oMath>
                  </m:oMathPara>
                </a14:m>
                <a:endParaRPr lang="cs-CZ" dirty="0" smtClean="0"/>
              </a:p>
              <a:p>
                <a:pPr marL="0" indent="0">
                  <a:buNone/>
                </a:pPr>
                <a14:m>
                  <m:oMath xmlns:m="http://schemas.openxmlformats.org/officeDocument/2006/math">
                    <m:r>
                      <m:rPr>
                        <m:sty m:val="p"/>
                      </m:rPr>
                      <a:rPr lang="el-GR" i="1" smtClean="0">
                        <a:latin typeface="Cambria Math"/>
                      </a:rPr>
                      <m:t>Φ</m:t>
                    </m:r>
                  </m:oMath>
                </a14:m>
                <a:r>
                  <a:rPr lang="cs-CZ" dirty="0" smtClean="0"/>
                  <a:t>… absolutní vlhkost vzduchu [kg/m</a:t>
                </a:r>
                <a:r>
                  <a:rPr lang="cs-CZ" baseline="30000" dirty="0" smtClean="0"/>
                  <a:t>3</a:t>
                </a:r>
                <a:r>
                  <a:rPr lang="cs-CZ" dirty="0" smtClean="0"/>
                  <a:t>]</a:t>
                </a:r>
              </a:p>
              <a:p>
                <a:pPr marL="0" indent="0">
                  <a:buNone/>
                </a:pPr>
                <a:r>
                  <a:rPr lang="cs-CZ" dirty="0" smtClean="0"/>
                  <a:t>m… hmotnost vodní páry [kg]</a:t>
                </a:r>
              </a:p>
              <a:p>
                <a:pPr marL="0" indent="0">
                  <a:buNone/>
                </a:pPr>
                <a:r>
                  <a:rPr lang="cs-CZ" dirty="0" smtClean="0"/>
                  <a:t>V… objem vzduchu [</a:t>
                </a:r>
                <a:r>
                  <a:rPr lang="cs-CZ" dirty="0"/>
                  <a:t>m</a:t>
                </a:r>
                <a:r>
                  <a:rPr lang="cs-CZ" baseline="30000" dirty="0"/>
                  <a:t>3</a:t>
                </a:r>
                <a:r>
                  <a:rPr lang="cs-CZ" dirty="0" smtClean="0"/>
                  <a:t>]</a:t>
                </a:r>
                <a:endParaRPr lang="cs-CZ" dirty="0"/>
              </a:p>
            </p:txBody>
          </p:sp>
        </mc:Choice>
        <mc:Fallback xmlns="">
          <p:sp>
            <p:nvSpPr>
              <p:cNvPr id="3" name="Zástupný symbol pro obsah 2"/>
              <p:cNvSpPr>
                <a:spLocks noGrp="1" noRot="1" noChangeAspect="1" noMove="1" noResize="1" noEditPoints="1" noAdjustHandles="1" noChangeArrowheads="1" noChangeShapeType="1" noTextEdit="1"/>
              </p:cNvSpPr>
              <p:nvPr>
                <p:ph idx="1"/>
              </p:nvPr>
            </p:nvSpPr>
            <p:spPr>
              <a:blipFill rotWithShape="1">
                <a:blip r:embed="rId2"/>
                <a:stretch>
                  <a:fillRect l="-1852"/>
                </a:stretch>
              </a:blipFill>
            </p:spPr>
            <p:txBody>
              <a:bodyPr/>
              <a:lstStyle/>
              <a:p>
                <a:r>
                  <a:rPr lang="cs-CZ">
                    <a:noFill/>
                  </a:rPr>
                  <a:t> </a:t>
                </a:r>
              </a:p>
            </p:txBody>
          </p:sp>
        </mc:Fallback>
      </mc:AlternateContent>
    </p:spTree>
    <p:extLst>
      <p:ext uri="{BB962C8B-B14F-4D97-AF65-F5344CB8AC3E}">
        <p14:creationId xmlns:p14="http://schemas.microsoft.com/office/powerpoint/2010/main" val="1521438956"/>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Relativní vlhkost vzduchu</a:t>
            </a:r>
            <a:endParaRPr lang="cs-CZ" dirty="0"/>
          </a:p>
        </p:txBody>
      </p:sp>
      <mc:AlternateContent xmlns:mc="http://schemas.openxmlformats.org/markup-compatibility/2006" xmlns:a14="http://schemas.microsoft.com/office/drawing/2010/main">
        <mc:Choice Requires="a14">
          <p:sp>
            <p:nvSpPr>
              <p:cNvPr id="3" name="Zástupný symbol pro obsah 2"/>
              <p:cNvSpPr>
                <a:spLocks noGrp="1"/>
              </p:cNvSpPr>
              <p:nvPr>
                <p:ph idx="1"/>
              </p:nvPr>
            </p:nvSpPr>
            <p:spPr/>
            <p:txBody>
              <a:bodyPr/>
              <a:lstStyle/>
              <a:p>
                <a:pPr marL="0" indent="0" algn="ctr">
                  <a:buNone/>
                </a:pPr>
                <a14:m>
                  <m:oMath xmlns:m="http://schemas.openxmlformats.org/officeDocument/2006/math">
                    <m:r>
                      <m:rPr>
                        <m:sty m:val="p"/>
                      </m:rPr>
                      <a:rPr lang="el-GR" i="1" smtClean="0">
                        <a:latin typeface="Cambria Math"/>
                      </a:rPr>
                      <m:t>φ</m:t>
                    </m:r>
                    <m:r>
                      <a:rPr lang="cs-CZ" b="0" i="1" smtClean="0">
                        <a:latin typeface="Cambria Math"/>
                      </a:rPr>
                      <m:t>=</m:t>
                    </m:r>
                    <m:f>
                      <m:fPr>
                        <m:ctrlPr>
                          <a:rPr lang="cs-CZ" b="0" i="1" smtClean="0">
                            <a:latin typeface="Cambria Math"/>
                          </a:rPr>
                        </m:ctrlPr>
                      </m:fPr>
                      <m:num>
                        <m:r>
                          <m:rPr>
                            <m:sty m:val="p"/>
                          </m:rPr>
                          <a:rPr lang="el-GR" b="0" i="1" smtClean="0">
                            <a:latin typeface="Cambria Math"/>
                          </a:rPr>
                          <m:t>ϕ</m:t>
                        </m:r>
                      </m:num>
                      <m:den>
                        <m:sSub>
                          <m:sSubPr>
                            <m:ctrlPr>
                              <a:rPr lang="cs-CZ" b="0" i="1" smtClean="0">
                                <a:latin typeface="Cambria Math"/>
                              </a:rPr>
                            </m:ctrlPr>
                          </m:sSubPr>
                          <m:e>
                            <m:r>
                              <m:rPr>
                                <m:sty m:val="p"/>
                              </m:rPr>
                              <a:rPr lang="el-GR" i="1">
                                <a:latin typeface="Cambria Math"/>
                              </a:rPr>
                              <m:t>ϕ</m:t>
                            </m:r>
                          </m:e>
                          <m:sub>
                            <m:r>
                              <a:rPr lang="cs-CZ" b="0" i="1" smtClean="0">
                                <a:latin typeface="Cambria Math"/>
                              </a:rPr>
                              <m:t>𝑚</m:t>
                            </m:r>
                          </m:sub>
                        </m:sSub>
                      </m:den>
                    </m:f>
                  </m:oMath>
                </a14:m>
                <a:r>
                  <a:rPr lang="cs-CZ" dirty="0" smtClean="0"/>
                  <a:t> . 100</a:t>
                </a:r>
              </a:p>
              <a:p>
                <a:pPr marL="0" indent="0">
                  <a:buNone/>
                </a:pPr>
                <a14:m>
                  <m:oMath xmlns:m="http://schemas.openxmlformats.org/officeDocument/2006/math">
                    <m:r>
                      <m:rPr>
                        <m:sty m:val="p"/>
                      </m:rPr>
                      <a:rPr lang="el-GR" i="1" smtClean="0">
                        <a:latin typeface="Cambria Math"/>
                      </a:rPr>
                      <m:t>φ</m:t>
                    </m:r>
                  </m:oMath>
                </a14:m>
                <a:r>
                  <a:rPr lang="cs-CZ" dirty="0" smtClean="0"/>
                  <a:t>… relativní vlhkost vzduchu [%]</a:t>
                </a:r>
              </a:p>
              <a:p>
                <a:pPr marL="0" indent="0">
                  <a:buNone/>
                </a:pPr>
                <a14:m>
                  <m:oMath xmlns:m="http://schemas.openxmlformats.org/officeDocument/2006/math">
                    <m:r>
                      <m:rPr>
                        <m:sty m:val="p"/>
                      </m:rPr>
                      <a:rPr lang="el-GR" i="1" smtClean="0">
                        <a:latin typeface="Cambria Math"/>
                      </a:rPr>
                      <m:t>Φ</m:t>
                    </m:r>
                  </m:oMath>
                </a14:m>
                <a:r>
                  <a:rPr lang="cs-CZ" dirty="0" smtClean="0"/>
                  <a:t>… absolutní vlhkost vzduchu [kg/m</a:t>
                </a:r>
                <a:r>
                  <a:rPr lang="cs-CZ" baseline="30000" dirty="0" smtClean="0"/>
                  <a:t>3</a:t>
                </a:r>
                <a:r>
                  <a:rPr lang="cs-CZ" dirty="0" smtClean="0"/>
                  <a:t>]</a:t>
                </a:r>
              </a:p>
              <a:p>
                <a:pPr marL="0" indent="0">
                  <a:buNone/>
                </a:pPr>
                <a14:m>
                  <m:oMath xmlns:m="http://schemas.openxmlformats.org/officeDocument/2006/math">
                    <m:r>
                      <m:rPr>
                        <m:sty m:val="p"/>
                      </m:rPr>
                      <a:rPr lang="el-GR" i="1">
                        <a:latin typeface="Cambria Math"/>
                      </a:rPr>
                      <m:t>ϕ</m:t>
                    </m:r>
                    <m:r>
                      <a:rPr lang="cs-CZ" i="1">
                        <a:latin typeface="Cambria Math"/>
                      </a:rPr>
                      <m:t>﷮</m:t>
                    </m:r>
                    <m:r>
                      <a:rPr lang="cs-CZ" i="1" baseline="-25000">
                        <a:latin typeface="Cambria Math"/>
                      </a:rPr>
                      <m:t>𝑚</m:t>
                    </m:r>
                  </m:oMath>
                </a14:m>
                <a:r>
                  <a:rPr lang="cs-CZ" dirty="0" smtClean="0"/>
                  <a:t>… maximální vlhkost vzduchu </a:t>
                </a:r>
                <a:r>
                  <a:rPr lang="cs-CZ" dirty="0"/>
                  <a:t>[kg/m</a:t>
                </a:r>
                <a:r>
                  <a:rPr lang="cs-CZ" baseline="30000" dirty="0"/>
                  <a:t>3</a:t>
                </a:r>
                <a:r>
                  <a:rPr lang="cs-CZ" dirty="0"/>
                  <a:t>]</a:t>
                </a:r>
              </a:p>
            </p:txBody>
          </p:sp>
        </mc:Choice>
        <mc:Fallback xmlns="">
          <p:sp>
            <p:nvSpPr>
              <p:cNvPr id="3" name="Zástupný symbol pro obsah 2"/>
              <p:cNvSpPr>
                <a:spLocks noGrp="1" noRot="1" noChangeAspect="1" noMove="1" noResize="1" noEditPoints="1" noAdjustHandles="1" noChangeArrowheads="1" noChangeShapeType="1" noTextEdit="1"/>
              </p:cNvSpPr>
              <p:nvPr>
                <p:ph idx="1"/>
              </p:nvPr>
            </p:nvSpPr>
            <p:spPr>
              <a:blipFill rotWithShape="1">
                <a:blip r:embed="rId2"/>
                <a:stretch>
                  <a:fillRect/>
                </a:stretch>
              </a:blipFill>
            </p:spPr>
            <p:txBody>
              <a:bodyPr/>
              <a:lstStyle/>
              <a:p>
                <a:r>
                  <a:rPr lang="cs-CZ">
                    <a:noFill/>
                  </a:rPr>
                  <a:t> </a:t>
                </a:r>
              </a:p>
            </p:txBody>
          </p:sp>
        </mc:Fallback>
      </mc:AlternateContent>
    </p:spTree>
    <p:extLst>
      <p:ext uri="{BB962C8B-B14F-4D97-AF65-F5344CB8AC3E}">
        <p14:creationId xmlns:p14="http://schemas.microsoft.com/office/powerpoint/2010/main" val="2723449527"/>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Rosný bod</a:t>
            </a:r>
            <a:endParaRPr lang="cs-CZ" dirty="0"/>
          </a:p>
        </p:txBody>
      </p:sp>
      <p:sp>
        <p:nvSpPr>
          <p:cNvPr id="3" name="Zástupný symbol pro obsah 2"/>
          <p:cNvSpPr>
            <a:spLocks noGrp="1"/>
          </p:cNvSpPr>
          <p:nvPr>
            <p:ph idx="1"/>
          </p:nvPr>
        </p:nvSpPr>
        <p:spPr/>
        <p:txBody>
          <a:bodyPr/>
          <a:lstStyle/>
          <a:p>
            <a:r>
              <a:rPr lang="cs-CZ" dirty="0" smtClean="0"/>
              <a:t>Vlhkoměr</a:t>
            </a:r>
          </a:p>
          <a:p>
            <a:r>
              <a:rPr lang="cs-CZ" dirty="0" smtClean="0"/>
              <a:t>Hydrograf</a:t>
            </a:r>
          </a:p>
          <a:p>
            <a:r>
              <a:rPr lang="cs-CZ" dirty="0" smtClean="0"/>
              <a:t>Psychrometr</a:t>
            </a:r>
            <a:endParaRPr lang="cs-CZ" dirty="0"/>
          </a:p>
        </p:txBody>
      </p:sp>
    </p:spTree>
    <p:extLst>
      <p:ext uri="{BB962C8B-B14F-4D97-AF65-F5344CB8AC3E}">
        <p14:creationId xmlns:p14="http://schemas.microsoft.com/office/powerpoint/2010/main" val="167979667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Příklady</a:t>
            </a:r>
            <a:endParaRPr lang="cs-CZ" dirty="0"/>
          </a:p>
        </p:txBody>
      </p:sp>
      <p:sp>
        <p:nvSpPr>
          <p:cNvPr id="3" name="Zástupný symbol pro obsah 2"/>
          <p:cNvSpPr>
            <a:spLocks noGrp="1"/>
          </p:cNvSpPr>
          <p:nvPr>
            <p:ph idx="1"/>
          </p:nvPr>
        </p:nvSpPr>
        <p:spPr/>
        <p:txBody>
          <a:bodyPr/>
          <a:lstStyle/>
          <a:p>
            <a:pPr marL="514350" indent="-514350">
              <a:buFont typeface="+mj-lt"/>
              <a:buAutoNum type="arabicPeriod"/>
            </a:pPr>
            <a:r>
              <a:rPr lang="cs-CZ" dirty="0" smtClean="0"/>
              <a:t>Při teplotě 25°C prošel trubicí s hygroskopickou látkou vzduch o objemu 3m</a:t>
            </a:r>
            <a:r>
              <a:rPr lang="cs-CZ" baseline="30000" dirty="0" smtClean="0"/>
              <a:t>3</a:t>
            </a:r>
            <a:r>
              <a:rPr lang="cs-CZ" dirty="0" smtClean="0"/>
              <a:t> hmotnost látky se zvětšila o 42g. Určete absolutní a relativní hmotnost vzduchu při uvedené teplotě. Potřebné údaje vyhledejte v </a:t>
            </a:r>
            <a:r>
              <a:rPr lang="cs-CZ" dirty="0" err="1" smtClean="0"/>
              <a:t>MFChT</a:t>
            </a:r>
            <a:r>
              <a:rPr lang="cs-CZ" dirty="0" smtClean="0"/>
              <a:t>.</a:t>
            </a:r>
            <a:endParaRPr lang="cs-CZ" dirty="0"/>
          </a:p>
        </p:txBody>
      </p:sp>
    </p:spTree>
    <p:extLst>
      <p:ext uri="{BB962C8B-B14F-4D97-AF65-F5344CB8AC3E}">
        <p14:creationId xmlns:p14="http://schemas.microsoft.com/office/powerpoint/2010/main" val="951281830"/>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Příklady</a:t>
            </a:r>
            <a:endParaRPr lang="cs-CZ" dirty="0"/>
          </a:p>
        </p:txBody>
      </p:sp>
      <p:sp>
        <p:nvSpPr>
          <p:cNvPr id="3" name="Zástupný symbol pro obsah 2"/>
          <p:cNvSpPr>
            <a:spLocks noGrp="1"/>
          </p:cNvSpPr>
          <p:nvPr>
            <p:ph idx="1"/>
          </p:nvPr>
        </p:nvSpPr>
        <p:spPr/>
        <p:txBody>
          <a:bodyPr/>
          <a:lstStyle/>
          <a:p>
            <a:pPr marL="514350" indent="-514350">
              <a:buFont typeface="+mj-lt"/>
              <a:buAutoNum type="arabicPeriod"/>
            </a:pPr>
            <a:r>
              <a:rPr lang="cs-CZ" dirty="0" smtClean="0"/>
              <a:t>Jaká je absolutní a relativní vlhkost vzduchu má-li vzduch teplotu 10°C a teplota rosného bodu je 0°C. </a:t>
            </a:r>
            <a:r>
              <a:rPr lang="cs-CZ" dirty="0"/>
              <a:t>Potřebné údaje vyhledejte v </a:t>
            </a:r>
            <a:r>
              <a:rPr lang="cs-CZ" dirty="0" err="1"/>
              <a:t>MFChT</a:t>
            </a:r>
            <a:r>
              <a:rPr lang="cs-CZ" dirty="0"/>
              <a:t>.</a:t>
            </a:r>
          </a:p>
          <a:p>
            <a:pPr marL="514350" indent="-514350">
              <a:buFont typeface="+mj-lt"/>
              <a:buAutoNum type="arabicPeriod"/>
            </a:pPr>
            <a:endParaRPr lang="cs-CZ" dirty="0"/>
          </a:p>
        </p:txBody>
      </p:sp>
    </p:spTree>
    <p:extLst>
      <p:ext uri="{BB962C8B-B14F-4D97-AF65-F5344CB8AC3E}">
        <p14:creationId xmlns:p14="http://schemas.microsoft.com/office/powerpoint/2010/main" val="3926592640"/>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Řešení</a:t>
            </a:r>
            <a:endParaRPr lang="cs-CZ" dirty="0"/>
          </a:p>
        </p:txBody>
      </p:sp>
      <p:sp>
        <p:nvSpPr>
          <p:cNvPr id="3" name="Zástupný symbol pro obsah 2"/>
          <p:cNvSpPr>
            <a:spLocks noGrp="1"/>
          </p:cNvSpPr>
          <p:nvPr>
            <p:ph idx="1"/>
          </p:nvPr>
        </p:nvSpPr>
        <p:spPr/>
        <p:txBody>
          <a:bodyPr/>
          <a:lstStyle/>
          <a:p>
            <a:pPr marL="514350" indent="-514350">
              <a:buFont typeface="+mj-lt"/>
              <a:buAutoNum type="arabicPeriod"/>
            </a:pPr>
            <a:r>
              <a:rPr lang="cs-CZ"/>
              <a:t>0,014kg/m³ </a:t>
            </a:r>
            <a:r>
              <a:rPr lang="cs-CZ" smtClean="0"/>
              <a:t>,</a:t>
            </a:r>
            <a:r>
              <a:rPr lang="cs-CZ" dirty="0" smtClean="0"/>
              <a:t>61 %</a:t>
            </a:r>
          </a:p>
          <a:p>
            <a:pPr marL="514350" indent="-514350">
              <a:buFont typeface="+mj-lt"/>
              <a:buAutoNum type="arabicPeriod"/>
            </a:pPr>
            <a:r>
              <a:rPr lang="cs-CZ" dirty="0" smtClean="0"/>
              <a:t>4,8 g/m³ ,51 %</a:t>
            </a:r>
            <a:endParaRPr lang="cs-CZ" dirty="0"/>
          </a:p>
        </p:txBody>
      </p:sp>
    </p:spTree>
    <p:extLst>
      <p:ext uri="{BB962C8B-B14F-4D97-AF65-F5344CB8AC3E}">
        <p14:creationId xmlns:p14="http://schemas.microsoft.com/office/powerpoint/2010/main" val="1057807481"/>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06305" y="-171400"/>
            <a:ext cx="8229600" cy="1143000"/>
          </a:xfrm>
        </p:spPr>
        <p:txBody>
          <a:bodyPr>
            <a:normAutofit/>
          </a:bodyPr>
          <a:lstStyle/>
          <a:p>
            <a:r>
              <a:rPr lang="cs-CZ" dirty="0" smtClean="0"/>
              <a:t>Křížovka</a:t>
            </a:r>
            <a:endParaRPr lang="cs-CZ" dirty="0"/>
          </a:p>
        </p:txBody>
      </p:sp>
      <p:sp>
        <p:nvSpPr>
          <p:cNvPr id="3" name="Zástupný symbol pro obsah 2"/>
          <p:cNvSpPr>
            <a:spLocks noGrp="1"/>
          </p:cNvSpPr>
          <p:nvPr>
            <p:ph idx="1"/>
          </p:nvPr>
        </p:nvSpPr>
        <p:spPr/>
        <p:txBody>
          <a:bodyPr/>
          <a:lstStyle/>
          <a:p>
            <a:endParaRPr lang="cs-CZ"/>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9716" y="764331"/>
            <a:ext cx="8982779" cy="473122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118157760"/>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Otázky</a:t>
            </a:r>
            <a:endParaRPr lang="cs-CZ" dirty="0"/>
          </a:p>
        </p:txBody>
      </p:sp>
      <p:sp>
        <p:nvSpPr>
          <p:cNvPr id="3" name="Zástupný symbol pro obsah 2"/>
          <p:cNvSpPr>
            <a:spLocks noGrp="1"/>
          </p:cNvSpPr>
          <p:nvPr>
            <p:ph idx="1"/>
          </p:nvPr>
        </p:nvSpPr>
        <p:spPr/>
        <p:txBody>
          <a:bodyPr>
            <a:normAutofit lnSpcReduction="10000"/>
          </a:bodyPr>
          <a:lstStyle/>
          <a:p>
            <a:pPr marL="514350" lvl="0" indent="-514350">
              <a:buFont typeface="+mj-lt"/>
              <a:buAutoNum type="arabicPeriod"/>
            </a:pPr>
            <a:r>
              <a:rPr lang="cs-CZ" sz="2800" dirty="0" smtClean="0"/>
              <a:t>Fyzikální veličina</a:t>
            </a:r>
          </a:p>
          <a:p>
            <a:pPr marL="514350" lvl="0" indent="-514350">
              <a:buFont typeface="+mj-lt"/>
              <a:buAutoNum type="arabicPeriod"/>
            </a:pPr>
            <a:r>
              <a:rPr lang="cs-CZ" sz="2800" dirty="0" smtClean="0"/>
              <a:t>Vzniká při odpařování vody</a:t>
            </a:r>
          </a:p>
          <a:p>
            <a:pPr marL="514350" lvl="0" indent="-514350">
              <a:buFont typeface="+mj-lt"/>
              <a:buAutoNum type="arabicPeriod"/>
            </a:pPr>
            <a:r>
              <a:rPr lang="cs-CZ" sz="2800" dirty="0" smtClean="0"/>
              <a:t>Trojný bod součástí …… diagramu</a:t>
            </a:r>
          </a:p>
          <a:p>
            <a:pPr marL="514350" lvl="0" indent="-514350">
              <a:buFont typeface="+mj-lt"/>
              <a:buAutoNum type="arabicPeriod"/>
            </a:pPr>
            <a:r>
              <a:rPr lang="cs-CZ" sz="2800" dirty="0" smtClean="0"/>
              <a:t>Bod, kdy existuje voda ve všech skupenstvích</a:t>
            </a:r>
          </a:p>
          <a:p>
            <a:pPr marL="514350" lvl="0" indent="-514350">
              <a:buFont typeface="+mj-lt"/>
              <a:buAutoNum type="arabicPeriod"/>
            </a:pPr>
            <a:r>
              <a:rPr lang="cs-CZ" sz="2800" dirty="0" smtClean="0"/>
              <a:t>Druh skupenství</a:t>
            </a:r>
          </a:p>
          <a:p>
            <a:pPr marL="514350" lvl="0" indent="-514350">
              <a:buFont typeface="+mj-lt"/>
              <a:buAutoNum type="arabicPeriod"/>
            </a:pPr>
            <a:r>
              <a:rPr lang="cs-CZ" sz="2800" dirty="0" smtClean="0"/>
              <a:t>….. stav soustavy</a:t>
            </a:r>
          </a:p>
          <a:p>
            <a:pPr marL="514350" lvl="0" indent="-514350">
              <a:buFont typeface="+mj-lt"/>
              <a:buAutoNum type="arabicPeriod"/>
            </a:pPr>
            <a:r>
              <a:rPr lang="cs-CZ" sz="2800" dirty="0" smtClean="0"/>
              <a:t>Průsečík přímek v rovině</a:t>
            </a:r>
          </a:p>
          <a:p>
            <a:pPr marL="514350" lvl="0" indent="-514350">
              <a:buFont typeface="+mj-lt"/>
              <a:buAutoNum type="arabicPeriod"/>
            </a:pPr>
            <a:r>
              <a:rPr lang="cs-CZ" sz="2800" dirty="0" smtClean="0"/>
              <a:t>Základní fyzikální veličina SI</a:t>
            </a:r>
          </a:p>
          <a:p>
            <a:pPr marL="514350" lvl="0" indent="-514350">
              <a:buFont typeface="+mj-lt"/>
              <a:buAutoNum type="arabicPeriod"/>
            </a:pPr>
            <a:r>
              <a:rPr lang="cs-CZ" sz="2800" dirty="0" smtClean="0"/>
              <a:t>H</a:t>
            </a:r>
            <a:r>
              <a:rPr lang="cs-CZ" sz="2800" baseline="-25000" dirty="0" smtClean="0"/>
              <a:t>2</a:t>
            </a:r>
            <a:r>
              <a:rPr lang="cs-CZ" sz="2800" dirty="0" smtClean="0"/>
              <a:t>O</a:t>
            </a:r>
          </a:p>
          <a:p>
            <a:pPr marL="514350" lvl="0" indent="-514350">
              <a:buFont typeface="+mj-lt"/>
              <a:buAutoNum type="arabicPeriod"/>
            </a:pPr>
            <a:endParaRPr lang="cs-CZ" sz="2800" dirty="0" smtClean="0"/>
          </a:p>
          <a:p>
            <a:pPr marL="514350" lvl="0" indent="-514350">
              <a:buFont typeface="+mj-lt"/>
              <a:buAutoNum type="arabicPeriod"/>
            </a:pPr>
            <a:endParaRPr lang="cs-CZ" sz="2800" dirty="0" smtClean="0"/>
          </a:p>
          <a:p>
            <a:pPr marL="514350" lvl="0" indent="-514350">
              <a:buFont typeface="+mj-lt"/>
              <a:buAutoNum type="arabicPeriod"/>
            </a:pPr>
            <a:endParaRPr lang="cs-CZ" dirty="0"/>
          </a:p>
        </p:txBody>
      </p:sp>
    </p:spTree>
    <p:extLst>
      <p:ext uri="{BB962C8B-B14F-4D97-AF65-F5344CB8AC3E}">
        <p14:creationId xmlns:p14="http://schemas.microsoft.com/office/powerpoint/2010/main" val="398062457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86776" y="-99392"/>
            <a:ext cx="8229600" cy="1143000"/>
          </a:xfrm>
        </p:spPr>
        <p:txBody>
          <a:bodyPr/>
          <a:lstStyle/>
          <a:p>
            <a:r>
              <a:rPr lang="cs-CZ" dirty="0" smtClean="0"/>
              <a:t>Řešení</a:t>
            </a:r>
            <a:endParaRPr lang="cs-CZ" dirty="0"/>
          </a:p>
        </p:txBody>
      </p:sp>
      <p:sp>
        <p:nvSpPr>
          <p:cNvPr id="3" name="Zástupný symbol pro obsah 2"/>
          <p:cNvSpPr>
            <a:spLocks noGrp="1"/>
          </p:cNvSpPr>
          <p:nvPr>
            <p:ph idx="1"/>
          </p:nvPr>
        </p:nvSpPr>
        <p:spPr/>
        <p:txBody>
          <a:bodyPr/>
          <a:lstStyle/>
          <a:p>
            <a:endParaRPr lang="cs-CZ" dirty="0"/>
          </a:p>
        </p:txBody>
      </p:sp>
      <p:pic>
        <p:nvPicPr>
          <p:cNvPr id="2050"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836712"/>
            <a:ext cx="8700113" cy="4381277"/>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
        <p:nvSpPr>
          <p:cNvPr id="4" name="TextovéPole 3"/>
          <p:cNvSpPr txBox="1"/>
          <p:nvPr/>
        </p:nvSpPr>
        <p:spPr>
          <a:xfrm>
            <a:off x="6589464" y="1484784"/>
            <a:ext cx="288032" cy="307777"/>
          </a:xfrm>
          <a:prstGeom prst="rect">
            <a:avLst/>
          </a:prstGeom>
          <a:solidFill>
            <a:schemeClr val="bg1"/>
          </a:solidFill>
        </p:spPr>
        <p:txBody>
          <a:bodyPr wrap="square" rtlCol="0">
            <a:spAutoFit/>
          </a:bodyPr>
          <a:lstStyle/>
          <a:p>
            <a:r>
              <a:rPr lang="cs-CZ" sz="1400" dirty="0"/>
              <a:t>A</a:t>
            </a:r>
          </a:p>
        </p:txBody>
      </p:sp>
      <p:sp>
        <p:nvSpPr>
          <p:cNvPr id="5" name="Obdélník 4"/>
          <p:cNvSpPr/>
          <p:nvPr/>
        </p:nvSpPr>
        <p:spPr>
          <a:xfrm>
            <a:off x="6516216" y="2780928"/>
            <a:ext cx="1582936" cy="64807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cs-CZ"/>
          </a:p>
        </p:txBody>
      </p:sp>
      <p:sp>
        <p:nvSpPr>
          <p:cNvPr id="9" name="TextovéPole 8"/>
          <p:cNvSpPr txBox="1"/>
          <p:nvPr/>
        </p:nvSpPr>
        <p:spPr>
          <a:xfrm>
            <a:off x="7163668" y="4293096"/>
            <a:ext cx="288032" cy="307777"/>
          </a:xfrm>
          <a:prstGeom prst="rect">
            <a:avLst/>
          </a:prstGeom>
          <a:solidFill>
            <a:schemeClr val="bg1"/>
          </a:solidFill>
        </p:spPr>
        <p:txBody>
          <a:bodyPr wrap="square" rtlCol="0">
            <a:spAutoFit/>
          </a:bodyPr>
          <a:lstStyle/>
          <a:p>
            <a:r>
              <a:rPr lang="cs-CZ" sz="1400" dirty="0"/>
              <a:t>A</a:t>
            </a:r>
          </a:p>
        </p:txBody>
      </p:sp>
      <p:sp>
        <p:nvSpPr>
          <p:cNvPr id="10" name="TextovéPole 9"/>
          <p:cNvSpPr txBox="1"/>
          <p:nvPr/>
        </p:nvSpPr>
        <p:spPr>
          <a:xfrm>
            <a:off x="6589464" y="4725144"/>
            <a:ext cx="288032" cy="307777"/>
          </a:xfrm>
          <a:prstGeom prst="rect">
            <a:avLst/>
          </a:prstGeom>
          <a:solidFill>
            <a:schemeClr val="bg1"/>
          </a:solidFill>
        </p:spPr>
        <p:txBody>
          <a:bodyPr wrap="square" rtlCol="0">
            <a:spAutoFit/>
          </a:bodyPr>
          <a:lstStyle/>
          <a:p>
            <a:r>
              <a:rPr lang="cs-CZ" sz="1400" dirty="0"/>
              <a:t>A</a:t>
            </a:r>
          </a:p>
        </p:txBody>
      </p:sp>
    </p:spTree>
    <p:extLst>
      <p:ext uri="{BB962C8B-B14F-4D97-AF65-F5344CB8AC3E}">
        <p14:creationId xmlns:p14="http://schemas.microsoft.com/office/powerpoint/2010/main" val="30128946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dirty="0" smtClean="0"/>
              <a:t>Zdroje</a:t>
            </a:r>
            <a:endParaRPr lang="cs-CZ" dirty="0"/>
          </a:p>
        </p:txBody>
      </p:sp>
      <p:sp>
        <p:nvSpPr>
          <p:cNvPr id="3" name="Zástupný symbol pro obsah 2"/>
          <p:cNvSpPr>
            <a:spLocks noGrp="1"/>
          </p:cNvSpPr>
          <p:nvPr>
            <p:ph idx="1"/>
          </p:nvPr>
        </p:nvSpPr>
        <p:spPr/>
        <p:txBody>
          <a:bodyPr>
            <a:normAutofit/>
          </a:bodyPr>
          <a:lstStyle/>
          <a:p>
            <a:r>
              <a:rPr lang="cs-CZ" dirty="0" smtClean="0"/>
              <a:t>Archiv autora</a:t>
            </a:r>
            <a:endParaRPr lang="cs-CZ" dirty="0"/>
          </a:p>
        </p:txBody>
      </p:sp>
    </p:spTree>
    <p:extLst>
      <p:ext uri="{BB962C8B-B14F-4D97-AF65-F5344CB8AC3E}">
        <p14:creationId xmlns:p14="http://schemas.microsoft.com/office/powerpoint/2010/main" val="3678461436"/>
      </p:ext>
    </p:extLst>
  </p:cSld>
  <p:clrMapOvr>
    <a:masterClrMapping/>
  </p:clrMapOvr>
</p:sld>
</file>

<file path=ppt/theme/theme1.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37</TotalTime>
  <Words>406</Words>
  <Application>Microsoft Office PowerPoint</Application>
  <PresentationFormat>Předvádění na obrazovce (4:3)</PresentationFormat>
  <Paragraphs>72</Paragraphs>
  <Slides>20</Slides>
  <Notes>2</Notes>
  <HiddenSlides>0</HiddenSlides>
  <MMClips>0</MMClips>
  <ScaleCrop>false</ScaleCrop>
  <HeadingPairs>
    <vt:vector size="4" baseType="variant">
      <vt:variant>
        <vt:lpstr>Motiv</vt:lpstr>
      </vt:variant>
      <vt:variant>
        <vt:i4>1</vt:i4>
      </vt:variant>
      <vt:variant>
        <vt:lpstr>Nadpisy snímků</vt:lpstr>
      </vt:variant>
      <vt:variant>
        <vt:i4>20</vt:i4>
      </vt:variant>
    </vt:vector>
  </HeadingPairs>
  <TitlesOfParts>
    <vt:vector size="21" baseType="lpstr">
      <vt:lpstr>Motiv sady Office</vt:lpstr>
      <vt:lpstr>Prezentace aplikace PowerPoint</vt:lpstr>
      <vt:lpstr>ANOTACE</vt:lpstr>
      <vt:lpstr>Fázový diagram</vt:lpstr>
      <vt:lpstr>Fázový diagram</vt:lpstr>
      <vt:lpstr>Fázový diagram látky</vt:lpstr>
      <vt:lpstr>Přehřátá pára</vt:lpstr>
      <vt:lpstr>Děje ve fázovém diagramu látky</vt:lpstr>
      <vt:lpstr>Příklady</vt:lpstr>
      <vt:lpstr>Příklady</vt:lpstr>
      <vt:lpstr>Vodní pára v atmosféře</vt:lpstr>
      <vt:lpstr>Absolutní vlhkost vzduchu</vt:lpstr>
      <vt:lpstr>Relativní vlhkost vzduchu</vt:lpstr>
      <vt:lpstr>Rosný bod</vt:lpstr>
      <vt:lpstr>Příklady</vt:lpstr>
      <vt:lpstr>Příklady</vt:lpstr>
      <vt:lpstr>Řešení</vt:lpstr>
      <vt:lpstr>Křížovka</vt:lpstr>
      <vt:lpstr>Otázky</vt:lpstr>
      <vt:lpstr>Řešení</vt:lpstr>
      <vt:lpstr>Zdroje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Prezentace aplikace PowerPoint</dc:title>
  <dc:creator>Mirjam Civínová</dc:creator>
  <cp:lastModifiedBy>Mirjam Civínová</cp:lastModifiedBy>
  <cp:revision>17</cp:revision>
  <dcterms:created xsi:type="dcterms:W3CDTF">2013-12-05T16:28:54Z</dcterms:created>
  <dcterms:modified xsi:type="dcterms:W3CDTF">2014-01-17T07:50:10Z</dcterms:modified>
</cp:coreProperties>
</file>