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90" d="100"/>
          <a:sy n="90" d="100"/>
        </p:scale>
        <p:origin x="-1524" y="-5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32D32D74-3FE6-4EB3-8BBE-EA8B09B13E8A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D9C26B4-7019-4177-A7CE-7E93C10BFA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2D32D74-3FE6-4EB3-8BBE-EA8B09B13E8A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D9C26B4-7019-4177-A7CE-7E93C10BFA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32D32D74-3FE6-4EB3-8BBE-EA8B09B13E8A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D9C26B4-7019-4177-A7CE-7E93C10BFAE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32D74-3FE6-4EB3-8BBE-EA8B09B13E8A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C26B4-7019-4177-A7CE-7E93C10BFA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32D74-3FE6-4EB3-8BBE-EA8B09B13E8A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C26B4-7019-4177-A7CE-7E93C10BFA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2D32D74-3FE6-4EB3-8BBE-EA8B09B13E8A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D9C26B4-7019-4177-A7CE-7E93C10BFA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32D74-3FE6-4EB3-8BBE-EA8B09B13E8A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C26B4-7019-4177-A7CE-7E93C10BFA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32D32D74-3FE6-4EB3-8BBE-EA8B09B13E8A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D9C26B4-7019-4177-A7CE-7E93C10BFAE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32D32D74-3FE6-4EB3-8BBE-EA8B09B13E8A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D9C26B4-7019-4177-A7CE-7E93C10BFAE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32D74-3FE6-4EB3-8BBE-EA8B09B13E8A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C26B4-7019-4177-A7CE-7E93C10BFA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D32D74-3FE6-4EB3-8BBE-EA8B09B13E8A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9C26B4-7019-4177-A7CE-7E93C10BFA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9726BF-E19C-4C32-BD20-D69466401D33}" type="datetimeFigureOut">
              <a:rPr lang="cs-CZ"/>
              <a:pPr>
                <a:defRPr/>
              </a:pPr>
              <a:t>17.1.2014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2895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2A8180-04C9-45AD-B89D-58A420D200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231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32D32D74-3FE6-4EB3-8BBE-EA8B09B13E8A}" type="datetimeFigureOut">
              <a:rPr lang="cs-CZ" smtClean="0"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D9C26B4-7019-4177-A7CE-7E93C10BFA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  <p:sldLayoutId id="2147483744" r:id="rId12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2531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00814167"/>
              </p:ext>
            </p:extLst>
          </p:nvPr>
        </p:nvGraphicFramePr>
        <p:xfrm>
          <a:off x="1115616" y="1112027"/>
          <a:ext cx="6480720" cy="4372162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848820"/>
                <a:gridCol w="4631900"/>
              </a:tblGrid>
              <a:tr h="41792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Číslo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CZ.1.07/1.5.00/34.0029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792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Číslo materiálu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VY_32_INOVACE_26-19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792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Střední průmyslová škola stavební, Resslova 2, 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České Budějovice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792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Miroslav Crha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3494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Tematický celek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Český jazyk a literatura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792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Ročník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1.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792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Datum tvorby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9.1.2014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3100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Přehled chybových pravopisných jevů v odborné terminologii na SPŠ</a:t>
                      </a:r>
                      <a:r>
                        <a:rPr lang="cs-CZ" sz="1200" baseline="0" dirty="0" smtClean="0">
                          <a:effectLst/>
                        </a:rPr>
                        <a:t> stavební. Vychází ze zkušeností učitelů odborných předmětů.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53100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Metodický pokyn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Lze využít k </a:t>
                      </a:r>
                      <a:r>
                        <a:rPr lang="cs-CZ" sz="1200" dirty="0" smtClean="0">
                          <a:effectLst/>
                        </a:rPr>
                        <a:t>procvičování </a:t>
                      </a:r>
                      <a:r>
                        <a:rPr lang="cs-CZ" sz="1200" dirty="0">
                          <a:effectLst/>
                        </a:rPr>
                        <a:t>– </a:t>
                      </a:r>
                      <a:r>
                        <a:rPr lang="cs-CZ" sz="1200" dirty="0" smtClean="0">
                          <a:effectLst/>
                        </a:rPr>
                        <a:t>nejlépe projektor a bílá tabule, na kterou lze doplňovat. Klíč se zobrazuje na jednotlivých stránkách</a:t>
                      </a:r>
                      <a:r>
                        <a:rPr lang="cs-CZ" sz="1200" baseline="0" dirty="0" smtClean="0">
                          <a:effectLst/>
                        </a:rPr>
                        <a:t> po kliknutí.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17922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Použitý materiál je z vlastních zdrojů autora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59060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97793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Pravopisné jevy v odborné terminologii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549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dirty="0" smtClean="0"/>
              <a:t>Problematika I / Y v základu slov</a:t>
            </a:r>
            <a:br>
              <a:rPr lang="cs-CZ" dirty="0" smtClean="0"/>
            </a:br>
            <a:r>
              <a:rPr lang="cs-CZ" dirty="0" smtClean="0"/>
              <a:t>Doplňujte správná písmena: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6491064" cy="4525963"/>
          </a:xfrm>
        </p:spPr>
        <p:txBody>
          <a:bodyPr>
            <a:normAutofit/>
          </a:bodyPr>
          <a:lstStyle/>
          <a:p>
            <a:r>
              <a:rPr lang="cs-CZ" dirty="0" err="1" smtClean="0"/>
              <a:t>Sv</a:t>
            </a:r>
            <a:r>
              <a:rPr lang="cs-CZ" dirty="0" smtClean="0"/>
              <a:t>___</a:t>
            </a:r>
            <a:r>
              <a:rPr lang="cs-CZ" dirty="0" err="1" smtClean="0"/>
              <a:t>slé</a:t>
            </a:r>
            <a:r>
              <a:rPr lang="cs-CZ" dirty="0" smtClean="0"/>
              <a:t> konstrukce jsou provedené převážně v </a:t>
            </a:r>
            <a:r>
              <a:rPr lang="cs-CZ" dirty="0" err="1" smtClean="0"/>
              <a:t>monol</a:t>
            </a:r>
            <a:r>
              <a:rPr lang="cs-CZ" dirty="0" smtClean="0"/>
              <a:t>___tu.</a:t>
            </a:r>
          </a:p>
          <a:p>
            <a:r>
              <a:rPr lang="cs-CZ" dirty="0" smtClean="0"/>
              <a:t>Lodžie jsou opatřeny plastovými </a:t>
            </a:r>
            <a:r>
              <a:rPr lang="cs-CZ" dirty="0" err="1" smtClean="0"/>
              <a:t>mark</a:t>
            </a:r>
            <a:r>
              <a:rPr lang="cs-CZ" dirty="0" smtClean="0"/>
              <a:t>___</a:t>
            </a:r>
            <a:r>
              <a:rPr lang="cs-CZ" dirty="0" err="1" smtClean="0"/>
              <a:t>zam</a:t>
            </a:r>
            <a:r>
              <a:rPr lang="cs-CZ" dirty="0" smtClean="0"/>
              <a:t>__.</a:t>
            </a:r>
          </a:p>
          <a:p>
            <a:r>
              <a:rPr lang="cs-CZ" dirty="0" smtClean="0"/>
              <a:t>Rekonstrukce bude provedena </a:t>
            </a:r>
            <a:r>
              <a:rPr lang="cs-CZ" dirty="0" err="1" smtClean="0"/>
              <a:t>pěnos</a:t>
            </a:r>
            <a:r>
              <a:rPr lang="cs-CZ" dirty="0" smtClean="0"/>
              <a:t>___l___</a:t>
            </a:r>
            <a:r>
              <a:rPr lang="cs-CZ" dirty="0" err="1" smtClean="0"/>
              <a:t>kátovými</a:t>
            </a:r>
            <a:r>
              <a:rPr lang="cs-CZ" dirty="0" smtClean="0"/>
              <a:t> (___</a:t>
            </a:r>
            <a:r>
              <a:rPr lang="cs-CZ" dirty="0" err="1" smtClean="0"/>
              <a:t>tongovými</a:t>
            </a:r>
            <a:r>
              <a:rPr lang="cs-CZ" dirty="0" smtClean="0"/>
              <a:t>) c___</a:t>
            </a:r>
            <a:r>
              <a:rPr lang="cs-CZ" dirty="0" err="1" smtClean="0"/>
              <a:t>hlami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660232" y="1600200"/>
            <a:ext cx="2026568" cy="4525963"/>
          </a:xfrm>
        </p:spPr>
        <p:txBody>
          <a:bodyPr>
            <a:normAutofit/>
          </a:bodyPr>
          <a:lstStyle/>
          <a:p>
            <a:r>
              <a:rPr lang="cs-CZ" i="1" dirty="0" smtClean="0">
                <a:solidFill>
                  <a:srgbClr val="FF0000"/>
                </a:solidFill>
              </a:rPr>
              <a:t>svislé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monolitu</a:t>
            </a:r>
          </a:p>
          <a:p>
            <a:pPr mar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markýzami</a:t>
            </a:r>
          </a:p>
          <a:p>
            <a:pPr marL="0" indent="0">
              <a:buNone/>
            </a:pP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silikát</a:t>
            </a:r>
          </a:p>
          <a:p>
            <a:pPr marL="0" indent="0">
              <a:buNone/>
            </a:pPr>
            <a:r>
              <a:rPr lang="cs-CZ" i="1" dirty="0" err="1" smtClean="0">
                <a:solidFill>
                  <a:srgbClr val="FF0000"/>
                </a:solidFill>
              </a:rPr>
              <a:t>ytong</a:t>
            </a:r>
            <a:endParaRPr lang="cs-CZ" i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i="1" dirty="0" smtClean="0">
                <a:solidFill>
                  <a:srgbClr val="FF0000"/>
                </a:solidFill>
              </a:rPr>
              <a:t>cihla</a:t>
            </a:r>
          </a:p>
          <a:p>
            <a:endParaRPr lang="cs-CZ" i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086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Problematika I / Y v </a:t>
            </a:r>
            <a:r>
              <a:rPr lang="cs-CZ" dirty="0" smtClean="0"/>
              <a:t>základu slov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Doplňujte správná písmena: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6131024" cy="4853136"/>
          </a:xfrm>
        </p:spPr>
        <p:txBody>
          <a:bodyPr>
            <a:normAutofit fontScale="85000" lnSpcReduction="20000"/>
          </a:bodyPr>
          <a:lstStyle/>
          <a:p>
            <a:r>
              <a:rPr lang="cs-CZ" sz="3000" dirty="0" smtClean="0"/>
              <a:t>Zatížení je </a:t>
            </a:r>
            <a:r>
              <a:rPr lang="cs-CZ" sz="3000" dirty="0" err="1" smtClean="0"/>
              <a:t>záv</a:t>
            </a:r>
            <a:r>
              <a:rPr lang="cs-CZ" sz="3000" dirty="0" smtClean="0"/>
              <a:t>__</a:t>
            </a:r>
            <a:r>
              <a:rPr lang="cs-CZ" sz="3000" dirty="0" err="1" smtClean="0"/>
              <a:t>slé</a:t>
            </a:r>
            <a:r>
              <a:rPr lang="cs-CZ" sz="3000" dirty="0" smtClean="0"/>
              <a:t> na mater__</a:t>
            </a:r>
            <a:r>
              <a:rPr lang="cs-CZ" sz="3000" dirty="0" err="1" smtClean="0"/>
              <a:t>álu</a:t>
            </a:r>
            <a:r>
              <a:rPr lang="cs-CZ" sz="3000" dirty="0" smtClean="0"/>
              <a:t> i </a:t>
            </a:r>
            <a:r>
              <a:rPr lang="cs-CZ" sz="3000" smtClean="0"/>
              <a:t>technolog</a:t>
            </a:r>
            <a:r>
              <a:rPr lang="cs-CZ" sz="3000" dirty="0" smtClean="0"/>
              <a:t>___ch.</a:t>
            </a:r>
          </a:p>
          <a:p>
            <a:endParaRPr lang="cs-CZ" sz="3000" dirty="0" smtClean="0"/>
          </a:p>
          <a:p>
            <a:endParaRPr lang="cs-CZ" sz="3000" dirty="0" smtClean="0"/>
          </a:p>
          <a:p>
            <a:r>
              <a:rPr lang="cs-CZ" sz="3000" dirty="0" smtClean="0"/>
              <a:t>Otvor ve střeše je vyplněn v__k__</a:t>
            </a:r>
            <a:r>
              <a:rPr lang="cs-CZ" sz="3000" dirty="0" err="1"/>
              <a:t>ř</a:t>
            </a:r>
            <a:r>
              <a:rPr lang="cs-CZ" sz="3000" dirty="0" err="1" smtClean="0"/>
              <a:t>ov</a:t>
            </a:r>
            <a:r>
              <a:rPr lang="cs-CZ" sz="3000" dirty="0" smtClean="0"/>
              <a:t>__m oknem.</a:t>
            </a:r>
          </a:p>
          <a:p>
            <a:r>
              <a:rPr lang="cs-CZ" sz="3000" dirty="0" smtClean="0"/>
              <a:t>Ve stavebnictví se již výhradně používají s__</a:t>
            </a:r>
            <a:r>
              <a:rPr lang="cs-CZ" sz="3000" dirty="0" err="1" smtClean="0"/>
              <a:t>ntet</a:t>
            </a:r>
            <a:r>
              <a:rPr lang="cs-CZ" sz="3000" dirty="0" smtClean="0"/>
              <a:t>__</a:t>
            </a:r>
            <a:r>
              <a:rPr lang="cs-CZ" sz="3000" dirty="0" err="1" smtClean="0"/>
              <a:t>cké</a:t>
            </a:r>
            <a:r>
              <a:rPr lang="cs-CZ" sz="3000" dirty="0" smtClean="0"/>
              <a:t> </a:t>
            </a:r>
            <a:r>
              <a:rPr lang="cs-CZ" sz="3000" dirty="0" err="1" smtClean="0"/>
              <a:t>om</a:t>
            </a:r>
            <a:r>
              <a:rPr lang="cs-CZ" sz="3000" dirty="0" smtClean="0"/>
              <a:t>__</a:t>
            </a:r>
            <a:r>
              <a:rPr lang="cs-CZ" sz="3000" dirty="0" err="1" smtClean="0"/>
              <a:t>tky</a:t>
            </a:r>
            <a:r>
              <a:rPr lang="cs-CZ" sz="3000" dirty="0" smtClean="0"/>
              <a:t>.</a:t>
            </a:r>
          </a:p>
          <a:p>
            <a:pPr marL="0" indent="0">
              <a:buNone/>
            </a:pPr>
            <a:endParaRPr lang="cs-CZ" sz="3000" dirty="0" smtClean="0"/>
          </a:p>
          <a:p>
            <a:r>
              <a:rPr lang="cs-CZ" sz="3000" dirty="0" err="1"/>
              <a:t>P</a:t>
            </a:r>
            <a:r>
              <a:rPr lang="cs-CZ" sz="3000" dirty="0" err="1" smtClean="0"/>
              <a:t>růčel</a:t>
            </a:r>
            <a:r>
              <a:rPr lang="cs-CZ" sz="3000" dirty="0" smtClean="0"/>
              <a:t>__ dom__</a:t>
            </a:r>
            <a:r>
              <a:rPr lang="cs-CZ" sz="3000" dirty="0" err="1" smtClean="0"/>
              <a:t>nuje</a:t>
            </a:r>
            <a:r>
              <a:rPr lang="cs-CZ" sz="3000" dirty="0" smtClean="0"/>
              <a:t> dvojice ozdobných p__l__</a:t>
            </a:r>
            <a:r>
              <a:rPr lang="cs-CZ" sz="3000" dirty="0" err="1" smtClean="0"/>
              <a:t>řů</a:t>
            </a:r>
            <a:r>
              <a:rPr lang="cs-CZ" sz="3000" dirty="0" smtClean="0"/>
              <a:t>.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>
          <a:xfrm>
            <a:off x="6228184" y="1600201"/>
            <a:ext cx="2664296" cy="4277072"/>
          </a:xfrm>
        </p:spPr>
        <p:txBody>
          <a:bodyPr>
            <a:noAutofit/>
          </a:bodyPr>
          <a:lstStyle/>
          <a:p>
            <a:r>
              <a:rPr lang="cs-CZ" sz="2600" i="1" dirty="0" smtClean="0">
                <a:solidFill>
                  <a:srgbClr val="FF0000"/>
                </a:solidFill>
              </a:rPr>
              <a:t>závislé, materiálu, technologiích</a:t>
            </a:r>
          </a:p>
          <a:p>
            <a:r>
              <a:rPr lang="cs-CZ" sz="2600" i="1" dirty="0" smtClean="0">
                <a:solidFill>
                  <a:srgbClr val="FF0000"/>
                </a:solidFill>
              </a:rPr>
              <a:t>vikýřovým</a:t>
            </a:r>
          </a:p>
          <a:p>
            <a:endParaRPr lang="cs-CZ" sz="2600" i="1" dirty="0" smtClean="0">
              <a:solidFill>
                <a:srgbClr val="FF0000"/>
              </a:solidFill>
            </a:endParaRPr>
          </a:p>
          <a:p>
            <a:r>
              <a:rPr lang="cs-CZ" sz="2600" i="1" dirty="0" smtClean="0">
                <a:solidFill>
                  <a:srgbClr val="FF0000"/>
                </a:solidFill>
              </a:rPr>
              <a:t>syntetické, omítky</a:t>
            </a:r>
          </a:p>
          <a:p>
            <a:r>
              <a:rPr lang="cs-CZ" sz="2600" i="1" dirty="0" smtClean="0">
                <a:solidFill>
                  <a:srgbClr val="FF0000"/>
                </a:solidFill>
              </a:rPr>
              <a:t>průčelí</a:t>
            </a:r>
          </a:p>
          <a:p>
            <a:pPr marL="0" indent="0">
              <a:buNone/>
            </a:pPr>
            <a:r>
              <a:rPr lang="cs-CZ" sz="2600" i="1" dirty="0" smtClean="0">
                <a:solidFill>
                  <a:srgbClr val="FF0000"/>
                </a:solidFill>
              </a:rPr>
              <a:t>dominuje</a:t>
            </a:r>
          </a:p>
          <a:p>
            <a:pPr marL="0" indent="0">
              <a:buNone/>
            </a:pPr>
            <a:r>
              <a:rPr lang="cs-CZ" sz="2600" i="1" dirty="0" smtClean="0">
                <a:solidFill>
                  <a:srgbClr val="FF0000"/>
                </a:solidFill>
              </a:rPr>
              <a:t>pilíř</a:t>
            </a:r>
            <a:endParaRPr lang="cs-CZ" sz="26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0702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KOREKTURNÍ CVIČENÍ: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5770984" cy="4572000"/>
          </a:xfrm>
        </p:spPr>
        <p:txBody>
          <a:bodyPr/>
          <a:lstStyle/>
          <a:p>
            <a:r>
              <a:rPr lang="cs-CZ" dirty="0" smtClean="0"/>
              <a:t>zanesená dilatační spára</a:t>
            </a:r>
          </a:p>
          <a:p>
            <a:r>
              <a:rPr lang="cs-CZ" dirty="0" err="1" smtClean="0"/>
              <a:t>monolytická</a:t>
            </a:r>
            <a:r>
              <a:rPr lang="cs-CZ" dirty="0" smtClean="0"/>
              <a:t> konstrukce</a:t>
            </a:r>
          </a:p>
          <a:p>
            <a:r>
              <a:rPr lang="cs-CZ" dirty="0" smtClean="0"/>
              <a:t>kombinace materiálů</a:t>
            </a:r>
          </a:p>
          <a:p>
            <a:r>
              <a:rPr lang="cs-CZ" dirty="0" err="1" smtClean="0"/>
              <a:t>sistematická</a:t>
            </a:r>
            <a:r>
              <a:rPr lang="cs-CZ" dirty="0" smtClean="0"/>
              <a:t> optimalizace </a:t>
            </a:r>
            <a:r>
              <a:rPr lang="cs-CZ" dirty="0" err="1" smtClean="0"/>
              <a:t>vídajů</a:t>
            </a:r>
            <a:endParaRPr lang="cs-CZ" dirty="0" smtClean="0"/>
          </a:p>
          <a:p>
            <a:r>
              <a:rPr lang="cs-CZ" dirty="0" smtClean="0"/>
              <a:t>eliptická okna</a:t>
            </a:r>
          </a:p>
          <a:p>
            <a:r>
              <a:rPr lang="cs-CZ" dirty="0" smtClean="0"/>
              <a:t>cirkulace vzduchu</a:t>
            </a:r>
          </a:p>
          <a:p>
            <a:r>
              <a:rPr lang="cs-CZ" dirty="0" smtClean="0"/>
              <a:t>vyvézt </a:t>
            </a:r>
            <a:r>
              <a:rPr lang="cs-CZ" dirty="0" err="1" smtClean="0"/>
              <a:t>septyky</a:t>
            </a:r>
            <a:endParaRPr lang="cs-CZ" dirty="0" smtClean="0"/>
          </a:p>
          <a:p>
            <a:r>
              <a:rPr lang="cs-CZ" dirty="0" smtClean="0"/>
              <a:t>chemická </a:t>
            </a:r>
            <a:r>
              <a:rPr lang="cs-CZ" dirty="0" err="1" smtClean="0"/>
              <a:t>sintéza</a:t>
            </a:r>
            <a:endParaRPr lang="cs-CZ" dirty="0" smtClean="0"/>
          </a:p>
          <a:p>
            <a:r>
              <a:rPr lang="cs-CZ" dirty="0" smtClean="0"/>
              <a:t>historie architektury</a:t>
            </a:r>
          </a:p>
          <a:p>
            <a:r>
              <a:rPr lang="cs-CZ" dirty="0" err="1" smtClean="0"/>
              <a:t>hidrofylní</a:t>
            </a:r>
            <a:r>
              <a:rPr lang="cs-CZ" dirty="0" smtClean="0"/>
              <a:t> rozpouštědlo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2"/>
          </p:nvPr>
        </p:nvSpPr>
        <p:spPr>
          <a:xfrm>
            <a:off x="5724128" y="1600200"/>
            <a:ext cx="2520280" cy="4572000"/>
          </a:xfrm>
        </p:spPr>
        <p:txBody>
          <a:bodyPr/>
          <a:lstStyle/>
          <a:p>
            <a:endParaRPr lang="cs-CZ" dirty="0" smtClean="0"/>
          </a:p>
          <a:p>
            <a:r>
              <a:rPr lang="cs-CZ" i="1" dirty="0" smtClean="0">
                <a:solidFill>
                  <a:srgbClr val="FF0000"/>
                </a:solidFill>
              </a:rPr>
              <a:t>monolitická</a:t>
            </a:r>
          </a:p>
          <a:p>
            <a:endParaRPr lang="cs-CZ" i="1" dirty="0">
              <a:solidFill>
                <a:srgbClr val="FF0000"/>
              </a:solidFill>
            </a:endParaRPr>
          </a:p>
          <a:p>
            <a:r>
              <a:rPr lang="cs-CZ" i="1" dirty="0" smtClean="0">
                <a:solidFill>
                  <a:srgbClr val="FF0000"/>
                </a:solidFill>
              </a:rPr>
              <a:t>systematická, výdaje</a:t>
            </a:r>
          </a:p>
          <a:p>
            <a:endParaRPr lang="cs-CZ" i="1" dirty="0">
              <a:solidFill>
                <a:srgbClr val="FF0000"/>
              </a:solidFill>
            </a:endParaRPr>
          </a:p>
          <a:p>
            <a:r>
              <a:rPr lang="cs-CZ" i="1" dirty="0" smtClean="0">
                <a:solidFill>
                  <a:srgbClr val="FF0000"/>
                </a:solidFill>
              </a:rPr>
              <a:t>septiky</a:t>
            </a:r>
          </a:p>
          <a:p>
            <a:r>
              <a:rPr lang="cs-CZ" i="1" dirty="0" smtClean="0">
                <a:solidFill>
                  <a:srgbClr val="FF0000"/>
                </a:solidFill>
              </a:rPr>
              <a:t>syntéza</a:t>
            </a:r>
          </a:p>
          <a:p>
            <a:endParaRPr lang="cs-CZ" i="1" dirty="0">
              <a:solidFill>
                <a:srgbClr val="FF0000"/>
              </a:solidFill>
            </a:endParaRPr>
          </a:p>
          <a:p>
            <a:r>
              <a:rPr lang="cs-CZ" i="1" dirty="0" smtClean="0">
                <a:solidFill>
                  <a:srgbClr val="FF0000"/>
                </a:solidFill>
              </a:rPr>
              <a:t>hydrofilní</a:t>
            </a:r>
            <a:endParaRPr lang="cs-CZ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02233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066130"/>
          </a:xfrm>
        </p:spPr>
        <p:txBody>
          <a:bodyPr>
            <a:normAutofit/>
          </a:bodyPr>
          <a:lstStyle/>
          <a:p>
            <a:r>
              <a:rPr lang="cs-CZ" dirty="0" smtClean="0"/>
              <a:t>Problematika  I / Y a jiné jevy.</a:t>
            </a:r>
            <a:br>
              <a:rPr lang="cs-CZ" dirty="0" smtClean="0"/>
            </a:br>
            <a:r>
              <a:rPr lang="cs-CZ" dirty="0" smtClean="0"/>
              <a:t>Doplňujte správná písmena: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114800" cy="4572000"/>
          </a:xfrm>
        </p:spPr>
        <p:txBody>
          <a:bodyPr>
            <a:noAutofit/>
          </a:bodyPr>
          <a:lstStyle/>
          <a:p>
            <a:r>
              <a:rPr lang="cs-CZ" sz="2600" dirty="0" smtClean="0"/>
              <a:t>techn__</a:t>
            </a:r>
            <a:r>
              <a:rPr lang="cs-CZ" sz="2600" dirty="0" err="1" smtClean="0"/>
              <a:t>cká</a:t>
            </a:r>
            <a:r>
              <a:rPr lang="cs-CZ" sz="2600" dirty="0" smtClean="0"/>
              <a:t>  __práva</a:t>
            </a:r>
          </a:p>
          <a:p>
            <a:r>
              <a:rPr lang="cs-CZ" sz="2600" dirty="0" smtClean="0"/>
              <a:t>v__v__</a:t>
            </a:r>
            <a:r>
              <a:rPr lang="cs-CZ" sz="2600" dirty="0" err="1" smtClean="0"/>
              <a:t>šená</a:t>
            </a:r>
            <a:r>
              <a:rPr lang="cs-CZ" sz="2600" dirty="0" smtClean="0"/>
              <a:t> podezdívka</a:t>
            </a:r>
          </a:p>
          <a:p>
            <a:r>
              <a:rPr lang="cs-CZ" sz="2600" dirty="0" err="1" smtClean="0"/>
              <a:t>dřevě___ý</a:t>
            </a:r>
            <a:r>
              <a:rPr lang="cs-CZ" sz="2600" dirty="0" smtClean="0"/>
              <a:t> kro__</a:t>
            </a:r>
          </a:p>
          <a:p>
            <a:r>
              <a:rPr lang="cs-CZ" sz="2600" dirty="0" smtClean="0"/>
              <a:t>místo </a:t>
            </a:r>
            <a:r>
              <a:rPr lang="cs-CZ" sz="2600" dirty="0" err="1" smtClean="0"/>
              <a:t>oh</a:t>
            </a:r>
            <a:r>
              <a:rPr lang="cs-CZ" sz="2600" dirty="0" smtClean="0"/>
              <a:t>__</a:t>
            </a:r>
            <a:r>
              <a:rPr lang="cs-CZ" sz="2600" dirty="0" err="1" smtClean="0"/>
              <a:t>bu</a:t>
            </a:r>
            <a:endParaRPr lang="cs-CZ" sz="2600" dirty="0" smtClean="0"/>
          </a:p>
          <a:p>
            <a:r>
              <a:rPr lang="cs-CZ" sz="2600" dirty="0" smtClean="0"/>
              <a:t>odolný vůči </a:t>
            </a:r>
            <a:r>
              <a:rPr lang="cs-CZ" sz="2600" dirty="0" err="1" smtClean="0"/>
              <a:t>koroz</a:t>
            </a:r>
            <a:r>
              <a:rPr lang="cs-CZ" sz="2600" dirty="0" smtClean="0"/>
              <a:t>__</a:t>
            </a:r>
          </a:p>
          <a:p>
            <a:r>
              <a:rPr lang="cs-CZ" sz="2600" dirty="0" err="1" smtClean="0"/>
              <a:t>poz</a:t>
            </a:r>
            <a:r>
              <a:rPr lang="cs-CZ" sz="2600" dirty="0" smtClean="0"/>
              <a:t>__</a:t>
            </a:r>
            <a:r>
              <a:rPr lang="cs-CZ" sz="2600" dirty="0" err="1" smtClean="0"/>
              <a:t>nkovaný</a:t>
            </a:r>
            <a:r>
              <a:rPr lang="cs-CZ" sz="2600" dirty="0" smtClean="0"/>
              <a:t> plech</a:t>
            </a:r>
          </a:p>
          <a:p>
            <a:r>
              <a:rPr lang="cs-CZ" sz="2600" dirty="0" err="1" smtClean="0"/>
              <a:t>stab</a:t>
            </a:r>
            <a:r>
              <a:rPr lang="cs-CZ" sz="2600" dirty="0" smtClean="0"/>
              <a:t>__l__</a:t>
            </a:r>
            <a:r>
              <a:rPr lang="cs-CZ" sz="2600" dirty="0" err="1" smtClean="0"/>
              <a:t>zační</a:t>
            </a:r>
            <a:r>
              <a:rPr lang="cs-CZ" sz="2600" dirty="0" smtClean="0"/>
              <a:t> deska</a:t>
            </a:r>
          </a:p>
          <a:p>
            <a:r>
              <a:rPr lang="cs-CZ" sz="2600" dirty="0" smtClean="0"/>
              <a:t>__práva budov</a:t>
            </a:r>
          </a:p>
          <a:p>
            <a:r>
              <a:rPr lang="cs-CZ" sz="2600" dirty="0" smtClean="0"/>
              <a:t>__</a:t>
            </a:r>
            <a:r>
              <a:rPr lang="cs-CZ" sz="2600" dirty="0" err="1" smtClean="0"/>
              <a:t>tužující</a:t>
            </a:r>
            <a:r>
              <a:rPr lang="cs-CZ" sz="2600" dirty="0" smtClean="0"/>
              <a:t> směs</a:t>
            </a:r>
            <a:endParaRPr lang="cs-CZ" sz="2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600" i="1" dirty="0" smtClean="0">
                <a:solidFill>
                  <a:srgbClr val="FF0000"/>
                </a:solidFill>
              </a:rPr>
              <a:t>technická zpráva</a:t>
            </a:r>
          </a:p>
          <a:p>
            <a:r>
              <a:rPr lang="cs-CZ" sz="2600" i="1" dirty="0" smtClean="0">
                <a:solidFill>
                  <a:srgbClr val="FF0000"/>
                </a:solidFill>
              </a:rPr>
              <a:t>vyvýšená</a:t>
            </a:r>
          </a:p>
          <a:p>
            <a:r>
              <a:rPr lang="cs-CZ" sz="2600" i="1" dirty="0" smtClean="0">
                <a:solidFill>
                  <a:srgbClr val="FF0000"/>
                </a:solidFill>
              </a:rPr>
              <a:t>dřevěný krov</a:t>
            </a:r>
          </a:p>
          <a:p>
            <a:r>
              <a:rPr lang="cs-CZ" sz="2600" i="1" dirty="0" smtClean="0">
                <a:solidFill>
                  <a:srgbClr val="FF0000"/>
                </a:solidFill>
              </a:rPr>
              <a:t>ohyb</a:t>
            </a:r>
          </a:p>
          <a:p>
            <a:r>
              <a:rPr lang="cs-CZ" sz="2600" i="1" dirty="0" smtClean="0">
                <a:solidFill>
                  <a:srgbClr val="FF0000"/>
                </a:solidFill>
              </a:rPr>
              <a:t>korozi</a:t>
            </a:r>
          </a:p>
          <a:p>
            <a:r>
              <a:rPr lang="cs-CZ" sz="2600" i="1" dirty="0" smtClean="0">
                <a:solidFill>
                  <a:srgbClr val="FF0000"/>
                </a:solidFill>
              </a:rPr>
              <a:t>zinek</a:t>
            </a:r>
          </a:p>
          <a:p>
            <a:r>
              <a:rPr lang="cs-CZ" sz="2600" i="1" dirty="0" smtClean="0">
                <a:solidFill>
                  <a:srgbClr val="FF0000"/>
                </a:solidFill>
              </a:rPr>
              <a:t>stabilizace</a:t>
            </a:r>
          </a:p>
          <a:p>
            <a:r>
              <a:rPr lang="cs-CZ" sz="2600" i="1" dirty="0" smtClean="0">
                <a:solidFill>
                  <a:srgbClr val="FF0000"/>
                </a:solidFill>
              </a:rPr>
              <a:t>správa</a:t>
            </a:r>
          </a:p>
          <a:p>
            <a:r>
              <a:rPr lang="cs-CZ" sz="2600" i="1" dirty="0" smtClean="0">
                <a:solidFill>
                  <a:srgbClr val="FF0000"/>
                </a:solidFill>
              </a:rPr>
              <a:t>ztužující</a:t>
            </a:r>
            <a:endParaRPr lang="cs-CZ" sz="26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4842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Problematika  I / Y a jiné jevy.</a:t>
            </a:r>
            <a:br>
              <a:rPr lang="cs-CZ" dirty="0"/>
            </a:br>
            <a:r>
              <a:rPr lang="cs-CZ" dirty="0"/>
              <a:t>Doplňujte správná písmena: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600" dirty="0" smtClean="0"/>
              <a:t>h__</a:t>
            </a:r>
            <a:r>
              <a:rPr lang="cs-CZ" sz="2600" dirty="0" err="1" smtClean="0"/>
              <a:t>dro</a:t>
            </a:r>
            <a:r>
              <a:rPr lang="cs-CZ" sz="2600" dirty="0" smtClean="0"/>
              <a:t>__</a:t>
            </a:r>
            <a:r>
              <a:rPr lang="cs-CZ" sz="2600" dirty="0" err="1" smtClean="0"/>
              <a:t>zolační</a:t>
            </a:r>
            <a:r>
              <a:rPr lang="cs-CZ" sz="2600" dirty="0" smtClean="0"/>
              <a:t> vrstva na </a:t>
            </a:r>
            <a:r>
              <a:rPr lang="cs-CZ" sz="2600" dirty="0" err="1" smtClean="0"/>
              <a:t>báz</a:t>
            </a:r>
            <a:r>
              <a:rPr lang="cs-CZ" sz="2600" dirty="0" smtClean="0"/>
              <a:t>__ </a:t>
            </a:r>
            <a:r>
              <a:rPr lang="cs-CZ" sz="2600" dirty="0" err="1" smtClean="0"/>
              <a:t>pr</a:t>
            </a:r>
            <a:r>
              <a:rPr lang="cs-CZ" sz="2600" dirty="0" smtClean="0"/>
              <a:t>__že</a:t>
            </a:r>
          </a:p>
          <a:p>
            <a:r>
              <a:rPr lang="cs-CZ" sz="2600" dirty="0" smtClean="0"/>
              <a:t>ob__</a:t>
            </a:r>
            <a:r>
              <a:rPr lang="cs-CZ" sz="2600" dirty="0" err="1" smtClean="0"/>
              <a:t>emný</a:t>
            </a:r>
            <a:r>
              <a:rPr lang="cs-CZ" sz="2600" dirty="0" smtClean="0"/>
              <a:t> </a:t>
            </a:r>
            <a:r>
              <a:rPr lang="cs-CZ" sz="2600" dirty="0" err="1" smtClean="0"/>
              <a:t>vent</a:t>
            </a:r>
            <a:r>
              <a:rPr lang="cs-CZ" sz="2600" dirty="0" smtClean="0"/>
              <a:t>__</a:t>
            </a:r>
            <a:r>
              <a:rPr lang="cs-CZ" sz="2600" dirty="0" err="1" smtClean="0"/>
              <a:t>látor</a:t>
            </a:r>
            <a:endParaRPr lang="cs-CZ" sz="2600" dirty="0" smtClean="0"/>
          </a:p>
          <a:p>
            <a:r>
              <a:rPr lang="cs-CZ" sz="2600" dirty="0" smtClean="0"/>
              <a:t>v__</a:t>
            </a:r>
            <a:r>
              <a:rPr lang="cs-CZ" sz="2600" dirty="0" err="1" smtClean="0"/>
              <a:t>brační</a:t>
            </a:r>
            <a:r>
              <a:rPr lang="cs-CZ" sz="2600" dirty="0" smtClean="0"/>
              <a:t> válce</a:t>
            </a:r>
          </a:p>
          <a:p>
            <a:r>
              <a:rPr lang="cs-CZ" sz="2600" dirty="0" smtClean="0"/>
              <a:t>v__</a:t>
            </a:r>
            <a:r>
              <a:rPr lang="cs-CZ" sz="2600" dirty="0" err="1" smtClean="0"/>
              <a:t>sutá</a:t>
            </a:r>
            <a:r>
              <a:rPr lang="cs-CZ" sz="2600" dirty="0" smtClean="0"/>
              <a:t> lanovka</a:t>
            </a:r>
          </a:p>
          <a:p>
            <a:r>
              <a:rPr lang="cs-CZ" sz="2600" dirty="0" smtClean="0"/>
              <a:t>h__</a:t>
            </a:r>
            <a:r>
              <a:rPr lang="cs-CZ" sz="2600" dirty="0" err="1" smtClean="0"/>
              <a:t>draulická</a:t>
            </a:r>
            <a:r>
              <a:rPr lang="cs-CZ" sz="2600" dirty="0" smtClean="0"/>
              <a:t> ___pěra</a:t>
            </a:r>
          </a:p>
          <a:p>
            <a:r>
              <a:rPr lang="cs-CZ" sz="2600" dirty="0" smtClean="0"/>
              <a:t>štukové </a:t>
            </a:r>
            <a:r>
              <a:rPr lang="cs-CZ" sz="2600" dirty="0" err="1" smtClean="0"/>
              <a:t>vl</a:t>
            </a:r>
            <a:r>
              <a:rPr lang="cs-CZ" sz="2600" dirty="0" smtClean="0"/>
              <a:t>__s__</a:t>
            </a:r>
          </a:p>
          <a:p>
            <a:r>
              <a:rPr lang="cs-CZ" sz="2600" dirty="0" smtClean="0"/>
              <a:t>sloup__ z ocel__</a:t>
            </a:r>
          </a:p>
          <a:p>
            <a:r>
              <a:rPr lang="cs-CZ" sz="2600" dirty="0" err="1" smtClean="0"/>
              <a:t>teré</a:t>
            </a:r>
            <a:r>
              <a:rPr lang="cs-CZ" sz="2600" dirty="0" smtClean="0"/>
              <a:t>___í </a:t>
            </a:r>
            <a:r>
              <a:rPr lang="cs-CZ" sz="2600" dirty="0" err="1" smtClean="0"/>
              <a:t>žla</a:t>
            </a:r>
            <a:r>
              <a:rPr lang="cs-CZ" sz="2600" dirty="0" smtClean="0"/>
              <a:t>__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853136"/>
          </a:xfrm>
        </p:spPr>
        <p:txBody>
          <a:bodyPr>
            <a:normAutofit lnSpcReduction="10000"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hydroizolační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bázi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pryž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objemný ventilátor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vibrační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visutý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hydraulika, vzpěra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vlys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sloupy z oceli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terénní žlab</a:t>
            </a:r>
            <a:endParaRPr lang="cs-CZ" sz="2800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6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6380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Problematika  I / Y a jiné jevy.</a:t>
            </a:r>
            <a:br>
              <a:rPr lang="cs-CZ" dirty="0"/>
            </a:br>
            <a:r>
              <a:rPr lang="cs-CZ" dirty="0"/>
              <a:t>Doplňujte správná písmena: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600" dirty="0" smtClean="0"/>
              <a:t>ocelová v__ __ tuž</a:t>
            </a:r>
          </a:p>
          <a:p>
            <a:r>
              <a:rPr lang="cs-CZ" sz="2600" dirty="0" smtClean="0"/>
              <a:t>__b__</a:t>
            </a:r>
            <a:r>
              <a:rPr lang="cs-CZ" sz="2600" dirty="0" err="1" smtClean="0"/>
              <a:t>jené</a:t>
            </a:r>
            <a:r>
              <a:rPr lang="cs-CZ" sz="2600" dirty="0" smtClean="0"/>
              <a:t> vazníky</a:t>
            </a:r>
          </a:p>
          <a:p>
            <a:r>
              <a:rPr lang="cs-CZ" sz="2600" dirty="0" err="1" smtClean="0"/>
              <a:t>prefabr</a:t>
            </a:r>
            <a:r>
              <a:rPr lang="cs-CZ" sz="2600" dirty="0" smtClean="0"/>
              <a:t>__kovaná </a:t>
            </a:r>
            <a:r>
              <a:rPr lang="cs-CZ" sz="2600" dirty="0" err="1" smtClean="0"/>
              <a:t>kr</a:t>
            </a:r>
            <a:r>
              <a:rPr lang="cs-CZ" sz="2600" dirty="0" smtClean="0"/>
              <a:t>__</a:t>
            </a:r>
            <a:r>
              <a:rPr lang="cs-CZ" sz="2600" dirty="0" err="1" smtClean="0"/>
              <a:t>t__na</a:t>
            </a:r>
            <a:endParaRPr lang="cs-CZ" sz="2600" dirty="0" smtClean="0"/>
          </a:p>
          <a:p>
            <a:r>
              <a:rPr lang="cs-CZ" sz="2600" dirty="0" smtClean="0"/>
              <a:t>hor__</a:t>
            </a:r>
            <a:r>
              <a:rPr lang="cs-CZ" sz="2600" dirty="0" err="1" smtClean="0"/>
              <a:t>zontální</a:t>
            </a:r>
            <a:r>
              <a:rPr lang="cs-CZ" sz="2600" dirty="0" smtClean="0"/>
              <a:t> členění fasády</a:t>
            </a:r>
          </a:p>
          <a:p>
            <a:r>
              <a:rPr lang="cs-CZ" sz="2600" dirty="0" err="1" smtClean="0"/>
              <a:t>potrub</a:t>
            </a:r>
            <a:r>
              <a:rPr lang="cs-CZ" sz="2600" dirty="0" smtClean="0"/>
              <a:t>__ z </a:t>
            </a:r>
            <a:r>
              <a:rPr lang="cs-CZ" sz="2600" dirty="0" err="1" smtClean="0"/>
              <a:t>trvanl</a:t>
            </a:r>
            <a:r>
              <a:rPr lang="cs-CZ" sz="2600" dirty="0"/>
              <a:t>__</a:t>
            </a:r>
            <a:r>
              <a:rPr lang="cs-CZ" sz="2600" dirty="0" err="1" smtClean="0"/>
              <a:t>vého</a:t>
            </a:r>
            <a:r>
              <a:rPr lang="cs-CZ" sz="2600" dirty="0" smtClean="0"/>
              <a:t> PVC</a:t>
            </a:r>
          </a:p>
          <a:p>
            <a:r>
              <a:rPr lang="cs-CZ" sz="2600" dirty="0" smtClean="0"/>
              <a:t>geolog__</a:t>
            </a:r>
            <a:r>
              <a:rPr lang="cs-CZ" sz="2600" dirty="0" err="1" smtClean="0"/>
              <a:t>cký</a:t>
            </a:r>
            <a:r>
              <a:rPr lang="cs-CZ" sz="2600" dirty="0" smtClean="0"/>
              <a:t> </a:t>
            </a:r>
            <a:r>
              <a:rPr lang="cs-CZ" sz="2600" dirty="0" err="1" smtClean="0"/>
              <a:t>prů</a:t>
            </a:r>
            <a:r>
              <a:rPr lang="cs-CZ" sz="2600" dirty="0" smtClean="0"/>
              <a:t>__</a:t>
            </a:r>
            <a:r>
              <a:rPr lang="cs-CZ" sz="2600" dirty="0" err="1" smtClean="0"/>
              <a:t>kum</a:t>
            </a:r>
            <a:endParaRPr lang="cs-CZ" sz="26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800" i="1" dirty="0" smtClean="0">
                <a:solidFill>
                  <a:srgbClr val="FF0000"/>
                </a:solidFill>
              </a:rPr>
              <a:t>výztuž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sbíjené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prefabrikát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krytina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horizontální</a:t>
            </a:r>
          </a:p>
          <a:p>
            <a:endParaRPr lang="cs-CZ" sz="2800" i="1" dirty="0" smtClean="0">
              <a:solidFill>
                <a:srgbClr val="FF0000"/>
              </a:solidFill>
            </a:endParaRPr>
          </a:p>
          <a:p>
            <a:r>
              <a:rPr lang="cs-CZ" sz="2800" i="1" dirty="0" smtClean="0">
                <a:solidFill>
                  <a:srgbClr val="FF0000"/>
                </a:solidFill>
              </a:rPr>
              <a:t>potrubí, trvanlivý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geologický průzkum</a:t>
            </a:r>
            <a:endParaRPr lang="cs-CZ" sz="2800" i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8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2731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159</TotalTime>
  <Words>407</Words>
  <Application>Microsoft Office PowerPoint</Application>
  <PresentationFormat>Předvádění na obrazovce (4:3)</PresentationFormat>
  <Paragraphs>122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Pravopisné jevy v odborné terminologii</vt:lpstr>
      <vt:lpstr>Problematika I / Y v základu slov Doplňujte správná písmena:</vt:lpstr>
      <vt:lpstr>Problematika I / Y v základu slov Doplňujte správná písmena:</vt:lpstr>
      <vt:lpstr>KOREKTURNÍ CVIČENÍ:</vt:lpstr>
      <vt:lpstr>Problematika  I / Y a jiné jevy. Doplňujte správná písmena:</vt:lpstr>
      <vt:lpstr>Problematika  I / Y a jiné jevy. Doplňujte správná písmena:</vt:lpstr>
      <vt:lpstr>Problematika  I / Y a jiné jevy. Doplňujte správná písmena:</vt:lpstr>
    </vt:vector>
  </TitlesOfParts>
  <Company>Ceske Budejovice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Pravopisné jevy v odborné terminologii</dc:title>
  <dc:creator>Miroslav Crha</dc:creator>
  <cp:lastModifiedBy>Alena Stachová</cp:lastModifiedBy>
  <cp:revision>16</cp:revision>
  <dcterms:created xsi:type="dcterms:W3CDTF">2014-01-07T07:11:13Z</dcterms:created>
  <dcterms:modified xsi:type="dcterms:W3CDTF">2014-01-17T08:19:53Z</dcterms:modified>
</cp:coreProperties>
</file>