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9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70" r:id="rId15"/>
    <p:sldId id="271" r:id="rId16"/>
    <p:sldId id="272" r:id="rId17"/>
    <p:sldId id="274" r:id="rId18"/>
    <p:sldId id="273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45CD717-4027-435E-A010-439E890A9749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5C567389-5EDA-4C62-9991-120641378A2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3404037"/>
              </p:ext>
            </p:extLst>
          </p:nvPr>
        </p:nvGraphicFramePr>
        <p:xfrm>
          <a:off x="1979613" y="1196752"/>
          <a:ext cx="5849620" cy="405668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668780"/>
                <a:gridCol w="4180840"/>
              </a:tblGrid>
              <a:tr h="20624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CZ.1.07/1.5.00/34.0029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27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VY_32_INOVACE_26-20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27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Střední průmyslová škola stavební, Resslova 2,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České Budějovice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27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Miroslav Crha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27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celek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Český jazyk a literatura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27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27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 tvorby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9.1.2014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27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Přehled psaní velkých písmen v českém jazyce.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2440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Metodický pokyn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Lze využít k </a:t>
                      </a:r>
                      <a:r>
                        <a:rPr lang="cs-CZ" sz="1200" dirty="0" smtClean="0">
                          <a:effectLst/>
                        </a:rPr>
                        <a:t>výkladu přes</a:t>
                      </a:r>
                      <a:r>
                        <a:rPr lang="cs-CZ" sz="1200" baseline="0" dirty="0" smtClean="0">
                          <a:effectLst/>
                        </a:rPr>
                        <a:t> projektor.</a:t>
                      </a:r>
                      <a:r>
                        <a:rPr lang="cs-CZ" sz="1200" dirty="0" smtClean="0">
                          <a:effectLst/>
                        </a:rPr>
                        <a:t> Cvičení</a:t>
                      </a:r>
                      <a:r>
                        <a:rPr lang="cs-CZ" sz="1200" baseline="0" dirty="0" smtClean="0">
                          <a:effectLst/>
                        </a:rPr>
                        <a:t> frontální formou, nebo lze doplňovat přes interaktivní tabuli apod.</a:t>
                      </a:r>
                      <a:r>
                        <a:rPr lang="cs-CZ" sz="1200" dirty="0" smtClean="0">
                          <a:effectLst/>
                        </a:rPr>
                        <a:t> Vhodné též k </a:t>
                      </a:r>
                      <a:r>
                        <a:rPr lang="cs-CZ" sz="1200" b="1" dirty="0" smtClean="0">
                          <a:effectLst/>
                        </a:rPr>
                        <a:t>samostudiu</a:t>
                      </a:r>
                      <a:r>
                        <a:rPr lang="cs-CZ" sz="1200" b="0" dirty="0" smtClean="0">
                          <a:effectLst/>
                        </a:rPr>
                        <a:t>. </a:t>
                      </a:r>
                      <a:endParaRPr lang="cs-CZ" sz="1200" b="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2725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Použitý materiál </a:t>
                      </a:r>
                      <a:r>
                        <a:rPr lang="cs-CZ" sz="1200" dirty="0" smtClean="0">
                          <a:effectLst/>
                        </a:rPr>
                        <a:t>vychází z pravidel českého pravopisu.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3" descr="šablona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87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Psaní velkých písmen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3203574"/>
            <a:ext cx="5830416" cy="182562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Podle Pravidel českého pravopisu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248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PRAVIDLA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Jednoslovná vlastní jména osob, měst, zemí, řek, hor atp. – tzn. </a:t>
            </a:r>
            <a:r>
              <a:rPr lang="cs-CZ" sz="3200" dirty="0"/>
              <a:t>v</a:t>
            </a:r>
            <a:r>
              <a:rPr lang="cs-CZ" sz="3200" dirty="0" smtClean="0"/>
              <a:t> zásadě pojmenování: </a:t>
            </a:r>
          </a:p>
          <a:p>
            <a:pPr lvl="1"/>
            <a:r>
              <a:rPr lang="cs-CZ" sz="2800" dirty="0" smtClean="0"/>
              <a:t>1) konkrétních osob</a:t>
            </a:r>
          </a:p>
          <a:p>
            <a:pPr lvl="1"/>
            <a:r>
              <a:rPr lang="cs-CZ" sz="2800" dirty="0" smtClean="0"/>
              <a:t>2) konkrétních zeměpisných útvarů</a:t>
            </a:r>
          </a:p>
          <a:p>
            <a:pPr lvl="1"/>
            <a:endParaRPr lang="cs-CZ" sz="2800" dirty="0"/>
          </a:p>
          <a:p>
            <a:r>
              <a:rPr lang="cs-CZ" sz="3200" i="1" dirty="0" smtClean="0"/>
              <a:t>Karel, Procházka, Sedlčany, Otava, Plechý</a:t>
            </a:r>
          </a:p>
        </p:txBody>
      </p:sp>
    </p:spTree>
    <p:extLst>
      <p:ext uri="{BB962C8B-B14F-4D97-AF65-F5344CB8AC3E}">
        <p14:creationId xmlns:p14="http://schemas.microsoft.com/office/powerpoint/2010/main" val="227418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PRAVIDLA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Ve víceslovných pojmenováních v zásadě v prvním slově: </a:t>
            </a:r>
          </a:p>
          <a:p>
            <a:pPr lvl="1"/>
            <a:r>
              <a:rPr lang="cs-CZ" sz="2800" i="1" dirty="0" smtClean="0"/>
              <a:t>Tichý oceán, Národní divadlo</a:t>
            </a:r>
          </a:p>
          <a:p>
            <a:r>
              <a:rPr lang="cs-CZ" sz="3200" dirty="0" smtClean="0"/>
              <a:t>Pokud je obsaženo jiné vlastní jméno, i to s velkým písmenem: </a:t>
            </a:r>
          </a:p>
          <a:p>
            <a:pPr lvl="1"/>
            <a:r>
              <a:rPr lang="cs-CZ" sz="2800" i="1" dirty="0" smtClean="0"/>
              <a:t>Teplá Vltava, Kutná Hora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7441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PRAVIDLA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S  velkým písmenem píšeme názvy osídlených míst (vč. městských částí a čtvrtí)</a:t>
            </a:r>
          </a:p>
          <a:p>
            <a:pPr lvl="1"/>
            <a:r>
              <a:rPr lang="cs-CZ" sz="2800" i="1" dirty="0" smtClean="0"/>
              <a:t>Jindřichův Hradec, Rychnov u Nových Hradů, </a:t>
            </a:r>
          </a:p>
          <a:p>
            <a:pPr marL="468630" lvl="1" indent="0">
              <a:buNone/>
            </a:pPr>
            <a:r>
              <a:rPr lang="cs-CZ" sz="2800" i="1" dirty="0" smtClean="0"/>
              <a:t>Malá Strana, Sídliště Máj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840347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DALŠÍ PRAVIDLA </a:t>
            </a:r>
            <a:r>
              <a:rPr lang="cs-CZ" dirty="0" smtClean="0"/>
              <a:t>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Obecná jména druhová píšeme s malým písmenem, jméno rozlišující s velkým:</a:t>
            </a:r>
          </a:p>
          <a:p>
            <a:pPr lvl="1"/>
            <a:r>
              <a:rPr lang="cs-CZ" sz="2800" i="1" dirty="0" smtClean="0"/>
              <a:t>poloostrov Kamčatka, ulice Milady Horákové, </a:t>
            </a:r>
          </a:p>
          <a:p>
            <a:pPr marL="468630" lvl="1" indent="0">
              <a:buNone/>
            </a:pPr>
            <a:r>
              <a:rPr lang="cs-CZ" sz="2800" i="1" dirty="0" smtClean="0"/>
              <a:t>hotel Bílý jednorožec, Středozemní moře (moře Středozemní), kino Kotva, sídliště Máj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176976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DALŠÍ PRAVIDLA </a:t>
            </a:r>
            <a:r>
              <a:rPr lang="cs-CZ" dirty="0" smtClean="0"/>
              <a:t>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Začíná-li bližší určení předložkou, píšeme velkým písmenem i ji:</a:t>
            </a:r>
          </a:p>
          <a:p>
            <a:pPr lvl="1"/>
            <a:r>
              <a:rPr lang="cs-CZ" sz="2800" i="1" dirty="0" smtClean="0"/>
              <a:t>náměstí Mezi Domky, ulice U Úlů, restaurace </a:t>
            </a:r>
          </a:p>
          <a:p>
            <a:pPr marL="468630" lvl="1" indent="0">
              <a:buNone/>
            </a:pPr>
            <a:r>
              <a:rPr lang="cs-CZ" sz="2800" i="1" dirty="0" smtClean="0"/>
              <a:t>Na Pavlači, zastávka U Výměníku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023061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Vysvětlete rozdíl mezi:</a:t>
            </a:r>
          </a:p>
          <a:p>
            <a:pPr lvl="1"/>
            <a:r>
              <a:rPr lang="cs-CZ" sz="2800" i="1" dirty="0" smtClean="0"/>
              <a:t>Dobrá Voda X Dobrá voda X dobrá voda</a:t>
            </a:r>
          </a:p>
          <a:p>
            <a:pPr lvl="1"/>
            <a:r>
              <a:rPr lang="cs-CZ" sz="2800" i="1" dirty="0" smtClean="0"/>
              <a:t>svatý Petr X Svatý Petr</a:t>
            </a:r>
          </a:p>
          <a:p>
            <a:pPr lvl="1"/>
            <a:r>
              <a:rPr lang="cs-CZ" sz="2800" i="1" dirty="0" smtClean="0"/>
              <a:t>Jidáš X jidáš</a:t>
            </a:r>
          </a:p>
          <a:p>
            <a:pPr lvl="1"/>
            <a:r>
              <a:rPr lang="cs-CZ" sz="2800" i="1" dirty="0" smtClean="0"/>
              <a:t>Pražské předměstí X pražské předměstí</a:t>
            </a:r>
          </a:p>
          <a:p>
            <a:pPr lvl="1"/>
            <a:r>
              <a:rPr lang="cs-CZ" sz="2800" i="1" dirty="0" smtClean="0"/>
              <a:t>Král Karel X král Karel</a:t>
            </a:r>
          </a:p>
          <a:p>
            <a:pPr marL="468630" lvl="1" indent="0">
              <a:buNone/>
            </a:pPr>
            <a:endParaRPr lang="cs-CZ" sz="2800" i="1" dirty="0" smtClean="0"/>
          </a:p>
          <a:p>
            <a:pPr lvl="1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4231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JMÉNA ŽIVÝCH BYTOSTÍ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Osoby: </a:t>
            </a:r>
            <a:r>
              <a:rPr lang="cs-CZ" sz="3200" i="1" dirty="0" smtClean="0"/>
              <a:t>Michal, Komenský, Čapek – Chod, Václav IV (Čtvrtý), Červená karkulka (Karkulka), Svatý otec</a:t>
            </a:r>
          </a:p>
          <a:p>
            <a:r>
              <a:rPr lang="cs-CZ" sz="3200" dirty="0" smtClean="0"/>
              <a:t>Rody a rodiny: </a:t>
            </a:r>
            <a:r>
              <a:rPr lang="cs-CZ" sz="3200" i="1" dirty="0" smtClean="0"/>
              <a:t>Habsburkové, Kučerovi</a:t>
            </a:r>
          </a:p>
          <a:p>
            <a:r>
              <a:rPr lang="cs-CZ" sz="3200" dirty="0" smtClean="0"/>
              <a:t>Příslušníci národů a kmenů: </a:t>
            </a:r>
            <a:r>
              <a:rPr lang="cs-CZ" sz="3200" i="1" dirty="0" smtClean="0"/>
              <a:t>Čech, Rus, Chod, Rom, Žid</a:t>
            </a:r>
            <a:endParaRPr lang="cs-CZ" sz="3200" dirty="0" smtClean="0"/>
          </a:p>
          <a:p>
            <a:endParaRPr lang="cs-CZ" sz="3200" i="1" dirty="0" smtClean="0"/>
          </a:p>
        </p:txBody>
      </p:sp>
    </p:spTree>
    <p:extLst>
      <p:ext uri="{BB962C8B-B14F-4D97-AF65-F5344CB8AC3E}">
        <p14:creationId xmlns:p14="http://schemas.microsoft.com/office/powerpoint/2010/main" val="974944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JMÉNA ŽIVÝCH BYTOSTÍ </a:t>
            </a:r>
            <a:r>
              <a:rPr lang="cs-CZ" dirty="0" smtClean="0"/>
              <a:t>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Obyvatelé místa označovaného vlastním jménem: </a:t>
            </a:r>
            <a:r>
              <a:rPr lang="cs-CZ" sz="3200" i="1" dirty="0"/>
              <a:t>Pražan, Jihočech, Skandinávec, Marťan, Brňan</a:t>
            </a:r>
            <a:endParaRPr lang="cs-CZ" sz="3200" dirty="0"/>
          </a:p>
          <a:p>
            <a:r>
              <a:rPr lang="cs-CZ" sz="3200" dirty="0" smtClean="0"/>
              <a:t>Náboženské a pohádkové postavy: </a:t>
            </a:r>
            <a:r>
              <a:rPr lang="cs-CZ" sz="3200" i="1" dirty="0" smtClean="0"/>
              <a:t>Bůh, Zeus, děd Vševěd, Vrána a Liška (bajka)</a:t>
            </a:r>
          </a:p>
          <a:p>
            <a:r>
              <a:rPr lang="cs-CZ" sz="3200" dirty="0" smtClean="0"/>
              <a:t>Jména zvířat: </a:t>
            </a:r>
            <a:r>
              <a:rPr lang="cs-CZ" sz="3200" i="1" dirty="0" err="1" smtClean="0"/>
              <a:t>Rex</a:t>
            </a:r>
            <a:r>
              <a:rPr lang="cs-CZ" sz="3200" i="1" dirty="0" smtClean="0"/>
              <a:t>, Šemík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99182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NÁSLEDUJÍCÍ PŘÍPADY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 MALÝM PÍSMENEM !!!</a:t>
            </a:r>
          </a:p>
          <a:p>
            <a:r>
              <a:rPr lang="cs-CZ" sz="3200" dirty="0" smtClean="0"/>
              <a:t>Jména příslušníků církve, organizací, uměleckých hnutí, přívrženců sportovních klubů atp. </a:t>
            </a:r>
          </a:p>
          <a:p>
            <a:pPr lvl="1"/>
            <a:r>
              <a:rPr lang="cs-CZ" sz="2800" i="1" dirty="0" smtClean="0"/>
              <a:t>husita, katolík, komunista, romantik, rocker, jezuita, pravičák, baníkovec, sparťan, žid 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4177373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NÁSLEDUJÍCÍ PŘÍPADY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Přídavná jména vytvořená z vlastních jmen osob i jmen zeměpisných příponou </a:t>
            </a:r>
            <a:r>
              <a:rPr lang="cs-CZ" sz="3200" i="1" dirty="0" smtClean="0"/>
              <a:t>-</a:t>
            </a:r>
            <a:r>
              <a:rPr lang="cs-CZ" sz="3200" i="1" dirty="0" err="1" smtClean="0"/>
              <a:t>ský</a:t>
            </a:r>
            <a:r>
              <a:rPr lang="cs-CZ" sz="3200" dirty="0" smtClean="0"/>
              <a:t>. </a:t>
            </a:r>
            <a:r>
              <a:rPr lang="cs-CZ" sz="3200" dirty="0"/>
              <a:t>- </a:t>
            </a:r>
            <a:endParaRPr lang="cs-CZ" sz="3200" dirty="0" smtClean="0"/>
          </a:p>
          <a:p>
            <a:pPr lvl="1"/>
            <a:r>
              <a:rPr lang="cs-CZ" sz="2800" i="1" dirty="0" smtClean="0"/>
              <a:t>hrabalovský humor, stalinistická strana, rožmberské zámky, jihočeské speciality, romská komunita, čínská elektronika</a:t>
            </a:r>
          </a:p>
          <a:p>
            <a:r>
              <a:rPr lang="cs-CZ" sz="3200" dirty="0" smtClean="0"/>
              <a:t>Přídavná jména přivlastňovací z vlastních jmen osob:</a:t>
            </a:r>
          </a:p>
          <a:p>
            <a:pPr lvl="1"/>
            <a:r>
              <a:rPr lang="cs-CZ" sz="2800" i="1" dirty="0" smtClean="0"/>
              <a:t>Hřebejkovy filmy, rodina Hájkova, Číňanův příbor</a:t>
            </a:r>
          </a:p>
        </p:txBody>
      </p:sp>
    </p:spTree>
    <p:extLst>
      <p:ext uri="{BB962C8B-B14F-4D97-AF65-F5344CB8AC3E}">
        <p14:creationId xmlns:p14="http://schemas.microsoft.com/office/powerpoint/2010/main" val="2144800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Doplňujte správná písmena:</a:t>
            </a:r>
          </a:p>
          <a:p>
            <a:pPr lvl="1"/>
            <a:r>
              <a:rPr lang="cs-CZ" sz="2800" dirty="0" smtClean="0"/>
              <a:t>Davy</a:t>
            </a:r>
            <a:r>
              <a:rPr lang="cs-CZ" sz="2800" i="1" dirty="0" smtClean="0"/>
              <a:t> H / h __ </a:t>
            </a:r>
            <a:r>
              <a:rPr lang="cs-CZ" sz="2800" dirty="0" err="1" smtClean="0"/>
              <a:t>usitů</a:t>
            </a:r>
            <a:r>
              <a:rPr lang="cs-CZ" sz="2800" i="1" dirty="0" smtClean="0"/>
              <a:t> </a:t>
            </a:r>
            <a:r>
              <a:rPr lang="cs-CZ" sz="2800" dirty="0" smtClean="0"/>
              <a:t>proudily</a:t>
            </a:r>
            <a:r>
              <a:rPr lang="cs-CZ" sz="2800" i="1" dirty="0" smtClean="0"/>
              <a:t> </a:t>
            </a:r>
            <a:r>
              <a:rPr lang="cs-CZ" sz="2800" dirty="0" smtClean="0"/>
              <a:t>k</a:t>
            </a:r>
            <a:r>
              <a:rPr lang="cs-CZ" sz="2800" i="1" dirty="0" smtClean="0"/>
              <a:t> M / m __</a:t>
            </a:r>
            <a:r>
              <a:rPr lang="cs-CZ" sz="2800" dirty="0" err="1" smtClean="0"/>
              <a:t>ěstu</a:t>
            </a:r>
            <a:r>
              <a:rPr lang="cs-CZ" sz="2800" dirty="0" smtClean="0"/>
              <a:t> </a:t>
            </a:r>
          </a:p>
          <a:p>
            <a:pPr marL="468630" lvl="1" indent="0">
              <a:buNone/>
            </a:pPr>
            <a:r>
              <a:rPr lang="cs-CZ" sz="2800" i="1" dirty="0" smtClean="0"/>
              <a:t>	T / t__ </a:t>
            </a:r>
            <a:r>
              <a:rPr lang="cs-CZ" sz="2800" dirty="0" err="1" smtClean="0"/>
              <a:t>áboru</a:t>
            </a:r>
            <a:r>
              <a:rPr lang="cs-CZ" sz="2800" dirty="0" smtClean="0"/>
              <a:t>.</a:t>
            </a:r>
          </a:p>
          <a:p>
            <a:pPr lvl="1"/>
            <a:r>
              <a:rPr lang="cs-CZ" sz="2800" dirty="0" smtClean="0"/>
              <a:t>Brankáře </a:t>
            </a:r>
            <a:r>
              <a:rPr lang="cs-CZ" sz="2800" i="1" dirty="0" smtClean="0"/>
              <a:t>P / p__</a:t>
            </a:r>
            <a:r>
              <a:rPr lang="cs-CZ" sz="2800" dirty="0" err="1" smtClean="0"/>
              <a:t>ražanů</a:t>
            </a:r>
            <a:r>
              <a:rPr lang="cs-CZ" sz="2800" dirty="0" smtClean="0"/>
              <a:t> </a:t>
            </a:r>
            <a:r>
              <a:rPr lang="cs-CZ" sz="2800" i="1" dirty="0" smtClean="0"/>
              <a:t>S / s</a:t>
            </a:r>
            <a:r>
              <a:rPr lang="cs-CZ" sz="2800" dirty="0" smtClean="0"/>
              <a:t>__</a:t>
            </a:r>
            <a:r>
              <a:rPr lang="cs-CZ" sz="2800" dirty="0" err="1" smtClean="0"/>
              <a:t>everočeši</a:t>
            </a:r>
            <a:r>
              <a:rPr lang="cs-CZ" sz="2800" dirty="0" smtClean="0"/>
              <a:t> překonali ještě dvakrát.</a:t>
            </a:r>
          </a:p>
          <a:p>
            <a:pPr lvl="1"/>
            <a:r>
              <a:rPr lang="cs-CZ" sz="2800" dirty="0" smtClean="0"/>
              <a:t>Starověcí </a:t>
            </a:r>
            <a:r>
              <a:rPr lang="cs-CZ" sz="2800" i="1" dirty="0" smtClean="0"/>
              <a:t>Ř / ř__</a:t>
            </a:r>
            <a:r>
              <a:rPr lang="cs-CZ" sz="2800" dirty="0" err="1" smtClean="0"/>
              <a:t>ekové</a:t>
            </a:r>
            <a:r>
              <a:rPr lang="cs-CZ" sz="2800" dirty="0" smtClean="0"/>
              <a:t> uctívali mnoho</a:t>
            </a:r>
            <a:r>
              <a:rPr lang="cs-CZ" sz="2800" i="1" dirty="0" smtClean="0"/>
              <a:t> </a:t>
            </a:r>
          </a:p>
          <a:p>
            <a:pPr marL="468630" lvl="1" indent="0">
              <a:buNone/>
            </a:pPr>
            <a:r>
              <a:rPr lang="cs-CZ" sz="2800" i="1" dirty="0" smtClean="0"/>
              <a:t>	B / b__</a:t>
            </a:r>
            <a:r>
              <a:rPr lang="cs-CZ" sz="2800" dirty="0" err="1" smtClean="0"/>
              <a:t>ohů</a:t>
            </a:r>
            <a:r>
              <a:rPr lang="cs-CZ" sz="2800" dirty="0" smtClean="0"/>
              <a:t>, nejvyšší z nich byl </a:t>
            </a:r>
            <a:r>
              <a:rPr lang="cs-CZ" sz="2800" i="1" dirty="0" smtClean="0"/>
              <a:t>Z / z__</a:t>
            </a:r>
            <a:r>
              <a:rPr lang="cs-CZ" sz="2800" dirty="0" err="1" smtClean="0"/>
              <a:t>eus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5212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Doplňujte správná písmena</a:t>
            </a:r>
            <a:r>
              <a:rPr lang="cs-CZ" sz="2800" dirty="0" smtClean="0"/>
              <a:t>:</a:t>
            </a:r>
          </a:p>
          <a:p>
            <a:pPr lvl="1"/>
            <a:r>
              <a:rPr lang="cs-CZ" sz="3200" i="1" dirty="0" smtClean="0"/>
              <a:t>Na dovolenou se těšíme i kvůli zajímavé </a:t>
            </a:r>
          </a:p>
          <a:p>
            <a:pPr marL="468630" lvl="1" indent="0">
              <a:buNone/>
            </a:pPr>
            <a:r>
              <a:rPr lang="cs-CZ" sz="3200" i="1" dirty="0" smtClean="0"/>
              <a:t>	Ř / ř __ </a:t>
            </a:r>
            <a:r>
              <a:rPr lang="cs-CZ" sz="3200" i="1" dirty="0" err="1" smtClean="0"/>
              <a:t>ecké</a:t>
            </a:r>
            <a:r>
              <a:rPr lang="cs-CZ" sz="3200" i="1" dirty="0" smtClean="0"/>
              <a:t> kuchyni.</a:t>
            </a:r>
          </a:p>
          <a:p>
            <a:pPr lvl="1"/>
            <a:r>
              <a:rPr lang="cs-CZ" sz="3200" i="1" dirty="0" smtClean="0"/>
              <a:t>V J / j __</a:t>
            </a:r>
            <a:r>
              <a:rPr lang="cs-CZ" sz="3200" i="1" dirty="0" err="1" smtClean="0"/>
              <a:t>ižních</a:t>
            </a:r>
            <a:r>
              <a:rPr lang="cs-CZ" sz="3200" i="1" dirty="0" smtClean="0"/>
              <a:t> Č / </a:t>
            </a:r>
            <a:r>
              <a:rPr lang="cs-CZ" sz="3200" i="1" dirty="0" err="1" smtClean="0"/>
              <a:t>č__echách</a:t>
            </a:r>
            <a:r>
              <a:rPr lang="cs-CZ" sz="3200" i="1" dirty="0" smtClean="0"/>
              <a:t> tráví prázdniny mnoho N / n__</a:t>
            </a:r>
            <a:r>
              <a:rPr lang="cs-CZ" sz="3200" i="1" dirty="0" err="1" smtClean="0"/>
              <a:t>ěmeckých</a:t>
            </a:r>
            <a:r>
              <a:rPr lang="cs-CZ" sz="3200" i="1" dirty="0" smtClean="0"/>
              <a:t> a S / s__</a:t>
            </a:r>
            <a:r>
              <a:rPr lang="cs-CZ" sz="3200" i="1" dirty="0" err="1" smtClean="0"/>
              <a:t>lovenských</a:t>
            </a:r>
            <a:r>
              <a:rPr lang="cs-CZ" sz="3200" i="1" dirty="0" smtClean="0"/>
              <a:t> turistů.</a:t>
            </a:r>
          </a:p>
          <a:p>
            <a:pPr lvl="1"/>
            <a:endParaRPr lang="cs-CZ" sz="2400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4253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Doplňujte správná písmena</a:t>
            </a:r>
            <a:r>
              <a:rPr lang="cs-CZ" sz="2800" dirty="0" smtClean="0"/>
              <a:t>:</a:t>
            </a:r>
          </a:p>
          <a:p>
            <a:pPr lvl="1"/>
            <a:r>
              <a:rPr lang="cs-CZ" sz="2800" i="1" dirty="0" smtClean="0"/>
              <a:t>V době V / v__</a:t>
            </a:r>
            <a:r>
              <a:rPr lang="cs-CZ" sz="2800" i="1" dirty="0" err="1" smtClean="0"/>
              <a:t>iktoriánské</a:t>
            </a:r>
            <a:r>
              <a:rPr lang="cs-CZ" sz="2800" i="1" dirty="0" smtClean="0"/>
              <a:t> přinesla A / a__</a:t>
            </a:r>
            <a:r>
              <a:rPr lang="cs-CZ" sz="2800" i="1" dirty="0" err="1" smtClean="0"/>
              <a:t>nglická</a:t>
            </a:r>
            <a:r>
              <a:rPr lang="cs-CZ" sz="2800" i="1" dirty="0" smtClean="0"/>
              <a:t> literatura světu významné osobnosti</a:t>
            </a:r>
            <a:r>
              <a:rPr lang="cs-CZ" sz="2400" i="1" dirty="0" smtClean="0"/>
              <a:t>.</a:t>
            </a:r>
          </a:p>
          <a:p>
            <a:pPr lvl="1"/>
            <a:r>
              <a:rPr lang="cs-CZ" sz="2800" i="1" dirty="0" smtClean="0"/>
              <a:t>Pracovnice M / m__</a:t>
            </a:r>
            <a:r>
              <a:rPr lang="cs-CZ" sz="2800" i="1" dirty="0" err="1" smtClean="0"/>
              <a:t>uzea</a:t>
            </a:r>
            <a:r>
              <a:rPr lang="cs-CZ" sz="2800" i="1" dirty="0" smtClean="0"/>
              <a:t> nám přinesla originální    K / k__</a:t>
            </a:r>
            <a:r>
              <a:rPr lang="cs-CZ" sz="2800" i="1" dirty="0" err="1" smtClean="0"/>
              <a:t>arlův</a:t>
            </a:r>
            <a:r>
              <a:rPr lang="cs-CZ" sz="2800" i="1" dirty="0" smtClean="0"/>
              <a:t> majestát z roku 1348, kterým           Č / č__</a:t>
            </a:r>
            <a:r>
              <a:rPr lang="cs-CZ" sz="2800" i="1" dirty="0" err="1" smtClean="0"/>
              <a:t>eský</a:t>
            </a:r>
            <a:r>
              <a:rPr lang="cs-CZ" sz="2800" i="1" dirty="0" smtClean="0"/>
              <a:t> K / k__</a:t>
            </a:r>
            <a:r>
              <a:rPr lang="cs-CZ" sz="2800" i="1" dirty="0" err="1" smtClean="0"/>
              <a:t>rál</a:t>
            </a:r>
            <a:r>
              <a:rPr lang="cs-CZ" sz="2800" i="1" dirty="0" smtClean="0"/>
              <a:t> zakládal U / u__</a:t>
            </a:r>
            <a:r>
              <a:rPr lang="cs-CZ" sz="2800" i="1" dirty="0" err="1" smtClean="0"/>
              <a:t>niverzitu</a:t>
            </a:r>
            <a:r>
              <a:rPr lang="cs-CZ" sz="2800" i="1" dirty="0" smtClean="0"/>
              <a:t>.</a:t>
            </a:r>
            <a:endParaRPr lang="cs-CZ" sz="2800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47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JMÉNA ZEMĚPISNÁ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Označující konkrétní jedinečné jevy v přírodě:</a:t>
            </a:r>
          </a:p>
          <a:p>
            <a:pPr lvl="1"/>
            <a:r>
              <a:rPr lang="cs-CZ" sz="2800" i="1" dirty="0" smtClean="0"/>
              <a:t>Střelec (souhvězdí), Morava, Severní Amerika (X severní Evropa), České středohoří, Jaderské moře, řeka Svatého Vavřince (X kostel svatého Vavřince)</a:t>
            </a:r>
          </a:p>
          <a:p>
            <a:endParaRPr lang="cs-CZ" sz="2800" dirty="0" smtClean="0"/>
          </a:p>
          <a:p>
            <a:r>
              <a:rPr lang="cs-CZ" sz="2800" dirty="0" smtClean="0"/>
              <a:t>Stavby a jejich významné části:</a:t>
            </a:r>
          </a:p>
          <a:p>
            <a:pPr lvl="1"/>
            <a:r>
              <a:rPr lang="cs-CZ" sz="2800" i="1" dirty="0" smtClean="0"/>
              <a:t>Křivoklát, Pražský hrad (Hrad), Valdštejnský palác</a:t>
            </a:r>
          </a:p>
        </p:txBody>
      </p:sp>
    </p:spTree>
    <p:extLst>
      <p:ext uri="{BB962C8B-B14F-4D97-AF65-F5344CB8AC3E}">
        <p14:creationId xmlns:p14="http://schemas.microsoft.com/office/powerpoint/2010/main" val="947385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NÁSLEDUJÍCÍ JEVY: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Oblasti v okolí řek: </a:t>
            </a:r>
            <a:r>
              <a:rPr lang="cs-CZ" sz="2800" i="1" dirty="0" smtClean="0"/>
              <a:t>Povltaví, horní Polabí apod.</a:t>
            </a:r>
          </a:p>
          <a:p>
            <a:r>
              <a:rPr lang="cs-CZ" sz="2800" dirty="0" smtClean="0"/>
              <a:t>Oblasti v okolí měst (přestože nejsou oficiálně konkrétně definované): </a:t>
            </a:r>
            <a:r>
              <a:rPr lang="cs-CZ" sz="2800" i="1" dirty="0" smtClean="0"/>
              <a:t>Třeboňsko, Kutnohorsko</a:t>
            </a:r>
          </a:p>
          <a:p>
            <a:endParaRPr lang="cs-CZ" sz="2800" i="1" dirty="0"/>
          </a:p>
          <a:p>
            <a:r>
              <a:rPr lang="cs-CZ" sz="2800" dirty="0" smtClean="0"/>
              <a:t>ALE: </a:t>
            </a:r>
            <a:r>
              <a:rPr lang="cs-CZ" sz="2800" i="1" dirty="0" smtClean="0"/>
              <a:t>polabští Slované, vltavské přehrady</a:t>
            </a:r>
          </a:p>
          <a:p>
            <a:pPr lvl="2"/>
            <a:r>
              <a:rPr lang="cs-CZ" sz="2800" i="1" dirty="0" smtClean="0"/>
              <a:t>třeboňské rybníky, kutnohorské doly </a:t>
            </a:r>
            <a:r>
              <a:rPr lang="cs-CZ" sz="2800" dirty="0" smtClean="0"/>
              <a:t>(pokud se nejedená o názvy firem)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58256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CVIČENÍ – VYSVĚTLETE PRAVOPIS VELKÝCH PÍSMEN: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nádraží X Nádraží</a:t>
            </a:r>
          </a:p>
          <a:p>
            <a:r>
              <a:rPr lang="cs-CZ" sz="2800" i="1" dirty="0" smtClean="0"/>
              <a:t>bílý dům X Bílý dům</a:t>
            </a:r>
          </a:p>
          <a:p>
            <a:r>
              <a:rPr lang="cs-CZ" sz="2800" i="1" dirty="0" smtClean="0"/>
              <a:t>česká kuchyně X Česká tabule</a:t>
            </a:r>
          </a:p>
          <a:p>
            <a:r>
              <a:rPr lang="cs-CZ" sz="2800" i="1" dirty="0" smtClean="0"/>
              <a:t>uran X Uran</a:t>
            </a:r>
          </a:p>
          <a:p>
            <a:r>
              <a:rPr lang="cs-CZ" sz="2800" i="1" dirty="0" smtClean="0"/>
              <a:t>sázavské peřeje X Sázavský klášter</a:t>
            </a:r>
          </a:p>
          <a:p>
            <a:r>
              <a:rPr lang="cs-CZ" sz="2800" i="1" dirty="0" smtClean="0"/>
              <a:t>krumlovský most X Krumlovský most</a:t>
            </a:r>
          </a:p>
          <a:p>
            <a:endParaRPr lang="cs-CZ" sz="2800" i="1" dirty="0" smtClean="0"/>
          </a:p>
          <a:p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670028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OFICIÁLNÍ NÁZVY VÝZNAMNĚJŠÍCH INSTITUCÍ, ORGANIZACÍ APOD.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277071"/>
          </a:xfrm>
        </p:spPr>
        <p:txBody>
          <a:bodyPr>
            <a:normAutofit/>
          </a:bodyPr>
          <a:lstStyle/>
          <a:p>
            <a:r>
              <a:rPr lang="cs-CZ" sz="2800" i="1" dirty="0" smtClean="0"/>
              <a:t>Organizace spojených národů, Spojené státy americké, Spojené království Velké Británie a Severního Irska</a:t>
            </a:r>
          </a:p>
          <a:p>
            <a:r>
              <a:rPr lang="cs-CZ" sz="2800" i="1" dirty="0" smtClean="0"/>
              <a:t>Velkomoravská říše (Říše velkomoravská, Velká Morava), Jihočeský kraj</a:t>
            </a:r>
          </a:p>
          <a:p>
            <a:r>
              <a:rPr lang="cs-CZ" sz="2800" i="1" dirty="0" smtClean="0"/>
              <a:t>Armáda České republiky, Krajský soud v Plzni</a:t>
            </a:r>
          </a:p>
          <a:p>
            <a:r>
              <a:rPr lang="cs-CZ" sz="2800" i="1" dirty="0" smtClean="0"/>
              <a:t>Ministerstvo vnitra ČR X ministerstva vnitra ČR a SR</a:t>
            </a:r>
          </a:p>
          <a:p>
            <a:r>
              <a:rPr lang="cs-CZ" sz="2800" i="1" dirty="0" smtClean="0"/>
              <a:t>Občanská demokratická strana, Ochranný svaz autorský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598961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786210"/>
          </a:xfrm>
        </p:spPr>
        <p:txBody>
          <a:bodyPr>
            <a:normAutofit/>
          </a:bodyPr>
          <a:lstStyle/>
          <a:p>
            <a:r>
              <a:rPr lang="cs-CZ" dirty="0"/>
              <a:t>OFICIÁLNÍ NÁZVY VÝZNAMNĚJŠÍCH INSTITUCÍ, ORGANIZACÍ APOD. </a:t>
            </a:r>
            <a:r>
              <a:rPr lang="cs-CZ" dirty="0" smtClean="0"/>
              <a:t>;</a:t>
            </a:r>
            <a:br>
              <a:rPr lang="cs-CZ" dirty="0" smtClean="0"/>
            </a:br>
            <a:r>
              <a:rPr lang="cs-CZ" dirty="0" smtClean="0"/>
              <a:t>NÁZVY FIREM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2060847"/>
            <a:ext cx="7772400" cy="3273153"/>
          </a:xfrm>
        </p:spPr>
        <p:txBody>
          <a:bodyPr>
            <a:normAutofit fontScale="92500" lnSpcReduction="20000"/>
          </a:bodyPr>
          <a:lstStyle/>
          <a:p>
            <a:r>
              <a:rPr lang="cs-CZ" sz="2800" i="1" dirty="0" smtClean="0"/>
              <a:t>Divadlo na Vinohradech, Komerční banka, Základní škola v (Dubném), Akademie múzických umění</a:t>
            </a:r>
          </a:p>
          <a:p>
            <a:r>
              <a:rPr lang="cs-CZ" sz="2800" i="1" dirty="0" smtClean="0"/>
              <a:t>Okresní nemocnice Tábor, U Kalicha (restaurace), Ekonomická fakulta JU</a:t>
            </a:r>
          </a:p>
          <a:p>
            <a:endParaRPr lang="cs-CZ" sz="2800" dirty="0"/>
          </a:p>
          <a:p>
            <a:r>
              <a:rPr lang="cs-CZ" sz="2800" b="1" dirty="0" smtClean="0"/>
              <a:t>NENÍ MOŽNÉ ZNÁT OFICIÁLNÍ NÁZVY VŠECH INSTITUCÍ, JE TŘEBA:</a:t>
            </a:r>
          </a:p>
          <a:p>
            <a:pPr lvl="1"/>
            <a:r>
              <a:rPr lang="cs-CZ" sz="2800" b="1" dirty="0" smtClean="0"/>
              <a:t>PŘEMÝŠLET A POSTUPOVAT S CITEM.</a:t>
            </a:r>
          </a:p>
          <a:p>
            <a:pPr marL="468630" lvl="1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11030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3541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jména dokumentů, uměleckých výtvorů, některých výrobků (ZEJM. OFICIÁLNÍ NÁZVY V 1. PÁDĚ):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44823"/>
            <a:ext cx="7772400" cy="3489177"/>
          </a:xfrm>
        </p:spPr>
        <p:txBody>
          <a:bodyPr>
            <a:normAutofit/>
          </a:bodyPr>
          <a:lstStyle/>
          <a:p>
            <a:r>
              <a:rPr lang="cs-CZ" sz="2800" i="1" dirty="0" smtClean="0"/>
              <a:t>Zlatá bula sicilská, Občanský zákoník</a:t>
            </a:r>
          </a:p>
          <a:p>
            <a:r>
              <a:rPr lang="cs-CZ" sz="2800" i="1" dirty="0" smtClean="0"/>
              <a:t>Legenda o sv. Kateřině, Ranní dostaveníčko (obraz), Obchodník s deštěm (div. hra)</a:t>
            </a:r>
          </a:p>
          <a:p>
            <a:r>
              <a:rPr lang="cs-CZ" sz="2800" i="1" dirty="0" smtClean="0"/>
              <a:t>Lidové noviny, Události v kultuře</a:t>
            </a:r>
          </a:p>
          <a:p>
            <a:r>
              <a:rPr lang="cs-CZ" sz="2800" i="1" dirty="0" smtClean="0"/>
              <a:t>Škoda Superb (X Jezdím superbem.), lyže Atomic (X Lyžuje na starých </a:t>
            </a:r>
            <a:r>
              <a:rPr lang="cs-CZ" sz="2800" i="1" dirty="0" err="1" smtClean="0"/>
              <a:t>atomikách</a:t>
            </a:r>
            <a:r>
              <a:rPr lang="cs-CZ" sz="2800" i="1" dirty="0" smtClean="0"/>
              <a:t>.)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412561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NĚKTERÉ VÝZNAMNÉ UDÁLOSTI, OBDOBÍ;</a:t>
            </a:r>
            <a:br>
              <a:rPr lang="cs-CZ" dirty="0" smtClean="0"/>
            </a:br>
            <a:r>
              <a:rPr lang="cs-CZ" dirty="0" smtClean="0"/>
              <a:t>OPAKOVANÉ AKCE, VÝZNAMNÉ DNY ATD.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Velká francouzská revoluce (ALE: druhá světová válka)</a:t>
            </a:r>
          </a:p>
          <a:p>
            <a:r>
              <a:rPr lang="cs-CZ" sz="2800" i="1" dirty="0" smtClean="0"/>
              <a:t>Mezinárodní hudební festival Pražské jaro, Velká cena České republiky</a:t>
            </a:r>
          </a:p>
          <a:p>
            <a:r>
              <a:rPr lang="cs-CZ" sz="2800" i="1" dirty="0" smtClean="0"/>
              <a:t>Liga mistrů, Turné čtyř můstků</a:t>
            </a:r>
          </a:p>
          <a:p>
            <a:r>
              <a:rPr lang="cs-CZ" sz="2800" i="1" dirty="0" smtClean="0"/>
              <a:t>Nový rok (X nový rok), Vánoce, Boží hod vánoční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27783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218</TotalTime>
  <Words>910</Words>
  <Application>Microsoft Office PowerPoint</Application>
  <PresentationFormat>Předvádění na obrazovce (4:3)</PresentationFormat>
  <Paragraphs>126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Urban Pop</vt:lpstr>
      <vt:lpstr>Prezentace aplikace PowerPoint</vt:lpstr>
      <vt:lpstr>Psaní velkých písmen</vt:lpstr>
      <vt:lpstr>ZÁKLADNÍ PRAVIDLA I.</vt:lpstr>
      <vt:lpstr>ZÁKLADNÍ PRAVIDLA II.</vt:lpstr>
      <vt:lpstr>DALŠÍ PRAVIDLA I.</vt:lpstr>
      <vt:lpstr>DALŠÍ PRAVIDLA II.</vt:lpstr>
      <vt:lpstr>DALŠÍ PRAVIDLA III.</vt:lpstr>
      <vt:lpstr>CVIČENÍ</vt:lpstr>
      <vt:lpstr>JMÉNA ŽIVÝCH BYTOSTÍ I.</vt:lpstr>
      <vt:lpstr>JMÉNA ŽIVÝCH BYTOSTÍ II.</vt:lpstr>
      <vt:lpstr>POZOR NA NÁSLEDUJÍCÍ PŘÍPADY</vt:lpstr>
      <vt:lpstr>POZOR NA NÁSLEDUJÍCÍ PŘÍPADY</vt:lpstr>
      <vt:lpstr>CVIČENÍ</vt:lpstr>
      <vt:lpstr>Cvičení II.</vt:lpstr>
      <vt:lpstr>Cvičení III.</vt:lpstr>
      <vt:lpstr>JMÉNA ZEMĚPISNÁ</vt:lpstr>
      <vt:lpstr>POZOR NA NÁSLEDUJÍCÍ JEVY:</vt:lpstr>
      <vt:lpstr>CVIČENÍ – VYSVĚTLETE PRAVOPIS VELKÝCH PÍSMEN:</vt:lpstr>
      <vt:lpstr>OFICIÁLNÍ NÁZVY VÝZNAMNĚJŠÍCH INSTITUCÍ, ORGANIZACÍ APOD. </vt:lpstr>
      <vt:lpstr>OFICIÁLNÍ NÁZVY VÝZNAMNĚJŠÍCH INSTITUCÍ, ORGANIZACÍ APOD. ; NÁZVY FIREM</vt:lpstr>
      <vt:lpstr>jména dokumentů, uměleckých výtvorů, některých výrobků (ZEJM. OFICIÁLNÍ NÁZVY V 1. PÁDĚ):</vt:lpstr>
      <vt:lpstr>NĚKTERÉ VÝZNAMNÉ UDÁLOSTI, OBDOBÍ; OPAKOVANÉ AKCE, VÝZNAMNÉ DNY ATD.</vt:lpstr>
    </vt:vector>
  </TitlesOfParts>
  <Company>Ceske Budejovice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Psaní velkých písmen</dc:title>
  <dc:creator>Miroslav Crha</dc:creator>
  <cp:lastModifiedBy>Alena Stachová</cp:lastModifiedBy>
  <cp:revision>27</cp:revision>
  <dcterms:created xsi:type="dcterms:W3CDTF">2013-12-05T08:33:12Z</dcterms:created>
  <dcterms:modified xsi:type="dcterms:W3CDTF">2014-01-17T08:22:31Z</dcterms:modified>
</cp:coreProperties>
</file>