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62" r:id="rId2"/>
    <p:sldId id="263" r:id="rId3"/>
    <p:sldId id="256" r:id="rId4"/>
    <p:sldId id="257" r:id="rId5"/>
    <p:sldId id="259" r:id="rId6"/>
    <p:sldId id="260" r:id="rId7"/>
    <p:sldId id="258" r:id="rId8"/>
    <p:sldId id="261" r:id="rId9"/>
    <p:sldId id="265" r:id="rId10"/>
    <p:sldId id="266" r:id="rId11"/>
    <p:sldId id="268" r:id="rId12"/>
    <p:sldId id="271" r:id="rId13"/>
    <p:sldId id="272" r:id="rId14"/>
    <p:sldId id="270" r:id="rId15"/>
    <p:sldId id="267" r:id="rId16"/>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526" autoAdjust="0"/>
    <p:restoredTop sz="94660"/>
  </p:normalViewPr>
  <p:slideViewPr>
    <p:cSldViewPr>
      <p:cViewPr>
        <p:scale>
          <a:sx n="81" d="100"/>
          <a:sy n="81" d="100"/>
        </p:scale>
        <p:origin x="-684" y="-21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24D9F4B-CE2B-4A51-822F-1D0827545295}" type="datetimeFigureOut">
              <a:rPr lang="cs-CZ" smtClean="0"/>
              <a:t>17.1.2014</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AFC58B5-F7F0-4ABA-A3D2-1CFE5700919E}" type="slidenum">
              <a:rPr lang="cs-CZ" smtClean="0"/>
              <a:t>‹#›</a:t>
            </a:fld>
            <a:endParaRPr lang="cs-CZ"/>
          </a:p>
        </p:txBody>
      </p:sp>
    </p:spTree>
    <p:extLst>
      <p:ext uri="{BB962C8B-B14F-4D97-AF65-F5344CB8AC3E}">
        <p14:creationId xmlns:p14="http://schemas.microsoft.com/office/powerpoint/2010/main" val="28128097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679B8CE6-6F5B-4E33-A7F2-CB486F89EC21}" type="slidenum">
              <a:rPr lang="cs-CZ" smtClean="0"/>
              <a:t>1</a:t>
            </a:fld>
            <a:endParaRPr lang="cs-CZ"/>
          </a:p>
        </p:txBody>
      </p:sp>
    </p:spTree>
    <p:extLst>
      <p:ext uri="{BB962C8B-B14F-4D97-AF65-F5344CB8AC3E}">
        <p14:creationId xmlns:p14="http://schemas.microsoft.com/office/powerpoint/2010/main" val="31319061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679B8CE6-6F5B-4E33-A7F2-CB486F89EC21}" type="slidenum">
              <a:rPr lang="cs-CZ" smtClean="0"/>
              <a:t>2</a:t>
            </a:fld>
            <a:endParaRPr lang="cs-CZ"/>
          </a:p>
        </p:txBody>
      </p:sp>
    </p:spTree>
    <p:extLst>
      <p:ext uri="{BB962C8B-B14F-4D97-AF65-F5344CB8AC3E}">
        <p14:creationId xmlns:p14="http://schemas.microsoft.com/office/powerpoint/2010/main" val="34794219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D3094513-15A7-4A82-9CEE-4E74FFE40597}" type="datetimeFigureOut">
              <a:rPr lang="cs-CZ" smtClean="0"/>
              <a:t>17.1.2014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C55F9CE7-D83F-44B9-ABA9-6B873ED8C7FE}" type="slidenum">
              <a:rPr lang="cs-CZ" smtClean="0"/>
              <a:t>‹#›</a:t>
            </a:fld>
            <a:endParaRPr lang="cs-CZ"/>
          </a:p>
        </p:txBody>
      </p:sp>
    </p:spTree>
    <p:extLst>
      <p:ext uri="{BB962C8B-B14F-4D97-AF65-F5344CB8AC3E}">
        <p14:creationId xmlns:p14="http://schemas.microsoft.com/office/powerpoint/2010/main" val="8982402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D3094513-15A7-4A82-9CEE-4E74FFE40597}" type="datetimeFigureOut">
              <a:rPr lang="cs-CZ" smtClean="0"/>
              <a:t>17.1.2014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C55F9CE7-D83F-44B9-ABA9-6B873ED8C7FE}" type="slidenum">
              <a:rPr lang="cs-CZ" smtClean="0"/>
              <a:t>‹#›</a:t>
            </a:fld>
            <a:endParaRPr lang="cs-CZ"/>
          </a:p>
        </p:txBody>
      </p:sp>
    </p:spTree>
    <p:extLst>
      <p:ext uri="{BB962C8B-B14F-4D97-AF65-F5344CB8AC3E}">
        <p14:creationId xmlns:p14="http://schemas.microsoft.com/office/powerpoint/2010/main" val="9858532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D3094513-15A7-4A82-9CEE-4E74FFE40597}" type="datetimeFigureOut">
              <a:rPr lang="cs-CZ" smtClean="0"/>
              <a:t>17.1.2014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C55F9CE7-D83F-44B9-ABA9-6B873ED8C7FE}" type="slidenum">
              <a:rPr lang="cs-CZ" smtClean="0"/>
              <a:t>‹#›</a:t>
            </a:fld>
            <a:endParaRPr lang="cs-CZ"/>
          </a:p>
        </p:txBody>
      </p:sp>
    </p:spTree>
    <p:extLst>
      <p:ext uri="{BB962C8B-B14F-4D97-AF65-F5344CB8AC3E}">
        <p14:creationId xmlns:p14="http://schemas.microsoft.com/office/powerpoint/2010/main" val="32365829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D3094513-15A7-4A82-9CEE-4E74FFE40597}" type="datetimeFigureOut">
              <a:rPr lang="cs-CZ" smtClean="0"/>
              <a:t>17.1.2014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C55F9CE7-D83F-44B9-ABA9-6B873ED8C7FE}" type="slidenum">
              <a:rPr lang="cs-CZ" smtClean="0"/>
              <a:t>‹#›</a:t>
            </a:fld>
            <a:endParaRPr lang="cs-CZ"/>
          </a:p>
        </p:txBody>
      </p:sp>
    </p:spTree>
    <p:extLst>
      <p:ext uri="{BB962C8B-B14F-4D97-AF65-F5344CB8AC3E}">
        <p14:creationId xmlns:p14="http://schemas.microsoft.com/office/powerpoint/2010/main" val="2357150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D3094513-15A7-4A82-9CEE-4E74FFE40597}" type="datetimeFigureOut">
              <a:rPr lang="cs-CZ" smtClean="0"/>
              <a:t>17.1.2014</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C55F9CE7-D83F-44B9-ABA9-6B873ED8C7FE}" type="slidenum">
              <a:rPr lang="cs-CZ" smtClean="0"/>
              <a:t>‹#›</a:t>
            </a:fld>
            <a:endParaRPr lang="cs-CZ"/>
          </a:p>
        </p:txBody>
      </p:sp>
    </p:spTree>
    <p:extLst>
      <p:ext uri="{BB962C8B-B14F-4D97-AF65-F5344CB8AC3E}">
        <p14:creationId xmlns:p14="http://schemas.microsoft.com/office/powerpoint/2010/main" val="32322940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D3094513-15A7-4A82-9CEE-4E74FFE40597}" type="datetimeFigureOut">
              <a:rPr lang="cs-CZ" smtClean="0"/>
              <a:t>17.1.2014</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C55F9CE7-D83F-44B9-ABA9-6B873ED8C7FE}" type="slidenum">
              <a:rPr lang="cs-CZ" smtClean="0"/>
              <a:t>‹#›</a:t>
            </a:fld>
            <a:endParaRPr lang="cs-CZ"/>
          </a:p>
        </p:txBody>
      </p:sp>
    </p:spTree>
    <p:extLst>
      <p:ext uri="{BB962C8B-B14F-4D97-AF65-F5344CB8AC3E}">
        <p14:creationId xmlns:p14="http://schemas.microsoft.com/office/powerpoint/2010/main" val="34795624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D3094513-15A7-4A82-9CEE-4E74FFE40597}" type="datetimeFigureOut">
              <a:rPr lang="cs-CZ" smtClean="0"/>
              <a:t>17.1.2014</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C55F9CE7-D83F-44B9-ABA9-6B873ED8C7FE}" type="slidenum">
              <a:rPr lang="cs-CZ" smtClean="0"/>
              <a:t>‹#›</a:t>
            </a:fld>
            <a:endParaRPr lang="cs-CZ"/>
          </a:p>
        </p:txBody>
      </p:sp>
    </p:spTree>
    <p:extLst>
      <p:ext uri="{BB962C8B-B14F-4D97-AF65-F5344CB8AC3E}">
        <p14:creationId xmlns:p14="http://schemas.microsoft.com/office/powerpoint/2010/main" val="6313541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D3094513-15A7-4A82-9CEE-4E74FFE40597}" type="datetimeFigureOut">
              <a:rPr lang="cs-CZ" smtClean="0"/>
              <a:t>17.1.2014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C55F9CE7-D83F-44B9-ABA9-6B873ED8C7FE}" type="slidenum">
              <a:rPr lang="cs-CZ" smtClean="0"/>
              <a:t>‹#›</a:t>
            </a:fld>
            <a:endParaRPr lang="cs-CZ"/>
          </a:p>
        </p:txBody>
      </p:sp>
    </p:spTree>
    <p:extLst>
      <p:ext uri="{BB962C8B-B14F-4D97-AF65-F5344CB8AC3E}">
        <p14:creationId xmlns:p14="http://schemas.microsoft.com/office/powerpoint/2010/main" val="23769841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D3094513-15A7-4A82-9CEE-4E74FFE40597}" type="datetimeFigureOut">
              <a:rPr lang="cs-CZ" smtClean="0"/>
              <a:t>17.1.2014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C55F9CE7-D83F-44B9-ABA9-6B873ED8C7FE}" type="slidenum">
              <a:rPr lang="cs-CZ" smtClean="0"/>
              <a:t>‹#›</a:t>
            </a:fld>
            <a:endParaRPr lang="cs-CZ"/>
          </a:p>
        </p:txBody>
      </p:sp>
    </p:spTree>
    <p:extLst>
      <p:ext uri="{BB962C8B-B14F-4D97-AF65-F5344CB8AC3E}">
        <p14:creationId xmlns:p14="http://schemas.microsoft.com/office/powerpoint/2010/main" val="1844479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D3094513-15A7-4A82-9CEE-4E74FFE40597}" type="datetimeFigureOut">
              <a:rPr lang="cs-CZ" smtClean="0"/>
              <a:t>17.1.2014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C55F9CE7-D83F-44B9-ABA9-6B873ED8C7FE}" type="slidenum">
              <a:rPr lang="cs-CZ" smtClean="0"/>
              <a:t>‹#›</a:t>
            </a:fld>
            <a:endParaRPr lang="cs-CZ"/>
          </a:p>
        </p:txBody>
      </p:sp>
    </p:spTree>
    <p:extLst>
      <p:ext uri="{BB962C8B-B14F-4D97-AF65-F5344CB8AC3E}">
        <p14:creationId xmlns:p14="http://schemas.microsoft.com/office/powerpoint/2010/main" val="14357837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D3094513-15A7-4A82-9CEE-4E74FFE40597}" type="datetimeFigureOut">
              <a:rPr lang="cs-CZ" smtClean="0"/>
              <a:t>17.1.2014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C55F9CE7-D83F-44B9-ABA9-6B873ED8C7FE}" type="slidenum">
              <a:rPr lang="cs-CZ" smtClean="0"/>
              <a:t>‹#›</a:t>
            </a:fld>
            <a:endParaRPr lang="cs-CZ"/>
          </a:p>
        </p:txBody>
      </p:sp>
    </p:spTree>
    <p:extLst>
      <p:ext uri="{BB962C8B-B14F-4D97-AF65-F5344CB8AC3E}">
        <p14:creationId xmlns:p14="http://schemas.microsoft.com/office/powerpoint/2010/main" val="14465263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3094513-15A7-4A82-9CEE-4E74FFE40597}" type="datetimeFigureOut">
              <a:rPr lang="cs-CZ" smtClean="0"/>
              <a:t>17.1.2014</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55F9CE7-D83F-44B9-ABA9-6B873ED8C7FE}" type="slidenum">
              <a:rPr lang="cs-CZ" smtClean="0"/>
              <a:t>‹#›</a:t>
            </a:fld>
            <a:endParaRPr lang="cs-CZ"/>
          </a:p>
        </p:txBody>
      </p:sp>
    </p:spTree>
    <p:extLst>
      <p:ext uri="{BB962C8B-B14F-4D97-AF65-F5344CB8AC3E}">
        <p14:creationId xmlns:p14="http://schemas.microsoft.com/office/powerpoint/2010/main" val="9253328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4.png"/><Relationship Id="rId1" Type="http://schemas.openxmlformats.org/officeDocument/2006/relationships/slideLayout" Target="../slideLayouts/slideLayout2.xml"/><Relationship Id="rId4" Type="http://schemas.microsoft.com/office/2007/relationships/hdphoto" Target="../media/hdphoto1.wdp"/></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6.png"/><Relationship Id="rId1" Type="http://schemas.openxmlformats.org/officeDocument/2006/relationships/slideLayout" Target="../slideLayouts/slideLayout2.xml"/><Relationship Id="rId4" Type="http://schemas.microsoft.com/office/2007/relationships/hdphoto" Target="../media/hdphoto2.wdp"/></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ulka 1"/>
          <p:cNvGraphicFramePr>
            <a:graphicFrameLocks noGrp="1"/>
          </p:cNvGraphicFramePr>
          <p:nvPr>
            <p:extLst>
              <p:ext uri="{D42A27DB-BD31-4B8C-83A1-F6EECF244321}">
                <p14:modId xmlns:p14="http://schemas.microsoft.com/office/powerpoint/2010/main" val="4180471747"/>
              </p:ext>
            </p:extLst>
          </p:nvPr>
        </p:nvGraphicFramePr>
        <p:xfrm>
          <a:off x="614836" y="2816085"/>
          <a:ext cx="8136904" cy="2692896"/>
        </p:xfrm>
        <a:graphic>
          <a:graphicData uri="http://schemas.openxmlformats.org/drawingml/2006/table">
            <a:tbl>
              <a:tblPr firstRow="1" bandRow="1">
                <a:tableStyleId>{5C22544A-7EE6-4342-B048-85BDC9FD1C3A}</a:tableStyleId>
              </a:tblPr>
              <a:tblGrid>
                <a:gridCol w="1940940"/>
                <a:gridCol w="6195964"/>
              </a:tblGrid>
              <a:tr h="864096">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dirty="0" smtClean="0">
                          <a:solidFill>
                            <a:srgbClr val="2C3036"/>
                          </a:solidFill>
                          <a:latin typeface="Calibri" pitchFamily="34" charset="0"/>
                        </a:rPr>
                        <a:t>ŠKOLA:</a:t>
                      </a:r>
                      <a:endParaRPr lang="cs-CZ" dirty="0"/>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dirty="0" smtClean="0">
                          <a:solidFill>
                            <a:srgbClr val="2C3036"/>
                          </a:solidFill>
                          <a:latin typeface="Calibri" pitchFamily="34" charset="0"/>
                        </a:rPr>
                        <a:t>Gymnázium, Chomutov, Mostecká 3000, příspěvková organizace</a:t>
                      </a:r>
                      <a:endParaRPr lang="cs-CZ" sz="1800" dirty="0"/>
                    </a:p>
                  </a:txBody>
                  <a:tcPr anchor="ctr"/>
                </a:tc>
              </a:tr>
              <a:tr h="164456">
                <a:tc>
                  <a:txBody>
                    <a:bodyPr/>
                    <a:lstStyle/>
                    <a:p>
                      <a:r>
                        <a:rPr lang="cs-CZ" sz="1800" b="1" kern="1200" dirty="0" smtClean="0">
                          <a:solidFill>
                            <a:srgbClr val="2C3036"/>
                          </a:solidFill>
                          <a:latin typeface="Calibri" pitchFamily="34" charset="0"/>
                          <a:ea typeface="+mn-ea"/>
                          <a:cs typeface="+mn-cs"/>
                        </a:rPr>
                        <a:t>AUTOR:</a:t>
                      </a:r>
                      <a:endParaRPr lang="cs-CZ" sz="1800" b="1" kern="1200" dirty="0">
                        <a:solidFill>
                          <a:srgbClr val="2C3036"/>
                        </a:solidFill>
                        <a:latin typeface="Calibri" pitchFamily="34" charset="0"/>
                        <a:ea typeface="+mn-ea"/>
                        <a:cs typeface="+mn-cs"/>
                      </a:endParaRPr>
                    </a:p>
                  </a:txBody>
                  <a:tcPr anchor="ctr"/>
                </a:tc>
                <a:tc>
                  <a:txBody>
                    <a:bodyPr/>
                    <a:lstStyle/>
                    <a:p>
                      <a:r>
                        <a:rPr lang="cs-CZ" sz="1800" b="1" kern="1200" dirty="0" smtClean="0">
                          <a:solidFill>
                            <a:srgbClr val="2C3036"/>
                          </a:solidFill>
                          <a:latin typeface="Calibri" pitchFamily="34" charset="0"/>
                          <a:ea typeface="+mn-ea"/>
                          <a:cs typeface="+mn-cs"/>
                        </a:rPr>
                        <a:t>Ing. </a:t>
                      </a:r>
                      <a:r>
                        <a:rPr lang="cs-CZ" sz="1800" b="1" kern="1200" dirty="0" err="1" smtClean="0">
                          <a:solidFill>
                            <a:srgbClr val="2C3036"/>
                          </a:solidFill>
                          <a:latin typeface="Calibri" pitchFamily="34" charset="0"/>
                          <a:ea typeface="+mn-ea"/>
                          <a:cs typeface="+mn-cs"/>
                        </a:rPr>
                        <a:t>Mirjam</a:t>
                      </a:r>
                      <a:r>
                        <a:rPr lang="cs-CZ" sz="1800" b="1" kern="1200" dirty="0" smtClean="0">
                          <a:solidFill>
                            <a:srgbClr val="2C3036"/>
                          </a:solidFill>
                          <a:latin typeface="Calibri" pitchFamily="34" charset="0"/>
                          <a:ea typeface="+mn-ea"/>
                          <a:cs typeface="+mn-cs"/>
                        </a:rPr>
                        <a:t> </a:t>
                      </a:r>
                      <a:r>
                        <a:rPr lang="cs-CZ" sz="1800" b="1" kern="1200" dirty="0" err="1" smtClean="0">
                          <a:solidFill>
                            <a:srgbClr val="2C3036"/>
                          </a:solidFill>
                          <a:latin typeface="Calibri" pitchFamily="34" charset="0"/>
                          <a:ea typeface="+mn-ea"/>
                          <a:cs typeface="+mn-cs"/>
                        </a:rPr>
                        <a:t>Civínová</a:t>
                      </a:r>
                      <a:endParaRPr lang="cs-CZ" sz="1800" b="1" kern="1200" dirty="0">
                        <a:solidFill>
                          <a:srgbClr val="2C3036"/>
                        </a:solidFill>
                        <a:latin typeface="Calibri" pitchFamily="34" charset="0"/>
                        <a:ea typeface="+mn-ea"/>
                        <a:cs typeface="+mn-cs"/>
                      </a:endParaRPr>
                    </a:p>
                  </a:txBody>
                  <a:tcPr anchor="ctr"/>
                </a:tc>
              </a:tr>
              <a:tr h="287798">
                <a:tc>
                  <a:txBody>
                    <a:bodyPr/>
                    <a:lstStyle/>
                    <a:p>
                      <a:r>
                        <a:rPr lang="cs-CZ" sz="1800" b="1" kern="1200" dirty="0" smtClean="0">
                          <a:solidFill>
                            <a:srgbClr val="2C3036"/>
                          </a:solidFill>
                          <a:latin typeface="Calibri" pitchFamily="34" charset="0"/>
                          <a:ea typeface="+mn-ea"/>
                          <a:cs typeface="+mn-cs"/>
                        </a:rPr>
                        <a:t>NÁZEV:</a:t>
                      </a:r>
                      <a:endParaRPr lang="cs-CZ" sz="1800" b="1" kern="1200" dirty="0">
                        <a:solidFill>
                          <a:srgbClr val="2C3036"/>
                        </a:solidFill>
                        <a:latin typeface="Calibri" pitchFamily="34" charset="0"/>
                        <a:ea typeface="+mn-ea"/>
                        <a:cs typeface="+mn-cs"/>
                      </a:endParaRP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kern="1200" dirty="0" smtClean="0">
                          <a:solidFill>
                            <a:srgbClr val="2C3036"/>
                          </a:solidFill>
                          <a:latin typeface="Calibri" pitchFamily="34" charset="0"/>
                          <a:ea typeface="+mn-ea"/>
                          <a:cs typeface="+mn-cs"/>
                        </a:rPr>
                        <a:t>VY_32_INOVACE_10C_17_1._Termodynamický_zákon</a:t>
                      </a:r>
                    </a:p>
                  </a:txBody>
                  <a:tcPr anchor="ctr"/>
                </a:tc>
              </a:tr>
              <a:tr h="164456">
                <a:tc>
                  <a:txBody>
                    <a:bodyPr/>
                    <a:lstStyle/>
                    <a:p>
                      <a:r>
                        <a:rPr lang="cs-CZ" sz="1800" b="1" kern="1200" dirty="0" smtClean="0">
                          <a:solidFill>
                            <a:srgbClr val="2C3036"/>
                          </a:solidFill>
                          <a:latin typeface="Calibri" pitchFamily="34" charset="0"/>
                          <a:ea typeface="+mn-ea"/>
                          <a:cs typeface="+mn-cs"/>
                        </a:rPr>
                        <a:t>TEMA:</a:t>
                      </a:r>
                      <a:endParaRPr lang="cs-CZ" sz="1800" b="1" kern="1200" dirty="0">
                        <a:solidFill>
                          <a:srgbClr val="2C3036"/>
                        </a:solidFill>
                        <a:latin typeface="Calibri" pitchFamily="34" charset="0"/>
                        <a:ea typeface="+mn-ea"/>
                        <a:cs typeface="+mn-cs"/>
                      </a:endParaRP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kern="1200" dirty="0" smtClean="0">
                          <a:solidFill>
                            <a:srgbClr val="2C3036"/>
                          </a:solidFill>
                          <a:latin typeface="Calibri" pitchFamily="34" charset="0"/>
                          <a:ea typeface="+mn-ea"/>
                          <a:cs typeface="+mn-cs"/>
                        </a:rPr>
                        <a:t>Mechanika a termika</a:t>
                      </a:r>
                    </a:p>
                  </a:txBody>
                  <a:tcPr anchor="ctr"/>
                </a:tc>
              </a:tr>
              <a:tr h="287798">
                <a:tc>
                  <a:txBody>
                    <a:bodyPr/>
                    <a:lstStyle/>
                    <a:p>
                      <a:r>
                        <a:rPr lang="cs-CZ" sz="1800" b="1" kern="1200" dirty="0" smtClean="0">
                          <a:solidFill>
                            <a:srgbClr val="2C3036"/>
                          </a:solidFill>
                          <a:latin typeface="Calibri" pitchFamily="34" charset="0"/>
                          <a:ea typeface="+mn-ea"/>
                          <a:cs typeface="+mn-cs"/>
                        </a:rPr>
                        <a:t>ČÍSLO PROJEKTU:</a:t>
                      </a:r>
                      <a:endParaRPr lang="cs-CZ" sz="1800" b="1" kern="1200" dirty="0">
                        <a:solidFill>
                          <a:srgbClr val="2C3036"/>
                        </a:solidFill>
                        <a:latin typeface="Calibri" pitchFamily="34" charset="0"/>
                        <a:ea typeface="+mn-ea"/>
                        <a:cs typeface="+mn-cs"/>
                      </a:endParaRP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kern="1200" dirty="0" smtClean="0">
                          <a:solidFill>
                            <a:srgbClr val="2C3036"/>
                          </a:solidFill>
                          <a:latin typeface="Calibri" pitchFamily="34" charset="0"/>
                          <a:ea typeface="+mn-ea"/>
                          <a:cs typeface="+mn-cs"/>
                        </a:rPr>
                        <a:t>CZ.1.07/1.5.00/34.0816</a:t>
                      </a:r>
                      <a:endParaRPr lang="cs-CZ" sz="1800" b="1" kern="1200" dirty="0">
                        <a:solidFill>
                          <a:srgbClr val="2C3036"/>
                        </a:solidFill>
                        <a:latin typeface="Calibri" pitchFamily="34" charset="0"/>
                        <a:ea typeface="+mn-ea"/>
                        <a:cs typeface="+mn-cs"/>
                      </a:endParaRPr>
                    </a:p>
                  </a:txBody>
                  <a:tcPr anchor="ctr"/>
                </a:tc>
              </a:tr>
              <a:tr h="164456">
                <a:tc>
                  <a:txBody>
                    <a:bodyPr/>
                    <a:lstStyle/>
                    <a:p>
                      <a:r>
                        <a:rPr lang="cs-CZ" sz="1800" b="1" kern="1200" dirty="0" smtClean="0">
                          <a:solidFill>
                            <a:srgbClr val="2C3036"/>
                          </a:solidFill>
                          <a:latin typeface="Calibri" pitchFamily="34" charset="0"/>
                          <a:ea typeface="+mn-ea"/>
                          <a:cs typeface="+mn-cs"/>
                        </a:rPr>
                        <a:t>DATUM TVORBY:</a:t>
                      </a:r>
                      <a:endParaRPr lang="cs-CZ" sz="1800" b="1" kern="1200" dirty="0">
                        <a:solidFill>
                          <a:srgbClr val="2C3036"/>
                        </a:solidFill>
                        <a:latin typeface="Calibri" pitchFamily="34" charset="0"/>
                        <a:ea typeface="+mn-ea"/>
                        <a:cs typeface="+mn-cs"/>
                      </a:endParaRPr>
                    </a:p>
                  </a:txBody>
                  <a:tcPr anchor="ctr"/>
                </a:tc>
                <a:tc>
                  <a:txBody>
                    <a:bodyPr/>
                    <a:lstStyle/>
                    <a:p>
                      <a:r>
                        <a:rPr lang="cs-CZ" sz="1800" b="1" kern="1200" smtClean="0">
                          <a:solidFill>
                            <a:srgbClr val="2C3036"/>
                          </a:solidFill>
                          <a:latin typeface="Calibri" pitchFamily="34" charset="0"/>
                          <a:ea typeface="+mn-ea"/>
                          <a:cs typeface="+mn-cs"/>
                        </a:rPr>
                        <a:t>18.07.2013</a:t>
                      </a:r>
                      <a:endParaRPr lang="cs-CZ" sz="1800" b="1" kern="1200" dirty="0">
                        <a:solidFill>
                          <a:srgbClr val="2C3036"/>
                        </a:solidFill>
                        <a:latin typeface="Calibri" pitchFamily="34" charset="0"/>
                        <a:ea typeface="+mn-ea"/>
                        <a:cs typeface="+mn-cs"/>
                      </a:endParaRPr>
                    </a:p>
                  </a:txBody>
                  <a:tcPr anchor="ctr"/>
                </a:tc>
              </a:tr>
            </a:tbl>
          </a:graphicData>
        </a:graphic>
      </p:graphicFrame>
      <p:pic>
        <p:nvPicPr>
          <p:cNvPr id="3" name="Obrázek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979712" y="908720"/>
            <a:ext cx="5407152" cy="1045464"/>
          </a:xfrm>
          <a:prstGeom prst="rect">
            <a:avLst/>
          </a:prstGeom>
        </p:spPr>
      </p:pic>
      <p:pic>
        <p:nvPicPr>
          <p:cNvPr id="4"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619672" y="2926638"/>
            <a:ext cx="648072" cy="64637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6729515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0"/>
            <a:ext cx="8229600" cy="1052736"/>
          </a:xfrm>
        </p:spPr>
        <p:txBody>
          <a:bodyPr/>
          <a:lstStyle/>
          <a:p>
            <a:r>
              <a:rPr lang="cs-CZ" sz="3600" b="1" dirty="0" smtClean="0">
                <a:solidFill>
                  <a:schemeClr val="tx1"/>
                </a:solidFill>
                <a:latin typeface="Calibri" pitchFamily="34" charset="0"/>
              </a:rPr>
              <a:t>ANOTACE</a:t>
            </a:r>
            <a:endParaRPr lang="cs-CZ" sz="3600" b="1" dirty="0">
              <a:solidFill>
                <a:schemeClr val="tx1"/>
              </a:solidFill>
              <a:latin typeface="Calibri" pitchFamily="34" charset="0"/>
            </a:endParaRPr>
          </a:p>
        </p:txBody>
      </p:sp>
      <p:sp>
        <p:nvSpPr>
          <p:cNvPr id="3" name="Zástupný symbol pro obsah 2"/>
          <p:cNvSpPr>
            <a:spLocks noGrp="1"/>
          </p:cNvSpPr>
          <p:nvPr>
            <p:ph idx="1"/>
          </p:nvPr>
        </p:nvSpPr>
        <p:spPr>
          <a:xfrm>
            <a:off x="457200" y="1196752"/>
            <a:ext cx="8229600" cy="4929411"/>
          </a:xfrm>
        </p:spPr>
        <p:txBody>
          <a:bodyPr>
            <a:normAutofit/>
          </a:bodyPr>
          <a:lstStyle/>
          <a:p>
            <a:pPr marL="0" indent="0" algn="just">
              <a:buNone/>
            </a:pPr>
            <a:r>
              <a:rPr lang="cs-CZ" sz="2000" dirty="0" smtClean="0">
                <a:latin typeface="Calibri" pitchFamily="34" charset="0"/>
              </a:rPr>
              <a:t>Tento materiál slouží k vysvětlení a procvičení 1.věty termodynamické.</a:t>
            </a:r>
          </a:p>
          <a:p>
            <a:pPr marL="0" indent="0" algn="just">
              <a:buNone/>
            </a:pPr>
            <a:r>
              <a:rPr lang="cs-CZ" sz="2000" dirty="0" smtClean="0">
                <a:latin typeface="Calibri" pitchFamily="34" charset="0"/>
              </a:rPr>
              <a:t>První část této prezentace se věnuje teorii tohoto problému a je doplňována výkladem učitele. Studenti sledují výklad učitele a mohou mu klást dotazy.</a:t>
            </a:r>
          </a:p>
          <a:p>
            <a:pPr marL="0" indent="0" algn="just">
              <a:buNone/>
            </a:pPr>
            <a:r>
              <a:rPr lang="cs-CZ" sz="2000" dirty="0">
                <a:latin typeface="Calibri" pitchFamily="34" charset="0"/>
              </a:rPr>
              <a:t>D</a:t>
            </a:r>
            <a:r>
              <a:rPr lang="cs-CZ" sz="2000" dirty="0" smtClean="0">
                <a:solidFill>
                  <a:schemeClr val="tx1"/>
                </a:solidFill>
                <a:latin typeface="Calibri" pitchFamily="34" charset="0"/>
              </a:rPr>
              <a:t>alší část prezentace se věnuje zvláštním případům a druhému tvaru 1.věty termodynamické. </a:t>
            </a:r>
            <a:r>
              <a:rPr lang="cs-CZ" sz="2000" dirty="0" smtClean="0">
                <a:latin typeface="Calibri" pitchFamily="34" charset="0"/>
              </a:rPr>
              <a:t>V poslední části prezentace je uveden neřešený příklad. Studenti navrhují jeho řešení. Jeden ze studentů nebo učitel řešení zapisuje do promítaného zadání pomocí světelného pera na interaktivní tabuli, nástrojem „pero“ (nástroj programu PowerPoint) nebo fixem na tabuli.</a:t>
            </a:r>
          </a:p>
          <a:p>
            <a:pPr marL="0" indent="0" algn="just">
              <a:buNone/>
            </a:pPr>
            <a:r>
              <a:rPr lang="cs-CZ" sz="2000">
                <a:latin typeface="Calibri" pitchFamily="34" charset="0"/>
              </a:rPr>
              <a:t>Materiál je určen pro interaktivní výuku.</a:t>
            </a:r>
            <a:endParaRPr lang="cs-CZ" sz="2000" dirty="0" smtClean="0">
              <a:solidFill>
                <a:schemeClr val="tx1"/>
              </a:solidFill>
              <a:latin typeface="Calibri" pitchFamily="34" charset="0"/>
            </a:endParaRPr>
          </a:p>
          <a:p>
            <a:pPr marL="0" indent="0">
              <a:buNone/>
            </a:pPr>
            <a:endParaRPr lang="cs-CZ" sz="1400" dirty="0" smtClean="0">
              <a:solidFill>
                <a:schemeClr val="tx1"/>
              </a:solidFill>
              <a:latin typeface="Calibri" pitchFamily="34" charset="0"/>
            </a:endParaRPr>
          </a:p>
        </p:txBody>
      </p:sp>
    </p:spTree>
    <p:extLst>
      <p:ext uri="{BB962C8B-B14F-4D97-AF65-F5344CB8AC3E}">
        <p14:creationId xmlns:p14="http://schemas.microsoft.com/office/powerpoint/2010/main" val="330140775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lstStyle/>
          <a:p>
            <a:r>
              <a:rPr lang="cs-CZ" dirty="0" smtClean="0"/>
              <a:t>1. Termodynamický zákon</a:t>
            </a:r>
            <a:endParaRPr lang="cs-CZ" dirty="0"/>
          </a:p>
        </p:txBody>
      </p:sp>
      <p:sp>
        <p:nvSpPr>
          <p:cNvPr id="3" name="Podnadpis 2"/>
          <p:cNvSpPr>
            <a:spLocks noGrp="1"/>
          </p:cNvSpPr>
          <p:nvPr>
            <p:ph type="subTitle" idx="1"/>
          </p:nvPr>
        </p:nvSpPr>
        <p:spPr/>
        <p:txBody>
          <a:bodyPr/>
          <a:lstStyle/>
          <a:p>
            <a:endParaRPr lang="cs-CZ"/>
          </a:p>
        </p:txBody>
      </p:sp>
    </p:spTree>
    <p:extLst>
      <p:ext uri="{BB962C8B-B14F-4D97-AF65-F5344CB8AC3E}">
        <p14:creationId xmlns:p14="http://schemas.microsoft.com/office/powerpoint/2010/main" val="393108980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Vnitřní energie U[J]</a:t>
            </a:r>
            <a:endParaRPr lang="cs-CZ" dirty="0"/>
          </a:p>
        </p:txBody>
      </p:sp>
      <mc:AlternateContent xmlns:mc="http://schemas.openxmlformats.org/markup-compatibility/2006" xmlns:a14="http://schemas.microsoft.com/office/drawing/2010/main">
        <mc:Choice Requires="a14">
          <p:sp>
            <p:nvSpPr>
              <p:cNvPr id="3" name="Zástupný symbol pro obsah 2"/>
              <p:cNvSpPr>
                <a:spLocks noGrp="1"/>
              </p:cNvSpPr>
              <p:nvPr>
                <p:ph idx="1"/>
              </p:nvPr>
            </p:nvSpPr>
            <p:spPr/>
            <p:txBody>
              <a:bodyPr/>
              <a:lstStyle/>
              <a:p>
                <a:r>
                  <a:rPr lang="cs-CZ" dirty="0" smtClean="0"/>
                  <a:t>Změna vnitřní energie – konáním práce  W a tepelnou výměnou Q</a:t>
                </a:r>
              </a:p>
              <a:p>
                <a:r>
                  <a:rPr lang="cs-CZ" dirty="0"/>
                  <a:t> </a:t>
                </a:r>
                <a14:m>
                  <m:oMath xmlns:m="http://schemas.openxmlformats.org/officeDocument/2006/math">
                    <m:r>
                      <m:rPr>
                        <m:sty m:val="p"/>
                      </m:rPr>
                      <a:rPr lang="el-GR" i="1" dirty="0" smtClean="0">
                        <a:latin typeface="Cambria Math"/>
                      </a:rPr>
                      <m:t>Δ</m:t>
                    </m:r>
                    <m:r>
                      <a:rPr lang="cs-CZ" i="1" dirty="0" smtClean="0">
                        <a:latin typeface="Cambria Math"/>
                      </a:rPr>
                      <m:t>𝑈</m:t>
                    </m:r>
                    <m:r>
                      <a:rPr lang="cs-CZ" i="1" dirty="0" smtClean="0">
                        <a:latin typeface="Cambria Math"/>
                      </a:rPr>
                      <m:t> = </m:t>
                    </m:r>
                    <m:r>
                      <a:rPr lang="cs-CZ" i="1" dirty="0" smtClean="0">
                        <a:latin typeface="Cambria Math"/>
                      </a:rPr>
                      <m:t>𝑊</m:t>
                    </m:r>
                    <m:r>
                      <a:rPr lang="cs-CZ" i="1" dirty="0" smtClean="0">
                        <a:latin typeface="Cambria Math"/>
                      </a:rPr>
                      <m:t> + </m:t>
                    </m:r>
                    <m:r>
                      <a:rPr lang="cs-CZ" i="1" dirty="0" smtClean="0">
                        <a:latin typeface="Cambria Math"/>
                      </a:rPr>
                      <m:t>𝑄</m:t>
                    </m:r>
                  </m:oMath>
                </a14:m>
                <a:endParaRPr lang="cs-CZ" dirty="0" smtClean="0"/>
              </a:p>
              <a:p>
                <a:pPr lvl="1"/>
                <a:r>
                  <a:rPr lang="cs-CZ" dirty="0" smtClean="0"/>
                  <a:t>W 	práce okolních těles [J]</a:t>
                </a:r>
              </a:p>
              <a:p>
                <a:pPr lvl="1"/>
                <a:r>
                  <a:rPr lang="cs-CZ" dirty="0" smtClean="0"/>
                  <a:t>Q 	teplo dodané okolím [J]</a:t>
                </a:r>
                <a:endParaRPr lang="cs-CZ" dirty="0"/>
              </a:p>
            </p:txBody>
          </p:sp>
        </mc:Choice>
        <mc:Fallback xmlns="">
          <p:sp>
            <p:nvSpPr>
              <p:cNvPr id="3" name="Zástupný symbol pro obsah 2"/>
              <p:cNvSpPr>
                <a:spLocks noGrp="1" noRot="1" noChangeAspect="1" noMove="1" noResize="1" noEditPoints="1" noAdjustHandles="1" noChangeArrowheads="1" noChangeShapeType="1" noTextEdit="1"/>
              </p:cNvSpPr>
              <p:nvPr>
                <p:ph idx="1"/>
              </p:nvPr>
            </p:nvSpPr>
            <p:spPr>
              <a:blipFill rotWithShape="1">
                <a:blip r:embed="rId2"/>
                <a:stretch>
                  <a:fillRect l="-1630" t="-1752"/>
                </a:stretch>
              </a:blipFill>
            </p:spPr>
            <p:txBody>
              <a:bodyPr/>
              <a:lstStyle/>
              <a:p>
                <a:r>
                  <a:rPr lang="cs-CZ">
                    <a:noFill/>
                  </a:rPr>
                  <a:t> </a:t>
                </a:r>
              </a:p>
            </p:txBody>
          </p:sp>
        </mc:Fallback>
      </mc:AlternateContent>
    </p:spTree>
    <p:extLst>
      <p:ext uri="{BB962C8B-B14F-4D97-AF65-F5344CB8AC3E}">
        <p14:creationId xmlns:p14="http://schemas.microsoft.com/office/powerpoint/2010/main" val="373612040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Příjem energie soustavou</a:t>
            </a:r>
            <a:endParaRPr lang="cs-CZ" dirty="0"/>
          </a:p>
        </p:txBody>
      </p:sp>
      <mc:AlternateContent xmlns:mc="http://schemas.openxmlformats.org/markup-compatibility/2006" xmlns:a14="http://schemas.microsoft.com/office/drawing/2010/main">
        <mc:Choice Requires="a14">
          <p:sp>
            <p:nvSpPr>
              <p:cNvPr id="3" name="Zástupný symbol pro obsah 2"/>
              <p:cNvSpPr>
                <a:spLocks noGrp="1"/>
              </p:cNvSpPr>
              <p:nvPr>
                <p:ph idx="1"/>
              </p:nvPr>
            </p:nvSpPr>
            <p:spPr/>
            <p:txBody>
              <a:bodyPr/>
              <a:lstStyle/>
              <a:p>
                <a14:m>
                  <m:oMath xmlns:m="http://schemas.openxmlformats.org/officeDocument/2006/math">
                    <m:r>
                      <a:rPr lang="cs-CZ" b="0" i="1" smtClean="0">
                        <a:latin typeface="Cambria Math"/>
                      </a:rPr>
                      <m:t>𝑊</m:t>
                    </m:r>
                    <m:r>
                      <a:rPr lang="cs-CZ" b="0" i="1" smtClean="0">
                        <a:latin typeface="Cambria Math"/>
                      </a:rPr>
                      <m:t>&gt;0, </m:t>
                    </m:r>
                    <m:r>
                      <a:rPr lang="cs-CZ" b="0" i="1" smtClean="0">
                        <a:latin typeface="Cambria Math"/>
                      </a:rPr>
                      <m:t>𝑄</m:t>
                    </m:r>
                    <m:r>
                      <a:rPr lang="cs-CZ" b="0" i="1" smtClean="0">
                        <a:latin typeface="Cambria Math"/>
                      </a:rPr>
                      <m:t>&gt;0</m:t>
                    </m:r>
                  </m:oMath>
                </a14:m>
                <a:endParaRPr lang="cs-CZ" b="0" dirty="0" smtClean="0"/>
              </a:p>
              <a:p>
                <a:endParaRPr lang="cs-CZ" b="0" dirty="0" smtClean="0"/>
              </a:p>
              <a:p>
                <a:endParaRPr lang="cs-CZ" dirty="0"/>
              </a:p>
              <a:p>
                <a:endParaRPr lang="cs-CZ" b="0" dirty="0" smtClean="0"/>
              </a:p>
              <a:p>
                <a:endParaRPr lang="cs-CZ" dirty="0"/>
              </a:p>
              <a:p>
                <a:endParaRPr lang="cs-CZ" b="0" dirty="0" smtClean="0"/>
              </a:p>
              <a:p>
                <a14:m>
                  <m:oMath xmlns:m="http://schemas.openxmlformats.org/officeDocument/2006/math">
                    <m:r>
                      <m:rPr>
                        <m:sty m:val="p"/>
                      </m:rPr>
                      <a:rPr lang="el-GR" b="0" i="1" smtClean="0">
                        <a:latin typeface="Cambria Math"/>
                      </a:rPr>
                      <m:t>Δ</m:t>
                    </m:r>
                    <m:r>
                      <a:rPr lang="cs-CZ" b="0" i="1" smtClean="0">
                        <a:latin typeface="Cambria Math"/>
                      </a:rPr>
                      <m:t>𝑈</m:t>
                    </m:r>
                    <m:r>
                      <a:rPr lang="cs-CZ" b="0" i="1" smtClean="0">
                        <a:latin typeface="Cambria Math"/>
                      </a:rPr>
                      <m:t>&gt;0</m:t>
                    </m:r>
                  </m:oMath>
                </a14:m>
                <a:endParaRPr lang="cs-CZ" b="0" dirty="0" smtClean="0"/>
              </a:p>
              <a:p>
                <a:endParaRPr lang="cs-CZ" b="0" dirty="0" smtClean="0"/>
              </a:p>
              <a:p>
                <a:endParaRPr lang="cs-CZ" dirty="0"/>
              </a:p>
            </p:txBody>
          </p:sp>
        </mc:Choice>
        <mc:Fallback xmlns="">
          <p:sp>
            <p:nvSpPr>
              <p:cNvPr id="3" name="Zástupný symbol pro obsah 2"/>
              <p:cNvSpPr>
                <a:spLocks noGrp="1" noRot="1" noChangeAspect="1" noMove="1" noResize="1" noEditPoints="1" noAdjustHandles="1" noChangeArrowheads="1" noChangeShapeType="1" noTextEdit="1"/>
              </p:cNvSpPr>
              <p:nvPr>
                <p:ph idx="1"/>
              </p:nvPr>
            </p:nvSpPr>
            <p:spPr>
              <a:blipFill rotWithShape="1">
                <a:blip r:embed="rId2"/>
                <a:stretch>
                  <a:fillRect/>
                </a:stretch>
              </a:blipFill>
            </p:spPr>
            <p:txBody>
              <a:bodyPr/>
              <a:lstStyle/>
              <a:p>
                <a:r>
                  <a:rPr lang="cs-CZ">
                    <a:noFill/>
                  </a:rPr>
                  <a:t> </a:t>
                </a:r>
              </a:p>
            </p:txBody>
          </p:sp>
        </mc:Fallback>
      </mc:AlternateContent>
      <p:pic>
        <p:nvPicPr>
          <p:cNvPr id="1026" name="Picture 2" descr="C:\Users\ucitel\Desktop\IMG_8407.JPG"/>
          <p:cNvPicPr>
            <a:picLocks noChangeAspect="1" noChangeArrowheads="1"/>
          </p:cNvPicPr>
          <p:nvPr/>
        </p:nvPicPr>
        <p:blipFill>
          <a:blip r:embed="rId3" cstate="print">
            <a:extLst>
              <a:ext uri="{BEBA8EAE-BF5A-486C-A8C5-ECC9F3942E4B}">
                <a14:imgProps xmlns:a14="http://schemas.microsoft.com/office/drawing/2010/main">
                  <a14:imgLayer r:embed="rId4">
                    <a14:imgEffect>
                      <a14:brightnessContrast bright="20000" contrast="20000"/>
                    </a14:imgEffect>
                  </a14:imgLayer>
                </a14:imgProps>
              </a:ext>
              <a:ext uri="{28A0092B-C50C-407E-A947-70E740481C1C}">
                <a14:useLocalDpi xmlns:a14="http://schemas.microsoft.com/office/drawing/2010/main" val="0"/>
              </a:ext>
            </a:extLst>
          </a:blip>
          <a:srcRect/>
          <a:stretch>
            <a:fillRect/>
          </a:stretch>
        </p:blipFill>
        <p:spPr bwMode="auto">
          <a:xfrm>
            <a:off x="2627784" y="2125814"/>
            <a:ext cx="5184576" cy="28137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854237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Odevzdání energie soustavou</a:t>
            </a:r>
            <a:endParaRPr lang="cs-CZ" dirty="0"/>
          </a:p>
        </p:txBody>
      </p:sp>
      <mc:AlternateContent xmlns:mc="http://schemas.openxmlformats.org/markup-compatibility/2006" xmlns:a14="http://schemas.microsoft.com/office/drawing/2010/main">
        <mc:Choice Requires="a14">
          <p:sp>
            <p:nvSpPr>
              <p:cNvPr id="3" name="Zástupný symbol pro obsah 2"/>
              <p:cNvSpPr>
                <a:spLocks noGrp="1"/>
              </p:cNvSpPr>
              <p:nvPr>
                <p:ph idx="1"/>
              </p:nvPr>
            </p:nvSpPr>
            <p:spPr/>
            <p:txBody>
              <a:bodyPr/>
              <a:lstStyle/>
              <a:p>
                <a14:m>
                  <m:oMath xmlns:m="http://schemas.openxmlformats.org/officeDocument/2006/math">
                    <m:r>
                      <a:rPr lang="cs-CZ" i="1" smtClean="0">
                        <a:latin typeface="Cambria Math"/>
                      </a:rPr>
                      <m:t>𝑊</m:t>
                    </m:r>
                    <m:r>
                      <a:rPr lang="cs-CZ" b="0" i="1" smtClean="0">
                        <a:latin typeface="Cambria Math"/>
                      </a:rPr>
                      <m:t>&lt;</m:t>
                    </m:r>
                    <m:r>
                      <a:rPr lang="cs-CZ" i="1">
                        <a:latin typeface="Cambria Math"/>
                      </a:rPr>
                      <m:t>0, </m:t>
                    </m:r>
                    <m:r>
                      <a:rPr lang="cs-CZ" i="1">
                        <a:latin typeface="Cambria Math"/>
                      </a:rPr>
                      <m:t>𝑄</m:t>
                    </m:r>
                    <m:r>
                      <a:rPr lang="cs-CZ" b="0" i="1" smtClean="0">
                        <a:latin typeface="Cambria Math"/>
                      </a:rPr>
                      <m:t>&lt;</m:t>
                    </m:r>
                    <m:r>
                      <a:rPr lang="cs-CZ" i="1">
                        <a:latin typeface="Cambria Math"/>
                      </a:rPr>
                      <m:t>0</m:t>
                    </m:r>
                  </m:oMath>
                </a14:m>
                <a:endParaRPr lang="cs-CZ" dirty="0" smtClean="0"/>
              </a:p>
              <a:p>
                <a:endParaRPr lang="cs-CZ" dirty="0"/>
              </a:p>
              <a:p>
                <a:endParaRPr lang="cs-CZ" dirty="0" smtClean="0"/>
              </a:p>
              <a:p>
                <a:endParaRPr lang="cs-CZ" dirty="0"/>
              </a:p>
              <a:p>
                <a:endParaRPr lang="cs-CZ" dirty="0" smtClean="0"/>
              </a:p>
              <a:p>
                <a:endParaRPr lang="cs-CZ" dirty="0"/>
              </a:p>
              <a:p>
                <a14:m>
                  <m:oMath xmlns:m="http://schemas.openxmlformats.org/officeDocument/2006/math">
                    <m:r>
                      <m:rPr>
                        <m:sty m:val="p"/>
                      </m:rPr>
                      <a:rPr lang="el-GR" i="1">
                        <a:latin typeface="Cambria Math"/>
                      </a:rPr>
                      <m:t>Δ</m:t>
                    </m:r>
                    <m:r>
                      <a:rPr lang="cs-CZ" i="1">
                        <a:latin typeface="Cambria Math"/>
                      </a:rPr>
                      <m:t>𝑈</m:t>
                    </m:r>
                    <m:r>
                      <a:rPr lang="cs-CZ" b="0" i="1" smtClean="0">
                        <a:latin typeface="Cambria Math"/>
                      </a:rPr>
                      <m:t>&lt;</m:t>
                    </m:r>
                    <m:r>
                      <a:rPr lang="cs-CZ" i="1">
                        <a:latin typeface="Cambria Math"/>
                      </a:rPr>
                      <m:t>0</m:t>
                    </m:r>
                  </m:oMath>
                </a14:m>
                <a:endParaRPr lang="cs-CZ" dirty="0"/>
              </a:p>
              <a:p>
                <a:endParaRPr lang="cs-CZ" dirty="0"/>
              </a:p>
              <a:p>
                <a:endParaRPr lang="cs-CZ" dirty="0"/>
              </a:p>
            </p:txBody>
          </p:sp>
        </mc:Choice>
        <mc:Fallback xmlns="">
          <p:sp>
            <p:nvSpPr>
              <p:cNvPr id="3" name="Zástupný symbol pro obsah 2"/>
              <p:cNvSpPr>
                <a:spLocks noGrp="1" noRot="1" noChangeAspect="1" noMove="1" noResize="1" noEditPoints="1" noAdjustHandles="1" noChangeArrowheads="1" noChangeShapeType="1" noTextEdit="1"/>
              </p:cNvSpPr>
              <p:nvPr>
                <p:ph idx="1"/>
              </p:nvPr>
            </p:nvSpPr>
            <p:spPr>
              <a:blipFill rotWithShape="1">
                <a:blip r:embed="rId2"/>
                <a:stretch>
                  <a:fillRect/>
                </a:stretch>
              </a:blipFill>
            </p:spPr>
            <p:txBody>
              <a:bodyPr/>
              <a:lstStyle/>
              <a:p>
                <a:r>
                  <a:rPr lang="cs-CZ">
                    <a:noFill/>
                  </a:rPr>
                  <a:t> </a:t>
                </a:r>
              </a:p>
            </p:txBody>
          </p:sp>
        </mc:Fallback>
      </mc:AlternateContent>
      <p:pic>
        <p:nvPicPr>
          <p:cNvPr id="2050" name="Picture 2" descr="C:\Users\ucitel\Desktop\IMG_8409.JPG"/>
          <p:cNvPicPr>
            <a:picLocks noChangeAspect="1" noChangeArrowheads="1"/>
          </p:cNvPicPr>
          <p:nvPr/>
        </p:nvPicPr>
        <p:blipFill>
          <a:blip r:embed="rId3" cstate="print">
            <a:extLst>
              <a:ext uri="{BEBA8EAE-BF5A-486C-A8C5-ECC9F3942E4B}">
                <a14:imgProps xmlns:a14="http://schemas.microsoft.com/office/drawing/2010/main">
                  <a14:imgLayer r:embed="rId4">
                    <a14:imgEffect>
                      <a14:brightnessContrast bright="20000" contrast="40000"/>
                    </a14:imgEffect>
                  </a14:imgLayer>
                </a14:imgProps>
              </a:ext>
              <a:ext uri="{28A0092B-C50C-407E-A947-70E740481C1C}">
                <a14:useLocalDpi xmlns:a14="http://schemas.microsoft.com/office/drawing/2010/main" val="0"/>
              </a:ext>
            </a:extLst>
          </a:blip>
          <a:srcRect/>
          <a:stretch>
            <a:fillRect/>
          </a:stretch>
        </p:blipFill>
        <p:spPr bwMode="auto">
          <a:xfrm>
            <a:off x="3131840" y="2317128"/>
            <a:ext cx="5581422" cy="3175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0747913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Zvláštní případy</a:t>
            </a:r>
            <a:endParaRPr lang="cs-CZ" dirty="0"/>
          </a:p>
        </p:txBody>
      </p:sp>
      <mc:AlternateContent xmlns:mc="http://schemas.openxmlformats.org/markup-compatibility/2006" xmlns:a14="http://schemas.microsoft.com/office/drawing/2010/main">
        <mc:Choice Requires="a14">
          <p:sp>
            <p:nvSpPr>
              <p:cNvPr id="3" name="Zástupný symbol pro obsah 2"/>
              <p:cNvSpPr>
                <a:spLocks noGrp="1"/>
              </p:cNvSpPr>
              <p:nvPr>
                <p:ph idx="1"/>
              </p:nvPr>
            </p:nvSpPr>
            <p:spPr/>
            <p:txBody>
              <a:bodyPr/>
              <a:lstStyle/>
              <a:p>
                <a:pPr marL="514350" indent="-514350">
                  <a:buFont typeface="+mj-lt"/>
                  <a:buAutoNum type="arabicPeriod"/>
                </a:pPr>
                <a:r>
                  <a:rPr lang="cs-CZ" dirty="0" smtClean="0"/>
                  <a:t>Q = 0 J, tepelně izolovaná soustava, adiabatický děj 	</a:t>
                </a:r>
                <a14:m>
                  <m:oMath xmlns:m="http://schemas.openxmlformats.org/officeDocument/2006/math">
                    <m:r>
                      <a:rPr lang="el-GR" b="1" i="1" dirty="0" smtClean="0">
                        <a:latin typeface="Cambria Math"/>
                      </a:rPr>
                      <m:t>𝜟</m:t>
                    </m:r>
                    <m:r>
                      <a:rPr lang="cs-CZ" b="1" i="1" dirty="0" smtClean="0">
                        <a:latin typeface="Cambria Math"/>
                      </a:rPr>
                      <m:t>𝑼</m:t>
                    </m:r>
                    <m:r>
                      <a:rPr lang="cs-CZ" b="1" i="1" dirty="0" smtClean="0">
                        <a:latin typeface="Cambria Math"/>
                      </a:rPr>
                      <m:t> = </m:t>
                    </m:r>
                    <m:r>
                      <a:rPr lang="cs-CZ" b="1" i="1" dirty="0" smtClean="0">
                        <a:latin typeface="Cambria Math"/>
                      </a:rPr>
                      <m:t>𝑾</m:t>
                    </m:r>
                  </m:oMath>
                </a14:m>
                <a:endParaRPr lang="cs-CZ" b="1" dirty="0" smtClean="0"/>
              </a:p>
              <a:p>
                <a:pPr marL="514350" indent="-514350">
                  <a:buFont typeface="+mj-lt"/>
                  <a:buAutoNum type="arabicPeriod"/>
                </a:pPr>
                <a:endParaRPr lang="cs-CZ" b="1" dirty="0" smtClean="0"/>
              </a:p>
              <a:p>
                <a:pPr marL="514350" indent="-514350">
                  <a:buFont typeface="+mj-lt"/>
                  <a:buAutoNum type="arabicPeriod"/>
                </a:pPr>
                <a:r>
                  <a:rPr lang="cs-CZ" dirty="0" smtClean="0"/>
                  <a:t>W = 0 J </a:t>
                </a:r>
                <a:r>
                  <a:rPr lang="cs-CZ" dirty="0"/>
                  <a:t>	</a:t>
                </a:r>
                <a:r>
                  <a:rPr lang="cs-CZ" dirty="0" smtClean="0"/>
                  <a:t>		</a:t>
                </a:r>
                <a14:m>
                  <m:oMath xmlns:m="http://schemas.openxmlformats.org/officeDocument/2006/math">
                    <m:r>
                      <a:rPr lang="el-GR" b="1" i="1" dirty="0" smtClean="0">
                        <a:latin typeface="Cambria Math"/>
                      </a:rPr>
                      <m:t>𝜟</m:t>
                    </m:r>
                    <m:r>
                      <a:rPr lang="cs-CZ" b="1" i="1" dirty="0" smtClean="0">
                        <a:latin typeface="Cambria Math"/>
                      </a:rPr>
                      <m:t>𝑼</m:t>
                    </m:r>
                    <m:r>
                      <a:rPr lang="cs-CZ" b="1" i="1" dirty="0" smtClean="0">
                        <a:latin typeface="Cambria Math"/>
                      </a:rPr>
                      <m:t> = </m:t>
                    </m:r>
                    <m:r>
                      <a:rPr lang="cs-CZ" b="1" i="1" dirty="0" smtClean="0">
                        <a:latin typeface="Cambria Math"/>
                      </a:rPr>
                      <m:t>𝑸</m:t>
                    </m:r>
                  </m:oMath>
                </a14:m>
                <a:endParaRPr lang="cs-CZ" b="1" dirty="0"/>
              </a:p>
            </p:txBody>
          </p:sp>
        </mc:Choice>
        <mc:Fallback xmlns="">
          <p:sp>
            <p:nvSpPr>
              <p:cNvPr id="3" name="Zástupný symbol pro obsah 2"/>
              <p:cNvSpPr>
                <a:spLocks noGrp="1" noRot="1" noChangeAspect="1" noMove="1" noResize="1" noEditPoints="1" noAdjustHandles="1" noChangeArrowheads="1" noChangeShapeType="1" noTextEdit="1"/>
              </p:cNvSpPr>
              <p:nvPr>
                <p:ph idx="1"/>
              </p:nvPr>
            </p:nvSpPr>
            <p:spPr>
              <a:blipFill rotWithShape="1">
                <a:blip r:embed="rId2"/>
                <a:stretch>
                  <a:fillRect l="-1926" t="-2022"/>
                </a:stretch>
              </a:blipFill>
            </p:spPr>
            <p:txBody>
              <a:bodyPr/>
              <a:lstStyle/>
              <a:p>
                <a:r>
                  <a:rPr lang="cs-CZ">
                    <a:noFill/>
                  </a:rPr>
                  <a:t> </a:t>
                </a:r>
              </a:p>
            </p:txBody>
          </p:sp>
        </mc:Fallback>
      </mc:AlternateContent>
    </p:spTree>
    <p:extLst>
      <p:ext uri="{BB962C8B-B14F-4D97-AF65-F5344CB8AC3E}">
        <p14:creationId xmlns:p14="http://schemas.microsoft.com/office/powerpoint/2010/main" val="292329172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Druhý tvar 1. termodynamického</a:t>
            </a:r>
            <a:endParaRPr lang="cs-CZ" dirty="0"/>
          </a:p>
        </p:txBody>
      </p:sp>
      <mc:AlternateContent xmlns:mc="http://schemas.openxmlformats.org/markup-compatibility/2006" xmlns:a14="http://schemas.microsoft.com/office/drawing/2010/main">
        <mc:Choice Requires="a14">
          <p:sp>
            <p:nvSpPr>
              <p:cNvPr id="3" name="Zástupný symbol pro obsah 2"/>
              <p:cNvSpPr>
                <a:spLocks noGrp="1"/>
              </p:cNvSpPr>
              <p:nvPr>
                <p:ph idx="1"/>
              </p:nvPr>
            </p:nvSpPr>
            <p:spPr/>
            <p:txBody>
              <a:bodyPr/>
              <a:lstStyle/>
              <a:p>
                <a:r>
                  <a:rPr lang="cs-CZ" dirty="0" smtClean="0"/>
                  <a:t>W práce okolních těles [J]</a:t>
                </a:r>
              </a:p>
              <a:p>
                <a:r>
                  <a:rPr lang="cs-CZ" dirty="0" smtClean="0"/>
                  <a:t>W´ práce soustavy [</a:t>
                </a:r>
                <a:r>
                  <a:rPr lang="cs-CZ" dirty="0"/>
                  <a:t>J</a:t>
                </a:r>
                <a:r>
                  <a:rPr lang="cs-CZ" dirty="0" smtClean="0"/>
                  <a:t>]</a:t>
                </a:r>
              </a:p>
              <a:p>
                <a:endParaRPr lang="cs-CZ" dirty="0" smtClean="0"/>
              </a:p>
              <a:p>
                <a:pPr marL="0" indent="0" algn="ctr">
                  <a:buNone/>
                </a:pPr>
                <a14:m>
                  <m:oMathPara xmlns:m="http://schemas.openxmlformats.org/officeDocument/2006/math">
                    <m:oMathParaPr>
                      <m:jc m:val="centerGroup"/>
                    </m:oMathParaPr>
                    <m:oMath xmlns:m="http://schemas.openxmlformats.org/officeDocument/2006/math">
                      <m:r>
                        <a:rPr lang="cs-CZ" i="1" dirty="0" smtClean="0">
                          <a:latin typeface="Cambria Math"/>
                        </a:rPr>
                        <m:t>𝑊</m:t>
                      </m:r>
                      <m:r>
                        <a:rPr lang="cs-CZ" i="1" dirty="0" smtClean="0">
                          <a:latin typeface="Cambria Math"/>
                        </a:rPr>
                        <m:t> = −</m:t>
                      </m:r>
                      <m:r>
                        <a:rPr lang="cs-CZ" i="1" dirty="0" smtClean="0">
                          <a:latin typeface="Cambria Math"/>
                        </a:rPr>
                        <m:t>𝑊</m:t>
                      </m:r>
                      <m:r>
                        <a:rPr lang="cs-CZ" i="1" dirty="0" smtClean="0">
                          <a:latin typeface="Cambria Math"/>
                        </a:rPr>
                        <m:t>´</m:t>
                      </m:r>
                    </m:oMath>
                  </m:oMathPara>
                </a14:m>
                <a:endParaRPr lang="cs-CZ" i="1" dirty="0" smtClean="0">
                  <a:latin typeface="Cambria Math"/>
                </a:endParaRPr>
              </a:p>
              <a:p>
                <a:pPr marL="0" indent="0" algn="ctr">
                  <a:buNone/>
                </a:pPr>
                <a14:m>
                  <m:oMathPara xmlns:m="http://schemas.openxmlformats.org/officeDocument/2006/math">
                    <m:oMathParaPr>
                      <m:jc m:val="centerGroup"/>
                    </m:oMathParaPr>
                    <m:oMath xmlns:m="http://schemas.openxmlformats.org/officeDocument/2006/math">
                      <m:r>
                        <a:rPr lang="cs-CZ" i="1" dirty="0" smtClean="0">
                          <a:latin typeface="Cambria Math"/>
                        </a:rPr>
                        <m:t>𝑈</m:t>
                      </m:r>
                      <m:r>
                        <a:rPr lang="cs-CZ" i="1" dirty="0" smtClean="0">
                          <a:latin typeface="Cambria Math"/>
                        </a:rPr>
                        <m:t> = −</m:t>
                      </m:r>
                      <m:r>
                        <a:rPr lang="cs-CZ" i="1" dirty="0" smtClean="0">
                          <a:latin typeface="Cambria Math"/>
                        </a:rPr>
                        <m:t>𝑊</m:t>
                      </m:r>
                      <m:r>
                        <a:rPr lang="cs-CZ" i="1" dirty="0" smtClean="0">
                          <a:latin typeface="Cambria Math"/>
                        </a:rPr>
                        <m:t>´+ </m:t>
                      </m:r>
                      <m:r>
                        <a:rPr lang="cs-CZ" i="1" dirty="0" smtClean="0">
                          <a:latin typeface="Cambria Math"/>
                        </a:rPr>
                        <m:t>𝑄</m:t>
                      </m:r>
                    </m:oMath>
                  </m:oMathPara>
                </a14:m>
                <a:endParaRPr lang="cs-CZ" dirty="0" smtClean="0"/>
              </a:p>
              <a:p>
                <a:pPr marL="0" indent="0" algn="ctr">
                  <a:buNone/>
                </a:pPr>
                <a14:m>
                  <m:oMathPara xmlns:m="http://schemas.openxmlformats.org/officeDocument/2006/math">
                    <m:oMathParaPr>
                      <m:jc m:val="centerGroup"/>
                    </m:oMathParaPr>
                    <m:oMath xmlns:m="http://schemas.openxmlformats.org/officeDocument/2006/math">
                      <m:r>
                        <a:rPr lang="cs-CZ" i="1" dirty="0" smtClean="0">
                          <a:latin typeface="Cambria Math"/>
                        </a:rPr>
                        <m:t>𝑄</m:t>
                      </m:r>
                      <m:r>
                        <a:rPr lang="cs-CZ" i="1" dirty="0" smtClean="0">
                          <a:latin typeface="Cambria Math"/>
                        </a:rPr>
                        <m:t> =  </m:t>
                      </m:r>
                      <m:r>
                        <a:rPr lang="cs-CZ" i="1" dirty="0" smtClean="0">
                          <a:latin typeface="Cambria Math"/>
                        </a:rPr>
                        <m:t>𝑈</m:t>
                      </m:r>
                      <m:r>
                        <a:rPr lang="cs-CZ" i="1" dirty="0" smtClean="0">
                          <a:latin typeface="Cambria Math"/>
                        </a:rPr>
                        <m:t> + </m:t>
                      </m:r>
                      <m:r>
                        <a:rPr lang="cs-CZ" i="1" dirty="0" smtClean="0">
                          <a:latin typeface="Cambria Math"/>
                        </a:rPr>
                        <m:t>𝑊</m:t>
                      </m:r>
                      <m:r>
                        <a:rPr lang="cs-CZ" i="1" dirty="0" smtClean="0">
                          <a:latin typeface="Cambria Math"/>
                        </a:rPr>
                        <m:t>´</m:t>
                      </m:r>
                    </m:oMath>
                  </m:oMathPara>
                </a14:m>
                <a:endParaRPr lang="cs-CZ" dirty="0"/>
              </a:p>
            </p:txBody>
          </p:sp>
        </mc:Choice>
        <mc:Fallback xmlns="">
          <p:sp>
            <p:nvSpPr>
              <p:cNvPr id="3" name="Zástupný symbol pro obsah 2"/>
              <p:cNvSpPr>
                <a:spLocks noGrp="1" noRot="1" noChangeAspect="1" noMove="1" noResize="1" noEditPoints="1" noAdjustHandles="1" noChangeArrowheads="1" noChangeShapeType="1" noTextEdit="1"/>
              </p:cNvSpPr>
              <p:nvPr>
                <p:ph idx="1"/>
              </p:nvPr>
            </p:nvSpPr>
            <p:spPr>
              <a:blipFill rotWithShape="1">
                <a:blip r:embed="rId2"/>
                <a:stretch>
                  <a:fillRect l="-1630" t="-1752"/>
                </a:stretch>
              </a:blipFill>
            </p:spPr>
            <p:txBody>
              <a:bodyPr/>
              <a:lstStyle/>
              <a:p>
                <a:r>
                  <a:rPr lang="cs-CZ">
                    <a:noFill/>
                  </a:rPr>
                  <a:t> </a:t>
                </a:r>
              </a:p>
            </p:txBody>
          </p:sp>
        </mc:Fallback>
      </mc:AlternateContent>
    </p:spTree>
    <p:extLst>
      <p:ext uri="{BB962C8B-B14F-4D97-AF65-F5344CB8AC3E}">
        <p14:creationId xmlns:p14="http://schemas.microsoft.com/office/powerpoint/2010/main" val="973251654"/>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Příklad</a:t>
            </a:r>
            <a:endParaRPr lang="cs-CZ" dirty="0"/>
          </a:p>
        </p:txBody>
      </p:sp>
      <p:sp>
        <p:nvSpPr>
          <p:cNvPr id="3" name="Zástupný symbol pro obsah 2"/>
          <p:cNvSpPr>
            <a:spLocks noGrp="1"/>
          </p:cNvSpPr>
          <p:nvPr>
            <p:ph idx="1"/>
          </p:nvPr>
        </p:nvSpPr>
        <p:spPr/>
        <p:txBody>
          <a:bodyPr/>
          <a:lstStyle/>
          <a:p>
            <a:r>
              <a:rPr lang="cs-CZ" dirty="0" smtClean="0"/>
              <a:t>Může plyn předat teplo 5*10</a:t>
            </a:r>
            <a:r>
              <a:rPr lang="cs-CZ" baseline="30000" dirty="0" smtClean="0"/>
              <a:t>5</a:t>
            </a:r>
            <a:r>
              <a:rPr lang="cs-CZ" dirty="0" smtClean="0"/>
              <a:t>J studenějšímu tělesu a vykonat při tom práci 7*10</a:t>
            </a:r>
            <a:r>
              <a:rPr lang="cs-CZ" baseline="30000" dirty="0" smtClean="0"/>
              <a:t>5</a:t>
            </a:r>
            <a:r>
              <a:rPr lang="cs-CZ" dirty="0" smtClean="0"/>
              <a:t>J? A jak se při tomto ději změní teplota plynu?</a:t>
            </a:r>
            <a:endParaRPr lang="cs-CZ" baseline="30000" dirty="0"/>
          </a:p>
        </p:txBody>
      </p:sp>
    </p:spTree>
    <p:extLst>
      <p:ext uri="{BB962C8B-B14F-4D97-AF65-F5344CB8AC3E}">
        <p14:creationId xmlns:p14="http://schemas.microsoft.com/office/powerpoint/2010/main" val="15022368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Řešení</a:t>
            </a:r>
            <a:endParaRPr lang="cs-CZ" dirty="0"/>
          </a:p>
        </p:txBody>
      </p:sp>
      <p:sp>
        <p:nvSpPr>
          <p:cNvPr id="3" name="Zástupný symbol pro obsah 2"/>
          <p:cNvSpPr>
            <a:spLocks noGrp="1"/>
          </p:cNvSpPr>
          <p:nvPr>
            <p:ph idx="1"/>
          </p:nvPr>
        </p:nvSpPr>
        <p:spPr/>
        <p:txBody>
          <a:bodyPr/>
          <a:lstStyle/>
          <a:p>
            <a:r>
              <a:rPr lang="cs-CZ" dirty="0" smtClean="0"/>
              <a:t>Ano</a:t>
            </a:r>
          </a:p>
          <a:p>
            <a:r>
              <a:rPr lang="el-GR" dirty="0" smtClean="0"/>
              <a:t>Δ</a:t>
            </a:r>
            <a:r>
              <a:rPr lang="cs-CZ" dirty="0" smtClean="0"/>
              <a:t>U = -12*10</a:t>
            </a:r>
            <a:r>
              <a:rPr lang="cs-CZ" baseline="30000" dirty="0" smtClean="0"/>
              <a:t>5</a:t>
            </a:r>
            <a:r>
              <a:rPr lang="cs-CZ" dirty="0" smtClean="0"/>
              <a:t>J</a:t>
            </a:r>
          </a:p>
          <a:p>
            <a:r>
              <a:rPr lang="cs-CZ" dirty="0" smtClean="0"/>
              <a:t>Teplota se sníží</a:t>
            </a:r>
            <a:endParaRPr lang="cs-CZ" dirty="0"/>
          </a:p>
        </p:txBody>
      </p:sp>
    </p:spTree>
    <p:extLst>
      <p:ext uri="{BB962C8B-B14F-4D97-AF65-F5344CB8AC3E}">
        <p14:creationId xmlns:p14="http://schemas.microsoft.com/office/powerpoint/2010/main" val="89767344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99392"/>
            <a:ext cx="8229600" cy="1143000"/>
          </a:xfrm>
        </p:spPr>
        <p:txBody>
          <a:bodyPr/>
          <a:lstStyle/>
          <a:p>
            <a:r>
              <a:rPr lang="cs-CZ" dirty="0" smtClean="0"/>
              <a:t>Křížovka</a:t>
            </a:r>
            <a:endParaRPr lang="cs-CZ" dirty="0"/>
          </a:p>
        </p:txBody>
      </p:sp>
      <p:sp>
        <p:nvSpPr>
          <p:cNvPr id="3" name="Zástupný symbol pro obsah 2"/>
          <p:cNvSpPr>
            <a:spLocks noGrp="1"/>
          </p:cNvSpPr>
          <p:nvPr>
            <p:ph idx="1"/>
          </p:nvPr>
        </p:nvSpPr>
        <p:spPr/>
        <p:txBody>
          <a:bodyPr/>
          <a:lstStyle/>
          <a:p>
            <a:endParaRPr lang="cs-CZ" dirty="0"/>
          </a:p>
        </p:txBody>
      </p:sp>
      <p:pic>
        <p:nvPicPr>
          <p:cNvPr id="1027"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5008" y="728969"/>
            <a:ext cx="8928992" cy="489737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942636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868958"/>
          </a:xfrm>
        </p:spPr>
        <p:txBody>
          <a:bodyPr/>
          <a:lstStyle/>
          <a:p>
            <a:r>
              <a:rPr lang="cs-CZ" dirty="0" smtClean="0"/>
              <a:t>Otázky</a:t>
            </a:r>
            <a:endParaRPr lang="cs-CZ" dirty="0"/>
          </a:p>
        </p:txBody>
      </p:sp>
      <p:sp>
        <p:nvSpPr>
          <p:cNvPr id="5" name="Content Placeholder 4"/>
          <p:cNvSpPr>
            <a:spLocks noGrp="1"/>
          </p:cNvSpPr>
          <p:nvPr>
            <p:ph idx="1"/>
          </p:nvPr>
        </p:nvSpPr>
        <p:spPr>
          <a:xfrm>
            <a:off x="457200" y="692696"/>
            <a:ext cx="8229600" cy="6093296"/>
          </a:xfrm>
        </p:spPr>
        <p:txBody>
          <a:bodyPr>
            <a:noAutofit/>
          </a:bodyPr>
          <a:lstStyle/>
          <a:p>
            <a:pPr marL="514350" indent="-514350">
              <a:buFont typeface="+mj-lt"/>
              <a:buAutoNum type="arabicPeriod"/>
            </a:pPr>
            <a:r>
              <a:rPr lang="cs-CZ" sz="2400" dirty="0" smtClean="0"/>
              <a:t> vyjadřuje tepelný stav tělesa, značka: t</a:t>
            </a:r>
          </a:p>
          <a:p>
            <a:pPr marL="514350" indent="-514350">
              <a:buFont typeface="+mj-lt"/>
              <a:buAutoNum type="arabicPeriod"/>
            </a:pPr>
            <a:r>
              <a:rPr lang="cs-CZ" sz="2400" dirty="0" smtClean="0"/>
              <a:t> schopnost tělesa vykonávat práci, značka: E, jednotky: J</a:t>
            </a:r>
          </a:p>
          <a:p>
            <a:pPr marL="514350" indent="-514350">
              <a:buFont typeface="+mj-lt"/>
              <a:buAutoNum type="arabicPeriod"/>
            </a:pPr>
            <a:r>
              <a:rPr lang="cs-CZ" sz="2400" dirty="0" smtClean="0"/>
              <a:t>fyzikální veličina, udává jakou vzdálenost těleso urazí za určitou dobu</a:t>
            </a:r>
          </a:p>
          <a:p>
            <a:pPr marL="514350" indent="-514350">
              <a:buFont typeface="+mj-lt"/>
              <a:buAutoNum type="arabicPeriod"/>
            </a:pPr>
            <a:r>
              <a:rPr lang="cs-CZ" sz="2400" dirty="0" smtClean="0"/>
              <a:t>fyzikální veličina, jde o tu část vnitřní energie, kterou těleso přijme nebo vydá při tepelné výměně, zančka Q, jednotka: J</a:t>
            </a:r>
          </a:p>
          <a:p>
            <a:pPr marL="514350" indent="-514350">
              <a:buFont typeface="+mj-lt"/>
              <a:buAutoNum type="arabicPeriod"/>
            </a:pPr>
            <a:r>
              <a:rPr lang="cs-CZ" sz="2400" dirty="0" smtClean="0"/>
              <a:t>síla působící na těleso resp. hmotný bod směrem od středu křivosti trajektorie (opakem, této síly je síla dostředivá)</a:t>
            </a:r>
          </a:p>
          <a:p>
            <a:pPr marL="514350" indent="-514350">
              <a:buFont typeface="+mj-lt"/>
              <a:buAutoNum type="arabicPeriod"/>
            </a:pPr>
            <a:r>
              <a:rPr lang="pt-BR" sz="2400" dirty="0" smtClean="0"/>
              <a:t>existují 3 druhy skupenství kapalné, pevné a…..</a:t>
            </a:r>
            <a:endParaRPr lang="cs-CZ" sz="2400" dirty="0" smtClean="0"/>
          </a:p>
          <a:p>
            <a:pPr marL="514350" indent="-514350">
              <a:buFont typeface="+mj-lt"/>
              <a:buAutoNum type="arabicPeriod"/>
            </a:pPr>
            <a:r>
              <a:rPr lang="pl-PL" sz="2400" dirty="0" smtClean="0"/>
              <a:t>předpona soustavy SI a znamená mocninu 10-9</a:t>
            </a:r>
          </a:p>
          <a:p>
            <a:pPr marL="514350" indent="-514350">
              <a:buFont typeface="+mj-lt"/>
              <a:buAutoNum type="arabicPeriod"/>
            </a:pPr>
            <a:r>
              <a:rPr lang="cs-CZ" sz="2400" dirty="0" smtClean="0"/>
              <a:t>křivka popisující změny stavových veličin během adiabatického děje.</a:t>
            </a:r>
          </a:p>
          <a:p>
            <a:pPr marL="514350" indent="-514350">
              <a:buFont typeface="+mj-lt"/>
              <a:buAutoNum type="arabicPeriod"/>
            </a:pPr>
            <a:r>
              <a:rPr lang="cs-CZ" sz="2400" dirty="0" smtClean="0"/>
              <a:t>obor fyziky, který se zabývá mechanickým pohybem, tedy přemísťováním těles v prostoru a čase a změnami velikostí a tvarů těles</a:t>
            </a:r>
          </a:p>
          <a:p>
            <a:pPr marL="0" indent="0">
              <a:buNone/>
            </a:pPr>
            <a:endParaRPr lang="cs-CZ" sz="2400" dirty="0"/>
          </a:p>
        </p:txBody>
      </p:sp>
    </p:spTree>
    <p:extLst>
      <p:ext uri="{BB962C8B-B14F-4D97-AF65-F5344CB8AC3E}">
        <p14:creationId xmlns:p14="http://schemas.microsoft.com/office/powerpoint/2010/main" val="6119158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1143000"/>
          </a:xfrm>
        </p:spPr>
        <p:txBody>
          <a:bodyPr/>
          <a:lstStyle/>
          <a:p>
            <a:r>
              <a:rPr lang="cs-CZ" dirty="0" smtClean="0"/>
              <a:t>Otázky</a:t>
            </a:r>
            <a:endParaRPr lang="cs-CZ" dirty="0"/>
          </a:p>
        </p:txBody>
      </p:sp>
      <p:sp>
        <p:nvSpPr>
          <p:cNvPr id="3" name="Content Placeholder 2"/>
          <p:cNvSpPr>
            <a:spLocks noGrp="1"/>
          </p:cNvSpPr>
          <p:nvPr>
            <p:ph idx="1"/>
          </p:nvPr>
        </p:nvSpPr>
        <p:spPr>
          <a:xfrm>
            <a:off x="457200" y="908720"/>
            <a:ext cx="8229600" cy="4525963"/>
          </a:xfrm>
        </p:spPr>
        <p:txBody>
          <a:bodyPr>
            <a:noAutofit/>
          </a:bodyPr>
          <a:lstStyle/>
          <a:p>
            <a:pPr marL="514350" indent="-514350">
              <a:buFont typeface="+mj-lt"/>
              <a:buAutoNum type="arabicPeriod" startAt="10"/>
            </a:pPr>
            <a:r>
              <a:rPr lang="cs-CZ" sz="2400" dirty="0" smtClean="0"/>
              <a:t>křivka popisující změny stavových veličin během izobarického děje</a:t>
            </a:r>
          </a:p>
          <a:p>
            <a:pPr marL="514350" indent="-514350">
              <a:buFont typeface="+mj-lt"/>
              <a:buAutoNum type="arabicPeriod" startAt="10"/>
            </a:pPr>
            <a:r>
              <a:rPr lang="cs-CZ" sz="2400" dirty="0" smtClean="0"/>
              <a:t>obecná vlastnost všech hmotných těles, která se projevuje působením přitažlivých sil na ostatní hmotná tělesa v prostoru</a:t>
            </a:r>
          </a:p>
          <a:p>
            <a:pPr marL="514350" indent="-514350">
              <a:buFont typeface="+mj-lt"/>
              <a:buAutoNum type="arabicPeriod" startAt="10"/>
            </a:pPr>
            <a:r>
              <a:rPr lang="cs-CZ" sz="2400" dirty="0" smtClean="0"/>
              <a:t>vědní obor, který zkoumá zákonitosti přírodních jevů (vlastnosti a projevy hmoty, přírodních sil…)</a:t>
            </a:r>
          </a:p>
          <a:p>
            <a:pPr marL="514350" indent="-514350">
              <a:buFont typeface="+mj-lt"/>
              <a:buAutoNum type="arabicPeriod" startAt="10"/>
            </a:pPr>
            <a:r>
              <a:rPr lang="cs-CZ" sz="2400" dirty="0" smtClean="0"/>
              <a:t>zákon týkající se termodynamiky. Vyjadřuje tedy některou z vlastností dějů při dějích, při kterých dochází k výměně tepla</a:t>
            </a:r>
          </a:p>
          <a:p>
            <a:pPr marL="514350" indent="-514350">
              <a:buFont typeface="+mj-lt"/>
              <a:buAutoNum type="arabicPeriod" startAt="10"/>
            </a:pPr>
            <a:r>
              <a:rPr lang="cs-CZ" sz="2400" dirty="0" smtClean="0"/>
              <a:t>síla, kterou jsou tělesa ponořená v kapalinách nadlehčována</a:t>
            </a:r>
          </a:p>
          <a:p>
            <a:pPr marL="514350" indent="-514350">
              <a:buFont typeface="+mj-lt"/>
              <a:buAutoNum type="arabicPeriod" startAt="10"/>
            </a:pPr>
            <a:r>
              <a:rPr lang="cs-CZ" sz="2400" dirty="0" smtClean="0"/>
              <a:t>jednotkový úhel při měření v obloukové míře.</a:t>
            </a:r>
          </a:p>
          <a:p>
            <a:pPr marL="514350" indent="-514350">
              <a:buFont typeface="+mj-lt"/>
              <a:buAutoNum type="arabicPeriod" startAt="10"/>
            </a:pPr>
            <a:r>
              <a:rPr lang="cs-CZ" sz="2400" dirty="0"/>
              <a:t>p</a:t>
            </a:r>
            <a:r>
              <a:rPr lang="cs-CZ" sz="2400" dirty="0" smtClean="0"/>
              <a:t>ohybová energie, charakterizuje pohybový stav </a:t>
            </a:r>
          </a:p>
          <a:p>
            <a:pPr marL="514350" indent="-514350">
              <a:buFont typeface="+mj-lt"/>
              <a:buAutoNum type="arabicPeriod" startAt="10"/>
            </a:pPr>
            <a:r>
              <a:rPr lang="cs-CZ" sz="2400" dirty="0" smtClean="0"/>
              <a:t>veličina, která vyjadřuje velikost prostoru, kterou zabírá </a:t>
            </a:r>
          </a:p>
          <a:p>
            <a:pPr marL="514350" indent="-514350">
              <a:buFont typeface="+mj-lt"/>
              <a:buAutoNum type="arabicPeriod" startAt="10"/>
            </a:pPr>
            <a:r>
              <a:rPr lang="cs-CZ" sz="2400" dirty="0" smtClean="0"/>
              <a:t>šíření kmitů prostorem</a:t>
            </a:r>
          </a:p>
          <a:p>
            <a:endParaRPr lang="cs-CZ" sz="2400" dirty="0"/>
          </a:p>
        </p:txBody>
      </p:sp>
    </p:spTree>
    <p:extLst>
      <p:ext uri="{BB962C8B-B14F-4D97-AF65-F5344CB8AC3E}">
        <p14:creationId xmlns:p14="http://schemas.microsoft.com/office/powerpoint/2010/main" val="42030816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67544" y="-315416"/>
            <a:ext cx="8229600" cy="1143000"/>
          </a:xfrm>
        </p:spPr>
        <p:txBody>
          <a:bodyPr/>
          <a:lstStyle/>
          <a:p>
            <a:r>
              <a:rPr lang="cs-CZ" dirty="0" smtClean="0"/>
              <a:t>Řešení</a:t>
            </a:r>
            <a:endParaRPr lang="cs-CZ" dirty="0"/>
          </a:p>
        </p:txBody>
      </p:sp>
      <p:sp>
        <p:nvSpPr>
          <p:cNvPr id="3" name="Zástupný symbol pro obsah 2"/>
          <p:cNvSpPr>
            <a:spLocks noGrp="1"/>
          </p:cNvSpPr>
          <p:nvPr>
            <p:ph idx="1"/>
          </p:nvPr>
        </p:nvSpPr>
        <p:spPr/>
        <p:txBody>
          <a:bodyPr/>
          <a:lstStyle/>
          <a:p>
            <a:endParaRPr lang="cs-CZ" dirty="0"/>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2655" y="654968"/>
            <a:ext cx="8921345" cy="490609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34912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Zdroje</a:t>
            </a:r>
            <a:endParaRPr lang="cs-CZ" dirty="0"/>
          </a:p>
        </p:txBody>
      </p:sp>
      <p:sp>
        <p:nvSpPr>
          <p:cNvPr id="3" name="Zástupný symbol pro obsah 2"/>
          <p:cNvSpPr>
            <a:spLocks noGrp="1"/>
          </p:cNvSpPr>
          <p:nvPr>
            <p:ph idx="1"/>
          </p:nvPr>
        </p:nvSpPr>
        <p:spPr/>
        <p:txBody>
          <a:bodyPr>
            <a:normAutofit/>
          </a:bodyPr>
          <a:lstStyle/>
          <a:p>
            <a:r>
              <a:rPr lang="cs-CZ" dirty="0" smtClean="0"/>
              <a:t>Archiv autora</a:t>
            </a:r>
          </a:p>
          <a:p>
            <a:endParaRPr lang="cs-CZ" dirty="0"/>
          </a:p>
          <a:p>
            <a:endParaRPr lang="cs-CZ" dirty="0" smtClean="0"/>
          </a:p>
          <a:p>
            <a:endParaRPr lang="cs-CZ" dirty="0"/>
          </a:p>
        </p:txBody>
      </p:sp>
    </p:spTree>
    <p:extLst>
      <p:ext uri="{BB962C8B-B14F-4D97-AF65-F5344CB8AC3E}">
        <p14:creationId xmlns:p14="http://schemas.microsoft.com/office/powerpoint/2010/main" val="3678461436"/>
      </p:ext>
    </p:extLst>
  </p:cSld>
  <p:clrMapOvr>
    <a:masterClrMapping/>
  </p:clrMapOvr>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235</TotalTime>
  <Words>509</Words>
  <Application>Microsoft Office PowerPoint</Application>
  <PresentationFormat>Předvádění na obrazovce (4:3)</PresentationFormat>
  <Paragraphs>83</Paragraphs>
  <Slides>15</Slides>
  <Notes>2</Notes>
  <HiddenSlides>0</HiddenSlides>
  <MMClips>0</MMClips>
  <ScaleCrop>false</ScaleCrop>
  <HeadingPairs>
    <vt:vector size="4" baseType="variant">
      <vt:variant>
        <vt:lpstr>Motiv</vt:lpstr>
      </vt:variant>
      <vt:variant>
        <vt:i4>1</vt:i4>
      </vt:variant>
      <vt:variant>
        <vt:lpstr>Nadpisy snímků</vt:lpstr>
      </vt:variant>
      <vt:variant>
        <vt:i4>15</vt:i4>
      </vt:variant>
    </vt:vector>
  </HeadingPairs>
  <TitlesOfParts>
    <vt:vector size="16" baseType="lpstr">
      <vt:lpstr>Motiv systému Office</vt:lpstr>
      <vt:lpstr>Prezentace aplikace PowerPoint</vt:lpstr>
      <vt:lpstr>ANOTACE</vt:lpstr>
      <vt:lpstr>1. Termodynamický zákon</vt:lpstr>
      <vt:lpstr>Vnitřní energie U[J]</vt:lpstr>
      <vt:lpstr>Příjem energie soustavou</vt:lpstr>
      <vt:lpstr>Odevzdání energie soustavou</vt:lpstr>
      <vt:lpstr>Zvláštní případy</vt:lpstr>
      <vt:lpstr>Druhý tvar 1. termodynamického</vt:lpstr>
      <vt:lpstr>Příklad</vt:lpstr>
      <vt:lpstr>Řešení</vt:lpstr>
      <vt:lpstr>Křížovka</vt:lpstr>
      <vt:lpstr>Otázky</vt:lpstr>
      <vt:lpstr>Otázky</vt:lpstr>
      <vt:lpstr>Řešení</vt:lpstr>
      <vt:lpstr>Zdroje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1.Termodynamický zákon</dc:title>
  <dc:creator>Mirjam Civínová</dc:creator>
  <cp:lastModifiedBy>Mirjam Civínová</cp:lastModifiedBy>
  <cp:revision>21</cp:revision>
  <dcterms:created xsi:type="dcterms:W3CDTF">2013-10-30T10:27:30Z</dcterms:created>
  <dcterms:modified xsi:type="dcterms:W3CDTF">2014-01-17T07:53:56Z</dcterms:modified>
</cp:coreProperties>
</file>