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8" r:id="rId3"/>
    <p:sldId id="259" r:id="rId4"/>
    <p:sldId id="268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70" r:id="rId13"/>
    <p:sldId id="271" r:id="rId14"/>
    <p:sldId id="272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854" y="-6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ED0A37-524B-4A1B-8C62-2AD57CBBC450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BD4ABF-EF99-4DE3-86F7-57872A9FE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098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8430575"/>
              </p:ext>
            </p:extLst>
          </p:nvPr>
        </p:nvGraphicFramePr>
        <p:xfrm>
          <a:off x="614836" y="2816085"/>
          <a:ext cx="8136904" cy="2967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Ing.Mirjam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Civínová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VY_32_INOVACE_10C_18_Tlak_plynu_z_hlediska_molekulové_fyziky</a:t>
                      </a: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Mechanika a termika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18.07.2013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8319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Tento materiál slouží k vysvětlení a procvičení tlaku plynu z hlediska molekulové fyziky a je připraven pro hodiny fyziky ve 3. </a:t>
            </a:r>
            <a:r>
              <a:rPr lang="cs-CZ" sz="2000" dirty="0">
                <a:latin typeface="Calibri" pitchFamily="34" charset="0"/>
              </a:rPr>
              <a:t>ročníku šestiletého gymnázia a pro </a:t>
            </a:r>
            <a:r>
              <a:rPr lang="cs-CZ" sz="2000" dirty="0" smtClean="0">
                <a:latin typeface="Calibri" pitchFamily="34" charset="0"/>
              </a:rPr>
              <a:t>2. ročník </a:t>
            </a:r>
            <a:r>
              <a:rPr lang="cs-CZ" sz="2000" dirty="0">
                <a:latin typeface="Calibri" pitchFamily="34" charset="0"/>
              </a:rPr>
              <a:t>čtyřletého gymnázia.</a:t>
            </a:r>
            <a:endParaRPr lang="cs-CZ" sz="2000" dirty="0" smtClean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První část této prezentace se věnuje teorii tohoto problému a je doplňována výkladem učitele. Studenti sledují výklad učitele a mohou mu klást dotazy.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D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alší část prezentace se věnuje řešení příkladu, kde je využita výše vysvětlená látka. Učitel řešení slovně popisuje a vysvětluje. Studenti příklad zapisují do sešitu. </a:t>
            </a:r>
            <a:r>
              <a:rPr lang="cs-CZ" sz="2000" dirty="0" smtClean="0">
                <a:latin typeface="Calibri" pitchFamily="34" charset="0"/>
              </a:rPr>
              <a:t>Studenti také navrhují jeho řešení. Jeden ze studentů nebo učitel řešení zapisuje do promítaného zadání pomocí světelného pera na interaktivní tabuli, nástrojem „pero“ (nástroj programu PowerPoint) nebo fixem na tabuli.</a:t>
            </a:r>
          </a:p>
          <a:p>
            <a:pPr marL="0" indent="0" algn="just">
              <a:buNone/>
            </a:pPr>
            <a:r>
              <a:rPr lang="cs-CZ" sz="2000">
                <a:latin typeface="Calibri" pitchFamily="34" charset="0"/>
              </a:rPr>
              <a:t>Materiál je určen pro interaktivní výuku.</a:t>
            </a: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2486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Tlak plynu z hlediska molekulové fyziky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3557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Ideální plyn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Rozměry molekul ideálního plynu ve srovnání se střední vzdáleností molekul jsou zanedbatelně malé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Molekuly ideálního plynu na sebe nepůsobí přitažlivými silami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Vzájemné srážky molekul ideálního plynu a srážky těchto molekul se stěnou nádoby jsou dokonale pružné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38577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Tlak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Současné nárazy molekul plynu na rovinnou stěnu o obsahu S se projevují jako </a:t>
            </a:r>
            <a:r>
              <a:rPr lang="cs-CZ" sz="2400" dirty="0" smtClean="0"/>
              <a:t>tlaková síla</a:t>
            </a:r>
            <a:r>
              <a:rPr lang="cs-CZ" sz="2400" dirty="0"/>
              <a:t> </a:t>
            </a:r>
            <a:r>
              <a:rPr lang="cs-CZ" sz="2400" dirty="0" smtClean="0"/>
              <a:t>F</a:t>
            </a:r>
            <a:r>
              <a:rPr lang="cs-CZ" sz="2400" dirty="0"/>
              <a:t> plynu na </a:t>
            </a:r>
            <a:r>
              <a:rPr lang="cs-CZ" sz="2400" dirty="0" smtClean="0"/>
              <a:t>stěnu.</a:t>
            </a:r>
          </a:p>
          <a:p>
            <a:r>
              <a:rPr lang="cs-CZ" sz="2400" dirty="0" smtClean="0"/>
              <a:t>Vztah</a:t>
            </a:r>
            <a:r>
              <a:rPr lang="cs-CZ" sz="2400" dirty="0"/>
              <a:t> </a:t>
            </a:r>
            <a:r>
              <a:rPr lang="cs-CZ" sz="2400" b="1" i="1" dirty="0" smtClean="0"/>
              <a:t>p= F/S</a:t>
            </a:r>
            <a:r>
              <a:rPr lang="cs-CZ" sz="2400" b="1" dirty="0"/>
              <a:t> </a:t>
            </a:r>
            <a:r>
              <a:rPr lang="cs-CZ" sz="2400" dirty="0"/>
              <a:t>vyjadřuje </a:t>
            </a:r>
            <a:r>
              <a:rPr lang="cs-CZ" sz="2400" b="1" i="1" dirty="0" smtClean="0"/>
              <a:t>tlak</a:t>
            </a:r>
            <a:r>
              <a:rPr lang="cs-CZ" sz="2400" b="1" dirty="0" smtClean="0"/>
              <a:t> </a:t>
            </a:r>
            <a:r>
              <a:rPr lang="cs-CZ" sz="2400" dirty="0" smtClean="0"/>
              <a:t>plynu </a:t>
            </a:r>
            <a:r>
              <a:rPr lang="cs-CZ" sz="2400" dirty="0"/>
              <a:t>v daném okamžiku</a:t>
            </a:r>
            <a:r>
              <a:rPr lang="cs-CZ" dirty="0" smtClean="0"/>
              <a:t>.</a:t>
            </a:r>
          </a:p>
          <a:p>
            <a:r>
              <a:rPr lang="cs-CZ" sz="2400" dirty="0"/>
              <a:t>Molekuly se </a:t>
            </a:r>
            <a:r>
              <a:rPr lang="cs-CZ" sz="2400" dirty="0" smtClean="0"/>
              <a:t>pohybují neuspořádaně =&gt; neustále </a:t>
            </a:r>
            <a:r>
              <a:rPr lang="cs-CZ" sz="2400" dirty="0"/>
              <a:t>se mění </a:t>
            </a:r>
            <a:r>
              <a:rPr lang="cs-CZ" sz="2400" dirty="0" smtClean="0"/>
              <a:t>počet </a:t>
            </a:r>
            <a:r>
              <a:rPr lang="cs-CZ" sz="2400" dirty="0"/>
              <a:t>i </a:t>
            </a:r>
            <a:r>
              <a:rPr lang="cs-CZ" sz="2400" dirty="0" smtClean="0"/>
              <a:t>rychlost nárazů </a:t>
            </a:r>
            <a:r>
              <a:rPr lang="cs-CZ" sz="2400" dirty="0"/>
              <a:t>na </a:t>
            </a:r>
            <a:r>
              <a:rPr lang="cs-CZ" sz="2400" dirty="0" smtClean="0"/>
              <a:t>stěny =&gt;  nekonstantní tlak</a:t>
            </a:r>
          </a:p>
          <a:p>
            <a:r>
              <a:rPr lang="cs-CZ" sz="2400" dirty="0" smtClean="0"/>
              <a:t>Tlak kolísá </a:t>
            </a:r>
            <a:r>
              <a:rPr lang="cs-CZ" sz="2400" dirty="0"/>
              <a:t>kolem určité střední hodnoty  </a:t>
            </a:r>
            <a:r>
              <a:rPr lang="cs-CZ" sz="2400" b="1" i="1" dirty="0" err="1" smtClean="0"/>
              <a:t>p</a:t>
            </a:r>
            <a:r>
              <a:rPr lang="cs-CZ" sz="2400" b="1" i="1" baseline="-25000" dirty="0" err="1" smtClean="0"/>
              <a:t>s</a:t>
            </a:r>
            <a:r>
              <a:rPr lang="cs-CZ" sz="2400" b="1" i="1" baseline="-25000" dirty="0" smtClean="0"/>
              <a:t> </a:t>
            </a:r>
            <a:r>
              <a:rPr lang="cs-CZ" sz="2400" dirty="0" smtClean="0"/>
              <a:t>- </a:t>
            </a:r>
            <a:r>
              <a:rPr lang="cs-CZ" sz="2400" dirty="0"/>
              <a:t>jedná se o </a:t>
            </a:r>
            <a:r>
              <a:rPr lang="cs-CZ" sz="2400" b="1" i="1" dirty="0"/>
              <a:t>fluktuaci tlaku.</a:t>
            </a:r>
          </a:p>
        </p:txBody>
      </p:sp>
    </p:spTree>
    <p:extLst>
      <p:ext uri="{BB962C8B-B14F-4D97-AF65-F5344CB8AC3E}">
        <p14:creationId xmlns:p14="http://schemas.microsoft.com/office/powerpoint/2010/main" val="1283631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Tlak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962" y="1920081"/>
            <a:ext cx="5180076" cy="3886200"/>
          </a:xfrm>
        </p:spPr>
      </p:pic>
    </p:spTree>
    <p:extLst>
      <p:ext uri="{BB962C8B-B14F-4D97-AF65-F5344CB8AC3E}">
        <p14:creationId xmlns:p14="http://schemas.microsoft.com/office/powerpoint/2010/main" val="286372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Tlak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Fluktuace tlaku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2" y="2348880"/>
            <a:ext cx="5514975" cy="350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0882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Tlak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/>
              <a:t> Pro střední hodnotu tlaku plynu v </a:t>
            </a:r>
            <a:r>
              <a:rPr lang="cs-CZ" sz="2400" dirty="0" smtClean="0"/>
              <a:t>nádobě: tzv</a:t>
            </a:r>
            <a:r>
              <a:rPr lang="cs-CZ" sz="2400" i="1" dirty="0"/>
              <a:t>. základní rovnici pro tlak plynu</a:t>
            </a:r>
            <a:r>
              <a:rPr lang="cs-CZ" sz="2400" dirty="0"/>
              <a:t>: </a:t>
            </a:r>
            <a:endParaRPr lang="cs-CZ" sz="2400" dirty="0" smtClean="0"/>
          </a:p>
          <a:p>
            <a:pPr marL="0" indent="0" algn="ctr">
              <a:buNone/>
            </a:pPr>
            <a:r>
              <a:rPr lang="cs-CZ" sz="3600" b="1" dirty="0" smtClean="0"/>
              <a:t> p= 1/3 N</a:t>
            </a:r>
            <a:r>
              <a:rPr lang="cs-CZ" sz="3600" b="1" baseline="-25000" dirty="0" smtClean="0"/>
              <a:t>v</a:t>
            </a:r>
            <a:r>
              <a:rPr lang="cs-CZ" sz="3600" b="1" dirty="0" smtClean="0"/>
              <a:t>m</a:t>
            </a:r>
            <a:r>
              <a:rPr lang="cs-CZ" sz="3600" b="1" baseline="-25000" dirty="0" smtClean="0"/>
              <a:t>0</a:t>
            </a:r>
            <a:r>
              <a:rPr lang="cs-CZ" sz="3600" b="1" dirty="0" smtClean="0"/>
              <a:t>v</a:t>
            </a:r>
            <a:r>
              <a:rPr lang="cs-CZ" sz="3600" b="1" baseline="-25000" dirty="0" smtClean="0"/>
              <a:t>k</a:t>
            </a:r>
            <a:r>
              <a:rPr lang="cs-CZ" sz="3600" b="1" baseline="30000" dirty="0" smtClean="0"/>
              <a:t>2</a:t>
            </a:r>
            <a:endParaRPr lang="cs-CZ" sz="3600" b="1" baseline="30000" dirty="0"/>
          </a:p>
          <a:p>
            <a:pPr marL="0" indent="0">
              <a:buNone/>
            </a:pPr>
            <a:endParaRPr lang="cs-CZ" sz="2400" b="1" baseline="30000" dirty="0"/>
          </a:p>
          <a:p>
            <a:pPr marL="0" indent="0">
              <a:buNone/>
            </a:pPr>
            <a:r>
              <a:rPr lang="cs-CZ" sz="2400" baseline="30000" dirty="0" smtClean="0"/>
              <a:t> </a:t>
            </a:r>
            <a:r>
              <a:rPr lang="cs-CZ" sz="2400" b="1" i="1" dirty="0" err="1" smtClean="0"/>
              <a:t>N</a:t>
            </a:r>
            <a:r>
              <a:rPr lang="cs-CZ" sz="2400" b="1" i="1" baseline="-25000" dirty="0" err="1" smtClean="0"/>
              <a:t>v</a:t>
            </a:r>
            <a:r>
              <a:rPr lang="cs-CZ" sz="2400" dirty="0" smtClean="0"/>
              <a:t> = hustota molekul		</a:t>
            </a:r>
          </a:p>
          <a:p>
            <a:pPr marL="0" indent="0">
              <a:buNone/>
            </a:pPr>
            <a:r>
              <a:rPr lang="cs-CZ" sz="2400" b="1" i="1" dirty="0" smtClean="0"/>
              <a:t>			</a:t>
            </a:r>
            <a:r>
              <a:rPr lang="cs-CZ" sz="2400" b="1" i="1" dirty="0"/>
              <a:t> </a:t>
            </a:r>
            <a:r>
              <a:rPr lang="cs-CZ" sz="3500" b="1" i="1" dirty="0" err="1"/>
              <a:t>N</a:t>
            </a:r>
            <a:r>
              <a:rPr lang="cs-CZ" sz="3500" b="1" i="1" baseline="-25000" dirty="0" err="1"/>
              <a:t>v</a:t>
            </a:r>
            <a:r>
              <a:rPr lang="cs-CZ" sz="3500" b="1" i="1" baseline="-25000" dirty="0"/>
              <a:t> </a:t>
            </a:r>
            <a:r>
              <a:rPr lang="cs-CZ" sz="3500" b="1" i="1" dirty="0"/>
              <a:t>= N/V</a:t>
            </a:r>
            <a:endParaRPr lang="cs-CZ" sz="3500" dirty="0"/>
          </a:p>
          <a:p>
            <a:pPr marL="0" indent="0">
              <a:buNone/>
            </a:pPr>
            <a:endParaRPr lang="cs-CZ" sz="2400" b="1" i="1" dirty="0"/>
          </a:p>
          <a:p>
            <a:pPr marL="0" indent="0">
              <a:buNone/>
            </a:pPr>
            <a:r>
              <a:rPr lang="cs-CZ" sz="2400" b="1" i="1" dirty="0" smtClean="0"/>
              <a:t>m</a:t>
            </a:r>
            <a:r>
              <a:rPr lang="cs-CZ" sz="2400" b="1" i="1" baseline="-25000" dirty="0" smtClean="0"/>
              <a:t>0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= hmotnost molekuly</a:t>
            </a:r>
          </a:p>
          <a:p>
            <a:pPr marL="0" indent="0">
              <a:buNone/>
            </a:pPr>
            <a:r>
              <a:rPr lang="cs-CZ" sz="2400" dirty="0" smtClean="0"/>
              <a:t>v  střední kvadratická rychlost</a:t>
            </a:r>
          </a:p>
          <a:p>
            <a:pPr marL="0" indent="0"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baseline="30000" dirty="0"/>
          </a:p>
        </p:txBody>
      </p:sp>
    </p:spTree>
    <p:extLst>
      <p:ext uri="{BB962C8B-B14F-4D97-AF65-F5344CB8AC3E}">
        <p14:creationId xmlns:p14="http://schemas.microsoft.com/office/powerpoint/2010/main" val="31856180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Tlak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každá </a:t>
            </a:r>
            <a:r>
              <a:rPr lang="cs-CZ" sz="2400" dirty="0"/>
              <a:t>molekula při pružném odrazu od plochy </a:t>
            </a:r>
            <a:r>
              <a:rPr lang="cs-CZ" sz="2400" i="1" dirty="0"/>
              <a:t>S</a:t>
            </a:r>
            <a:r>
              <a:rPr lang="cs-CZ" sz="2400" dirty="0"/>
              <a:t> mění svou hybnost: z </a:t>
            </a:r>
            <a:r>
              <a:rPr lang="cs-CZ" sz="2400" b="1" i="1" dirty="0"/>
              <a:t>p</a:t>
            </a:r>
            <a:r>
              <a:rPr lang="cs-CZ" sz="2400" b="1" baseline="-25000" dirty="0"/>
              <a:t>1</a:t>
            </a:r>
            <a:r>
              <a:rPr lang="cs-CZ" sz="2400" dirty="0"/>
              <a:t> = </a:t>
            </a:r>
            <a:r>
              <a:rPr lang="cs-CZ" sz="2400" b="1" i="1" dirty="0"/>
              <a:t>m</a:t>
            </a:r>
            <a:r>
              <a:rPr lang="cs-CZ" sz="2400" b="1" baseline="-25000" dirty="0"/>
              <a:t>0</a:t>
            </a:r>
            <a:r>
              <a:rPr lang="cs-CZ" sz="2400" b="1" i="1" dirty="0"/>
              <a:t>v</a:t>
            </a:r>
            <a:r>
              <a:rPr lang="cs-CZ" sz="2400" dirty="0"/>
              <a:t> na hybnost </a:t>
            </a:r>
            <a:r>
              <a:rPr lang="cs-CZ" sz="2400" b="1" i="1" dirty="0"/>
              <a:t>p</a:t>
            </a:r>
            <a:r>
              <a:rPr lang="cs-CZ" sz="2400" b="1" baseline="-25000" dirty="0"/>
              <a:t>2</a:t>
            </a:r>
            <a:r>
              <a:rPr lang="cs-CZ" sz="2400" dirty="0"/>
              <a:t> = – </a:t>
            </a:r>
            <a:r>
              <a:rPr lang="cs-CZ" sz="2400" b="1" i="1" dirty="0"/>
              <a:t>p</a:t>
            </a:r>
            <a:r>
              <a:rPr lang="cs-CZ" sz="2400" b="1" baseline="-25000" dirty="0"/>
              <a:t>1</a:t>
            </a:r>
            <a:r>
              <a:rPr lang="cs-CZ" sz="2400" dirty="0"/>
              <a:t> &gt;&gt; změna hybnosti jedné molekuly po jejím odrazu od </a:t>
            </a:r>
            <a:r>
              <a:rPr lang="cs-CZ" sz="2400" dirty="0" smtClean="0"/>
              <a:t>stěny </a:t>
            </a:r>
            <a:r>
              <a:rPr lang="cs-CZ" sz="2400" dirty="0"/>
              <a:t>je </a:t>
            </a:r>
            <a:r>
              <a:rPr lang="cs-CZ" sz="2400" b="1" i="1" dirty="0"/>
              <a:t>p</a:t>
            </a:r>
            <a:r>
              <a:rPr lang="cs-CZ" sz="2400" b="1" baseline="-25000" dirty="0"/>
              <a:t>2</a:t>
            </a:r>
            <a:r>
              <a:rPr lang="cs-CZ" sz="2400" b="1" dirty="0"/>
              <a:t> –</a:t>
            </a:r>
            <a:r>
              <a:rPr lang="cs-CZ" sz="2400" b="1" i="1" dirty="0"/>
              <a:t>p</a:t>
            </a:r>
            <a:r>
              <a:rPr lang="cs-CZ" sz="2400" b="1" baseline="-25000" dirty="0"/>
              <a:t>1</a:t>
            </a:r>
            <a:r>
              <a:rPr lang="cs-CZ" sz="2400" dirty="0"/>
              <a:t> = -</a:t>
            </a:r>
            <a:r>
              <a:rPr lang="cs-CZ" sz="2400" b="1" dirty="0" smtClean="0"/>
              <a:t>2</a:t>
            </a:r>
            <a:r>
              <a:rPr lang="cs-CZ" sz="2400" b="1" i="1" dirty="0" smtClean="0"/>
              <a:t>p</a:t>
            </a:r>
            <a:r>
              <a:rPr lang="cs-CZ" sz="2400" b="1" baseline="-25000" dirty="0" smtClean="0"/>
              <a:t>1</a:t>
            </a:r>
          </a:p>
          <a:p>
            <a:endParaRPr lang="cs-CZ" sz="2400" dirty="0" smtClean="0"/>
          </a:p>
          <a:p>
            <a:r>
              <a:rPr lang="cs-CZ" sz="2400" dirty="0" smtClean="0"/>
              <a:t>velikost </a:t>
            </a:r>
            <a:r>
              <a:rPr lang="cs-CZ" sz="2400" dirty="0"/>
              <a:t>změny hybnosti </a:t>
            </a:r>
            <a:r>
              <a:rPr lang="cs-CZ" sz="2400" dirty="0" smtClean="0"/>
              <a:t>= </a:t>
            </a:r>
            <a:r>
              <a:rPr lang="cs-CZ" sz="2400" b="1" dirty="0" smtClean="0"/>
              <a:t>2</a:t>
            </a:r>
            <a:r>
              <a:rPr lang="cs-CZ" sz="2400" b="1" i="1" dirty="0" smtClean="0"/>
              <a:t>m</a:t>
            </a:r>
            <a:r>
              <a:rPr lang="cs-CZ" sz="2400" b="1" baseline="-25000" dirty="0" smtClean="0"/>
              <a:t>0</a:t>
            </a:r>
            <a:r>
              <a:rPr lang="cs-CZ" sz="2400" b="1" dirty="0" smtClean="0"/>
              <a:t>v</a:t>
            </a:r>
          </a:p>
          <a:p>
            <a:pPr marL="0" indent="0">
              <a:buNone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96795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nádobě o objemu 1 litr je oxid uhličitý o hmotnosti 0,001g. Určete hustotu molekul </a:t>
            </a:r>
            <a:r>
              <a:rPr lang="cs-CZ" dirty="0" err="1" smtClean="0"/>
              <a:t>N</a:t>
            </a:r>
            <a:r>
              <a:rPr lang="cs-CZ" baseline="-25000" dirty="0" err="1" smtClean="0"/>
              <a:t>v</a:t>
            </a:r>
            <a:r>
              <a:rPr lang="cs-CZ" dirty="0" smtClean="0"/>
              <a:t> v nádobě a jaká je hustota tohoto plynu?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09155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1,4*10</a:t>
            </a:r>
            <a:r>
              <a:rPr lang="cs-CZ" baseline="30000" dirty="0" smtClean="0"/>
              <a:t>22</a:t>
            </a:r>
            <a:r>
              <a:rPr lang="cs-CZ" dirty="0" smtClean="0"/>
              <a:t>m</a:t>
            </a:r>
            <a:r>
              <a:rPr lang="cs-CZ" baseline="30000" dirty="0" smtClean="0"/>
              <a:t>-3</a:t>
            </a:r>
            <a:r>
              <a:rPr lang="cs-CZ" dirty="0" smtClean="0"/>
              <a:t>, 10</a:t>
            </a:r>
            <a:r>
              <a:rPr lang="cs-CZ" baseline="30000" dirty="0" smtClean="0"/>
              <a:t>-3</a:t>
            </a:r>
            <a:r>
              <a:rPr lang="cs-CZ" dirty="0" smtClean="0"/>
              <a:t>kg/m</a:t>
            </a:r>
            <a:r>
              <a:rPr lang="cs-CZ" baseline="30000" dirty="0" smtClean="0"/>
              <a:t>3</a:t>
            </a:r>
            <a:endParaRPr lang="cs-CZ" baseline="30000" dirty="0"/>
          </a:p>
        </p:txBody>
      </p:sp>
    </p:spTree>
    <p:extLst>
      <p:ext uri="{BB962C8B-B14F-4D97-AF65-F5344CB8AC3E}">
        <p14:creationId xmlns:p14="http://schemas.microsoft.com/office/powerpoint/2010/main" val="19403049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799" y="20929"/>
            <a:ext cx="8229600" cy="1143000"/>
          </a:xfrm>
        </p:spPr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77969"/>
            <a:ext cx="8674158" cy="3391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1386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jinak nazývá tíhová energie?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nazývá značka vlnové délky?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nazývá přechod z pevné látky na plynou?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je určena výška tónu?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nazývá vlnění, které vzniká v pevných, kapalných a plynných látkách?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/>
              <a:t>Jak se nazývá jednotka intenzity zvuku?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6025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8136904" cy="3202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69084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Archiv autora</a:t>
            </a:r>
            <a:endParaRPr lang="cs-CZ" dirty="0"/>
          </a:p>
          <a:p>
            <a:r>
              <a:rPr lang="cs-CZ" dirty="0" smtClean="0"/>
              <a:t>Galerie klipartů MS Office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84614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323</Words>
  <Application>Microsoft Office PowerPoint</Application>
  <PresentationFormat>Předvádění na obrazovce (4:3)</PresentationFormat>
  <Paragraphs>64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ANOTACE</vt:lpstr>
      <vt:lpstr>Tlak plynu z hlediska molekulové fyziky</vt:lpstr>
      <vt:lpstr>Ideální plyn</vt:lpstr>
      <vt:lpstr>Tlak</vt:lpstr>
      <vt:lpstr>Tlak</vt:lpstr>
      <vt:lpstr>Tlak</vt:lpstr>
      <vt:lpstr>Tlak</vt:lpstr>
      <vt:lpstr>Tlak</vt:lpstr>
      <vt:lpstr>Příklady</vt:lpstr>
      <vt:lpstr>Řešení</vt:lpstr>
      <vt:lpstr>Křížovka</vt:lpstr>
      <vt:lpstr>Otázky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Mirjam Civínová</dc:creator>
  <cp:lastModifiedBy>Mirjam Civínová</cp:lastModifiedBy>
  <cp:revision>10</cp:revision>
  <dcterms:created xsi:type="dcterms:W3CDTF">2013-12-17T12:51:37Z</dcterms:created>
  <dcterms:modified xsi:type="dcterms:W3CDTF">2014-01-17T07:54:21Z</dcterms:modified>
</cp:coreProperties>
</file>