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75" r:id="rId2"/>
    <p:sldId id="256" r:id="rId3"/>
    <p:sldId id="267" r:id="rId4"/>
    <p:sldId id="257" r:id="rId5"/>
    <p:sldId id="258" r:id="rId6"/>
    <p:sldId id="266" r:id="rId7"/>
    <p:sldId id="268" r:id="rId8"/>
    <p:sldId id="269" r:id="rId9"/>
    <p:sldId id="270" r:id="rId10"/>
    <p:sldId id="271" r:id="rId11"/>
    <p:sldId id="272" r:id="rId12"/>
    <p:sldId id="273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178" y="-10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C31744-0692-4621-8950-23AA7CAB5C66}" type="datetimeFigureOut">
              <a:rPr lang="de-DE" smtClean="0"/>
              <a:t>17.01.2014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3640C-E1D7-40C0-8C38-B3019827A792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35946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Regal</a:t>
            </a:r>
            <a:r>
              <a:rPr lang="cs-CZ" baseline="0" dirty="0" smtClean="0"/>
              <a:t>, r </a:t>
            </a:r>
            <a:r>
              <a:rPr lang="cs-CZ" baseline="0" dirty="0" err="1" smtClean="0"/>
              <a:t>Nachttisch</a:t>
            </a:r>
            <a:r>
              <a:rPr lang="cs-CZ" baseline="0" dirty="0" smtClean="0"/>
              <a:t>, r </a:t>
            </a:r>
            <a:r>
              <a:rPr lang="cs-CZ" baseline="0" dirty="0" err="1" smtClean="0"/>
              <a:t>Vorhang</a:t>
            </a:r>
            <a:r>
              <a:rPr lang="cs-CZ" baseline="0" dirty="0" smtClean="0"/>
              <a:t>, e </a:t>
            </a:r>
            <a:r>
              <a:rPr lang="cs-CZ" baseline="0" dirty="0" err="1" smtClean="0"/>
              <a:t>Kommode</a:t>
            </a:r>
            <a:r>
              <a:rPr lang="cs-CZ" baseline="0" dirty="0" smtClean="0"/>
              <a:t>, r </a:t>
            </a:r>
            <a:r>
              <a:rPr lang="cs-CZ" baseline="0" dirty="0" err="1" smtClean="0"/>
              <a:t>Schreibtisch</a:t>
            </a:r>
            <a:r>
              <a:rPr lang="cs-CZ" baseline="0" dirty="0" smtClean="0"/>
              <a:t>, r </a:t>
            </a:r>
            <a:r>
              <a:rPr lang="cs-CZ" baseline="0" dirty="0" err="1" smtClean="0"/>
              <a:t>Schrank</a:t>
            </a:r>
            <a:r>
              <a:rPr lang="cs-CZ" baseline="0" dirty="0" smtClean="0"/>
              <a:t>, s Sofa, s </a:t>
            </a:r>
            <a:r>
              <a:rPr lang="cs-CZ" baseline="0" dirty="0" err="1" smtClean="0"/>
              <a:t>Bett</a:t>
            </a:r>
            <a:r>
              <a:rPr lang="cs-CZ" baseline="0" dirty="0" smtClean="0"/>
              <a:t>, r </a:t>
            </a:r>
            <a:r>
              <a:rPr lang="cs-CZ" baseline="0" dirty="0" err="1" smtClean="0"/>
              <a:t>Sessel</a:t>
            </a:r>
            <a:endParaRPr lang="de-DE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3640C-E1D7-40C0-8C38-B3019827A792}" type="slidenum">
              <a:rPr lang="de-DE" smtClean="0"/>
              <a:t>12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7001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CA4B9-6FE1-44D7-BF24-878F860FFD7E}" type="datetime1">
              <a:rPr lang="de-DE" smtClean="0"/>
              <a:t>17.01.2014</a:t>
            </a:fld>
            <a:endParaRPr lang="de-DE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47F9AA4-4977-4114-AA8E-87FB60EF755D}" type="slidenum">
              <a:rPr lang="de-DE" smtClean="0"/>
              <a:t>‹#›</a:t>
            </a:fld>
            <a:endParaRPr lang="de-DE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35956-0F30-4DA7-B828-FBE279D14CA5}" type="datetime1">
              <a:rPr lang="de-DE" smtClean="0"/>
              <a:t>17.01.2014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9AA4-4977-4114-AA8E-87FB60EF755D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4751-B9B1-41CD-9D5A-10DE10F33077}" type="datetime1">
              <a:rPr lang="de-DE" smtClean="0"/>
              <a:t>17.01.2014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9AA4-4977-4114-AA8E-87FB60EF755D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F875B-D964-4B99-AD66-AD422DB0AB8C}" type="datetime1">
              <a:rPr lang="de-DE" smtClean="0"/>
              <a:t>17.01.2014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9AA4-4977-4114-AA8E-87FB60EF755D}" type="slidenum">
              <a:rPr lang="de-DE" smtClean="0"/>
              <a:t>‹#›</a:t>
            </a:fld>
            <a:endParaRPr lang="de-DE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5C252-7CDE-40D0-8FA4-F8EFBEA45203}" type="datetime1">
              <a:rPr lang="de-DE" smtClean="0"/>
              <a:t>17.01.2014</a:t>
            </a:fld>
            <a:endParaRPr lang="de-D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9AA4-4977-4114-AA8E-87FB60EF755D}" type="slidenum">
              <a:rPr lang="de-DE" smtClean="0"/>
              <a:t>‹#›</a:t>
            </a:fld>
            <a:endParaRPr lang="de-DE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02178-3B11-4CFA-946D-5612B48DCBB6}" type="datetime1">
              <a:rPr lang="de-DE" smtClean="0"/>
              <a:t>17.01.2014</a:t>
            </a:fld>
            <a:endParaRPr lang="de-D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9AA4-4977-4114-AA8E-87FB60EF755D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6F821-556D-4712-B497-1DAD8D67FF3E}" type="datetime1">
              <a:rPr lang="de-DE" smtClean="0"/>
              <a:t>17.01.2014</a:t>
            </a:fld>
            <a:endParaRPr lang="de-D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9AA4-4977-4114-AA8E-87FB60EF755D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A130F-A988-4F03-8119-E4EA31E56F2A}" type="datetime1">
              <a:rPr lang="de-DE" smtClean="0"/>
              <a:t>17.01.2014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9AA4-4977-4114-AA8E-87FB60EF755D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B8-CA24-42E3-A323-A8EF64310CA5}" type="datetime1">
              <a:rPr lang="de-DE" smtClean="0"/>
              <a:t>17.01.2014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9AA4-4977-4114-AA8E-87FB60EF755D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F3731-3603-4931-BBBE-F71D37C0F65D}" type="datetime1">
              <a:rPr lang="de-DE" smtClean="0"/>
              <a:t>17.01.2014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9AA4-4977-4114-AA8E-87FB60EF755D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3F97F-088F-4D0F-BA42-868D489E553F}" type="datetime1">
              <a:rPr lang="de-DE" smtClean="0"/>
              <a:t>17.01.2014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9AA4-4977-4114-AA8E-87FB60EF755D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0749042D-AADF-4EAB-9D13-FD7F52EF4A22}" type="datetime1">
              <a:rPr lang="de-DE" smtClean="0"/>
              <a:t>17.01.2014</a:t>
            </a:fld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547F9AA4-4977-4114-AA8E-87FB60EF755D}" type="slidenum">
              <a:rPr lang="de-DE" smtClean="0"/>
              <a:t>‹#›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de-DE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10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4862461"/>
              </p:ext>
            </p:extLst>
          </p:nvPr>
        </p:nvGraphicFramePr>
        <p:xfrm>
          <a:off x="539552" y="1484784"/>
          <a:ext cx="7816326" cy="3931758"/>
        </p:xfrm>
        <a:graphic>
          <a:graphicData uri="http://schemas.openxmlformats.org/drawingml/2006/table">
            <a:tbl>
              <a:tblPr/>
              <a:tblGrid>
                <a:gridCol w="1936331"/>
                <a:gridCol w="5879995"/>
              </a:tblGrid>
              <a:tr h="228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CZ.1.07/1.5.00/34.0029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228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 INOVACE_12- 10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713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průmyslová škola stavební, Resslova 2,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České Budějovice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228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Dana Mužíková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228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Tematický celek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Německý jazyk odborný ve stavebnictví – 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Kreuzworträtsel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228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3.-4. ročník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228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12. 12. 2013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4177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Výukový materiál slouží  k  zopakování  základních výrazů tematického celku  Dům, byt a bytové zařízení.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Je zpracován formou  křížovky v prezentaci.</a:t>
                      </a: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8914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Žáci  pracují společně, na základě definic doplňují  jednotlivé  výrazy do křížovky. Oranžové pole obsahuje tajenku. Slovní zásobu se správnými členy si žáci průběžně zapisují.. (Členy jsou uvedené v poznámce u posledního snímku č. 12) Potom používají  jednotlivé výrazy ve větách , kde se procvičuje další gramatika  - např. předložky, přídavná jména v přívlastku.     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                                               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1447" marR="91447" marT="45711" marB="4571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Picture 3" descr="šablona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577" y="1"/>
            <a:ext cx="9172577" cy="1124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1407" y="5661248"/>
            <a:ext cx="5472608" cy="10380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405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516625"/>
            <a:ext cx="7315200" cy="1344423"/>
          </a:xfrm>
        </p:spPr>
        <p:txBody>
          <a:bodyPr/>
          <a:lstStyle/>
          <a:p>
            <a:pPr algn="ctr"/>
            <a:r>
              <a:rPr lang="cs-CZ" b="1" dirty="0" smtClean="0"/>
              <a:t>FACHDEUTSCH</a:t>
            </a:r>
            <a:endParaRPr lang="de-DE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14400" y="4365104"/>
            <a:ext cx="7315200" cy="1946058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err="1" smtClean="0"/>
              <a:t>Kreuzworträtsel</a:t>
            </a:r>
            <a:endParaRPr lang="de-DE" sz="4800" b="1" dirty="0"/>
          </a:p>
        </p:txBody>
      </p:sp>
    </p:spTree>
    <p:extLst>
      <p:ext uri="{BB962C8B-B14F-4D97-AF65-F5344CB8AC3E}">
        <p14:creationId xmlns:p14="http://schemas.microsoft.com/office/powerpoint/2010/main" val="3068654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0" y="0"/>
            <a:ext cx="8286800" cy="1124744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err="1" smtClean="0"/>
              <a:t>Lösen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Sie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das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Kreuzworträtsel</a:t>
            </a:r>
            <a:r>
              <a:rPr lang="cs-CZ" sz="3600" b="1" dirty="0" smtClean="0"/>
              <a:t>: </a:t>
            </a:r>
            <a:endParaRPr lang="de-DE" sz="3600" b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179512" y="1412776"/>
            <a:ext cx="8964488" cy="5445224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Die </a:t>
            </a:r>
            <a:r>
              <a:rPr lang="cs-CZ" sz="3200" b="1" dirty="0" err="1" smtClean="0"/>
              <a:t>gesuchten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Begriffe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sind</a:t>
            </a:r>
            <a:r>
              <a:rPr lang="cs-CZ" sz="3200" b="1" dirty="0" smtClean="0"/>
              <a:t> </a:t>
            </a:r>
            <a:r>
              <a:rPr lang="cs-CZ" sz="3200" b="1" dirty="0" err="1" smtClean="0">
                <a:solidFill>
                  <a:schemeClr val="tx2"/>
                </a:solidFill>
              </a:rPr>
              <a:t>Möbel</a:t>
            </a:r>
            <a:r>
              <a:rPr lang="cs-CZ" sz="3200" b="1" dirty="0" smtClean="0">
                <a:solidFill>
                  <a:schemeClr val="tx2"/>
                </a:solidFill>
              </a:rPr>
              <a:t> </a:t>
            </a:r>
            <a:r>
              <a:rPr lang="cs-CZ" sz="3200" b="1" dirty="0" err="1" smtClean="0"/>
              <a:t>und</a:t>
            </a:r>
            <a:r>
              <a:rPr lang="cs-CZ" sz="3200" b="1" dirty="0" smtClean="0"/>
              <a:t> </a:t>
            </a:r>
            <a:r>
              <a:rPr lang="cs-CZ" sz="3200" b="1" dirty="0" err="1" smtClean="0">
                <a:solidFill>
                  <a:schemeClr val="tx2"/>
                </a:solidFill>
              </a:rPr>
              <a:t>Einrichtungsgegenstände</a:t>
            </a:r>
            <a:r>
              <a:rPr lang="cs-CZ" sz="3200" b="1" dirty="0" smtClean="0"/>
              <a:t>. </a:t>
            </a:r>
            <a:r>
              <a:rPr lang="cs-CZ" sz="3200" b="1" dirty="0" err="1" smtClean="0"/>
              <a:t>Das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orange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Feld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ergibt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etwas</a:t>
            </a:r>
            <a:r>
              <a:rPr lang="cs-CZ" sz="3200" b="1" dirty="0" smtClean="0"/>
              <a:t>, </a:t>
            </a:r>
            <a:r>
              <a:rPr lang="cs-CZ" sz="3200" b="1" dirty="0" err="1" smtClean="0"/>
              <a:t>was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sich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Flur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befindet</a:t>
            </a:r>
            <a:r>
              <a:rPr lang="cs-CZ" sz="3200" b="1" dirty="0" smtClean="0"/>
              <a:t>.</a:t>
            </a:r>
            <a:endParaRPr lang="de-DE" sz="3200" b="1" dirty="0"/>
          </a:p>
        </p:txBody>
      </p:sp>
      <p:pic>
        <p:nvPicPr>
          <p:cNvPr id="1026" name="Picture 2" descr="C:\Users\Projekt\AppData\Local\Microsoft\Windows\Temporary Internet Files\Content.IE5\9Q6MSM44\MP900448278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067" y="3089275"/>
            <a:ext cx="6137865" cy="3580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1024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532440" cy="1124743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1.</a:t>
            </a:r>
            <a:r>
              <a:rPr lang="cs-CZ" dirty="0" smtClean="0"/>
              <a:t> </a:t>
            </a:r>
            <a:r>
              <a:rPr lang="cs-CZ" b="1" dirty="0" err="1" smtClean="0"/>
              <a:t>Darauf</a:t>
            </a:r>
            <a:r>
              <a:rPr lang="cs-CZ" b="1" dirty="0" smtClean="0"/>
              <a:t>  </a:t>
            </a:r>
            <a:r>
              <a:rPr lang="cs-CZ" b="1" dirty="0" err="1" smtClean="0"/>
              <a:t>stellt</a:t>
            </a:r>
            <a:r>
              <a:rPr lang="cs-CZ" b="1" dirty="0" smtClean="0"/>
              <a:t> man </a:t>
            </a:r>
            <a:r>
              <a:rPr lang="cs-CZ" b="1" dirty="0" err="1" smtClean="0"/>
              <a:t>gewöhnlich</a:t>
            </a: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 err="1" smtClean="0"/>
              <a:t>Bücher</a:t>
            </a:r>
            <a:r>
              <a:rPr lang="cs-CZ" b="1" dirty="0"/>
              <a:t>,</a:t>
            </a:r>
            <a:r>
              <a:rPr lang="cs-CZ" b="1" dirty="0" smtClean="0"/>
              <a:t> </a:t>
            </a:r>
            <a:r>
              <a:rPr lang="cs-CZ" b="1" dirty="0" err="1" smtClean="0"/>
              <a:t>Blumen</a:t>
            </a:r>
            <a:r>
              <a:rPr lang="cs-CZ" b="1" dirty="0" smtClean="0"/>
              <a:t> oder </a:t>
            </a:r>
            <a:r>
              <a:rPr lang="cs-CZ" b="1" dirty="0" err="1" smtClean="0"/>
              <a:t>Gegenstände</a:t>
            </a:r>
            <a:r>
              <a:rPr lang="cs-CZ" b="1" dirty="0" smtClean="0"/>
              <a:t>.</a:t>
            </a:r>
            <a:endParaRPr lang="de-DE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9963551"/>
              </p:ext>
            </p:extLst>
          </p:nvPr>
        </p:nvGraphicFramePr>
        <p:xfrm>
          <a:off x="2" y="1052738"/>
          <a:ext cx="9143996" cy="5805261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508648"/>
                <a:gridCol w="507353"/>
                <a:gridCol w="507353"/>
                <a:gridCol w="507353"/>
                <a:gridCol w="507353"/>
                <a:gridCol w="507353"/>
                <a:gridCol w="559123"/>
                <a:gridCol w="50735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</a:tblGrid>
              <a:tr h="6450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1.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aseline="0" dirty="0" smtClean="0">
                          <a:effectLst/>
                          <a:latin typeface="+mn-lt"/>
                          <a:ea typeface="Times New Roman"/>
                        </a:rPr>
                        <a:t> </a:t>
                      </a: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2.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3.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4.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5.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6.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7.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8.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9.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3425825" y="3132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1009668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R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02984" y="1009667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chemeClr val="bg2"/>
                </a:solidFill>
              </a:rPr>
              <a:t>E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26146" y="1033580"/>
            <a:ext cx="54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G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69885" y="1054007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A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19098" y="1054007"/>
            <a:ext cx="577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L</a:t>
            </a:r>
            <a:endParaRPr lang="de-DE" sz="36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9002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" grpId="0" build="p"/>
      <p:bldP spid="4" grpId="0"/>
      <p:bldP spid="5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532440" cy="1052736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3600" b="1" dirty="0" smtClean="0"/>
              <a:t>2. Dort </a:t>
            </a:r>
            <a:r>
              <a:rPr lang="cs-CZ" sz="3600" b="1" dirty="0" err="1" smtClean="0"/>
              <a:t>steht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eine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Lampe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und</a:t>
            </a:r>
            <a:r>
              <a:rPr lang="cs-CZ" sz="3600" b="1" dirty="0" smtClean="0"/>
              <a:t> es </a:t>
            </a:r>
            <a:r>
              <a:rPr lang="cs-CZ" sz="3600" b="1" dirty="0" err="1" smtClean="0"/>
              <a:t>befindet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sich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gleich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neben</a:t>
            </a:r>
            <a:r>
              <a:rPr lang="cs-CZ" sz="3600" b="1" dirty="0" smtClean="0"/>
              <a:t> dem </a:t>
            </a:r>
            <a:r>
              <a:rPr lang="cs-CZ" sz="3600" b="1" dirty="0" err="1" smtClean="0"/>
              <a:t>Bett</a:t>
            </a:r>
            <a:r>
              <a:rPr lang="cs-CZ" sz="3600" b="1" dirty="0" smtClean="0"/>
              <a:t>. </a:t>
            </a:r>
            <a:endParaRPr lang="de-DE" sz="36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0537468"/>
              </p:ext>
            </p:extLst>
          </p:nvPr>
        </p:nvGraphicFramePr>
        <p:xfrm>
          <a:off x="2" y="1052738"/>
          <a:ext cx="9143996" cy="5805261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508648"/>
                <a:gridCol w="507353"/>
                <a:gridCol w="507353"/>
                <a:gridCol w="507353"/>
                <a:gridCol w="507353"/>
                <a:gridCol w="507353"/>
                <a:gridCol w="559123"/>
                <a:gridCol w="50735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</a:tblGrid>
              <a:tr h="6450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1.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R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G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L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aseline="0" dirty="0" smtClean="0">
                          <a:effectLst/>
                          <a:latin typeface="+mn-lt"/>
                          <a:ea typeface="Times New Roman"/>
                        </a:rPr>
                        <a:t> </a:t>
                      </a: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2.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3.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4.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5.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6.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7.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8.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9.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3425825" y="3132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0649" y="1644803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N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29533" y="1657446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A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97427" y="1669013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C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596820" y="1660263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H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26236" y="1669559"/>
            <a:ext cx="466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T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58644" y="1669559"/>
            <a:ext cx="466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T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09387" y="1669559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 I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01503" y="1679087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S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997825" y="1679086"/>
            <a:ext cx="5989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C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15518" y="1669013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H</a:t>
            </a:r>
            <a:endParaRPr lang="de-DE" sz="36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717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532440" cy="1124743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/>
              <a:t>3. Man </a:t>
            </a:r>
            <a:r>
              <a:rPr lang="cs-CZ" sz="3600" b="1" dirty="0" err="1" smtClean="0"/>
              <a:t>zieht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ihn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zu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damit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keiner</a:t>
            </a:r>
            <a:r>
              <a:rPr lang="cs-CZ" sz="3600" b="1" dirty="0" smtClean="0"/>
              <a:t> von </a:t>
            </a:r>
            <a:r>
              <a:rPr lang="cs-CZ" sz="3600" b="1" dirty="0" err="1" smtClean="0"/>
              <a:t>draußen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ins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Zimmer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schauen</a:t>
            </a:r>
            <a:r>
              <a:rPr lang="cs-CZ" sz="3600" b="1" dirty="0"/>
              <a:t> </a:t>
            </a:r>
            <a:r>
              <a:rPr lang="cs-CZ" sz="3600" b="1" dirty="0" smtClean="0"/>
              <a:t>kann.</a:t>
            </a:r>
            <a:endParaRPr lang="de-DE" sz="36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2380647"/>
              </p:ext>
            </p:extLst>
          </p:nvPr>
        </p:nvGraphicFramePr>
        <p:xfrm>
          <a:off x="2" y="1052738"/>
          <a:ext cx="9143996" cy="5805261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508648"/>
                <a:gridCol w="507353"/>
                <a:gridCol w="507353"/>
                <a:gridCol w="507353"/>
                <a:gridCol w="507353"/>
                <a:gridCol w="507353"/>
                <a:gridCol w="559123"/>
                <a:gridCol w="50735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</a:tblGrid>
              <a:tr h="6450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1.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R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G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L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aseline="0" dirty="0" smtClean="0">
                          <a:effectLst/>
                          <a:latin typeface="+mn-lt"/>
                          <a:ea typeface="Times New Roman"/>
                        </a:rPr>
                        <a:t> </a:t>
                      </a: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2.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3.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4.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5.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6.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7.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8.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9.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3425825" y="3132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78977" y="2383287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V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420" y="2381980"/>
            <a:ext cx="54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O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15159" y="2375404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R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06802" y="2375402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H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24893" y="2360051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A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75798" y="2360050"/>
            <a:ext cx="5321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N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35682" y="2354723"/>
            <a:ext cx="54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G</a:t>
            </a:r>
            <a:endParaRPr lang="de-DE" sz="36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0822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"/>
            <a:ext cx="8532440" cy="1052736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/>
              <a:t>4. </a:t>
            </a:r>
            <a:r>
              <a:rPr lang="cs-CZ" sz="3600" b="1" dirty="0" err="1"/>
              <a:t>Ein</a:t>
            </a:r>
            <a:r>
              <a:rPr lang="cs-CZ" sz="3600" b="1" dirty="0"/>
              <a:t> </a:t>
            </a:r>
            <a:r>
              <a:rPr lang="cs-CZ" sz="3600" b="1" dirty="0" err="1"/>
              <a:t>Möbelstück</a:t>
            </a:r>
            <a:r>
              <a:rPr lang="cs-CZ" sz="3600" b="1" dirty="0"/>
              <a:t> </a:t>
            </a:r>
            <a:r>
              <a:rPr lang="cs-CZ" sz="3600" b="1" dirty="0" err="1"/>
              <a:t>mit</a:t>
            </a:r>
            <a:r>
              <a:rPr lang="cs-CZ" sz="3600" b="1" dirty="0"/>
              <a:t> </a:t>
            </a:r>
            <a:r>
              <a:rPr lang="cs-CZ" sz="3600" b="1" dirty="0" err="1"/>
              <a:t>mehreren</a:t>
            </a:r>
            <a:r>
              <a:rPr lang="cs-CZ" sz="3600" b="1" dirty="0"/>
              <a:t> </a:t>
            </a:r>
            <a:br>
              <a:rPr lang="cs-CZ" sz="3600" b="1" dirty="0"/>
            </a:br>
            <a:r>
              <a:rPr lang="cs-CZ" sz="3600" b="1" dirty="0"/>
              <a:t>    </a:t>
            </a:r>
            <a:r>
              <a:rPr lang="cs-CZ" sz="3600" b="1" dirty="0" err="1"/>
              <a:t>Schubladen</a:t>
            </a:r>
            <a:r>
              <a:rPr lang="cs-CZ" sz="3600" b="1" dirty="0"/>
              <a:t>.</a:t>
            </a:r>
            <a:endParaRPr lang="de-DE" sz="36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9784762"/>
              </p:ext>
            </p:extLst>
          </p:nvPr>
        </p:nvGraphicFramePr>
        <p:xfrm>
          <a:off x="2" y="1052738"/>
          <a:ext cx="9143996" cy="5805261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508648"/>
                <a:gridCol w="507353"/>
                <a:gridCol w="507353"/>
                <a:gridCol w="507353"/>
                <a:gridCol w="507353"/>
                <a:gridCol w="507353"/>
                <a:gridCol w="559123"/>
                <a:gridCol w="50735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</a:tblGrid>
              <a:tr h="6450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1.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R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G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L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aseline="0" dirty="0" smtClean="0">
                          <a:effectLst/>
                          <a:latin typeface="+mn-lt"/>
                          <a:ea typeface="Times New Roman"/>
                        </a:rPr>
                        <a:t> </a:t>
                      </a: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2.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3.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V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R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G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4.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5.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6.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7.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8.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9.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3425825" y="3132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2972418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K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93747" y="2990485"/>
            <a:ext cx="54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O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09425" y="2991019"/>
            <a:ext cx="5693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chemeClr val="bg2"/>
                </a:solidFill>
              </a:rPr>
              <a:t>M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78812" y="2990484"/>
            <a:ext cx="5693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M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15967" y="2991734"/>
            <a:ext cx="4519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O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19575" y="2991734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D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31656" y="2979991"/>
            <a:ext cx="488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E</a:t>
            </a:r>
            <a:endParaRPr lang="de-DE" sz="36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239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"/>
            <a:ext cx="8532440" cy="1052736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/>
              <a:t>5</a:t>
            </a:r>
            <a:r>
              <a:rPr lang="cs-CZ" sz="3600" b="1" dirty="0"/>
              <a:t>. </a:t>
            </a:r>
            <a:r>
              <a:rPr lang="cs-CZ" sz="3600" b="1" dirty="0" err="1"/>
              <a:t>Hausaufgaben</a:t>
            </a:r>
            <a:r>
              <a:rPr lang="cs-CZ" sz="3600" b="1" dirty="0"/>
              <a:t> </a:t>
            </a:r>
            <a:r>
              <a:rPr lang="cs-CZ" sz="3600" b="1" dirty="0" err="1" smtClean="0"/>
              <a:t>werden</a:t>
            </a:r>
            <a:r>
              <a:rPr lang="cs-CZ" sz="3600" b="1" dirty="0" smtClean="0"/>
              <a:t> dort </a:t>
            </a:r>
            <a:r>
              <a:rPr lang="cs-CZ" sz="3600" b="1" dirty="0" err="1" smtClean="0"/>
              <a:t>geschrieben</a:t>
            </a:r>
            <a:r>
              <a:rPr lang="cs-CZ" sz="3600" b="1" dirty="0" smtClean="0"/>
              <a:t>.</a:t>
            </a:r>
            <a:endParaRPr lang="de-DE" sz="36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3734831"/>
              </p:ext>
            </p:extLst>
          </p:nvPr>
        </p:nvGraphicFramePr>
        <p:xfrm>
          <a:off x="2" y="1052738"/>
          <a:ext cx="9143996" cy="5805261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508648"/>
                <a:gridCol w="507353"/>
                <a:gridCol w="507353"/>
                <a:gridCol w="507353"/>
                <a:gridCol w="507353"/>
                <a:gridCol w="507353"/>
                <a:gridCol w="559123"/>
                <a:gridCol w="50735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</a:tblGrid>
              <a:tr h="6450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1.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R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G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L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aseline="0" dirty="0" smtClean="0">
                          <a:effectLst/>
                          <a:latin typeface="+mn-lt"/>
                          <a:ea typeface="Times New Roman"/>
                        </a:rPr>
                        <a:t> </a:t>
                      </a: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2.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3.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V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R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G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4.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K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M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M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D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5.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6.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7.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8.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9.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3425825" y="3132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3640206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S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44163" y="3640206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C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62253" y="3663259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H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80344" y="3667792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R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12967" y="3669142"/>
            <a:ext cx="6030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E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5207" y="3640206"/>
            <a:ext cx="5040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I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89262" y="3628478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B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07353" y="3645637"/>
            <a:ext cx="466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T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44208" y="3615407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I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67570" y="3631587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S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479734" y="3628479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C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997825" y="3628479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H</a:t>
            </a:r>
            <a:endParaRPr lang="de-DE" sz="36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0344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"/>
            <a:ext cx="8532440" cy="1052736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/>
              <a:t>6. </a:t>
            </a:r>
            <a:r>
              <a:rPr lang="cs-CZ" sz="3600" b="1" dirty="0" err="1" smtClean="0"/>
              <a:t>Hier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hängen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unsere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Kleider</a:t>
            </a:r>
            <a:r>
              <a:rPr lang="cs-CZ" sz="3600" b="1" dirty="0" smtClean="0"/>
              <a:t>.</a:t>
            </a:r>
            <a:endParaRPr lang="de-DE" sz="36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6861283"/>
              </p:ext>
            </p:extLst>
          </p:nvPr>
        </p:nvGraphicFramePr>
        <p:xfrm>
          <a:off x="2" y="1052738"/>
          <a:ext cx="9143996" cy="5805261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508648"/>
                <a:gridCol w="507353"/>
                <a:gridCol w="507353"/>
                <a:gridCol w="507353"/>
                <a:gridCol w="507353"/>
                <a:gridCol w="507353"/>
                <a:gridCol w="559123"/>
                <a:gridCol w="50735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</a:tblGrid>
              <a:tr h="6450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1.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R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G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L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aseline="0" dirty="0" smtClean="0">
                          <a:effectLst/>
                          <a:latin typeface="+mn-lt"/>
                          <a:ea typeface="Times New Roman"/>
                        </a:rPr>
                        <a:t> </a:t>
                      </a: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2.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3.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V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R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G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4.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K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M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M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D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5.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R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B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6.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7.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8.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9.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3425825" y="3132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4293096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S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75398" y="4293095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C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93489" y="4293094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H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13111" y="4293093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R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6016" y="4293096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A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34107" y="4292198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N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39484" y="4296010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K</a:t>
            </a:r>
            <a:endParaRPr lang="de-DE" sz="36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289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"/>
            <a:ext cx="8388424" cy="1052736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/>
              <a:t>7. Es </a:t>
            </a:r>
            <a:r>
              <a:rPr lang="cs-CZ" sz="3600" b="1" dirty="0" err="1" smtClean="0"/>
              <a:t>ist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sehr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bequem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 </a:t>
            </a:r>
            <a:r>
              <a:rPr lang="cs-CZ" sz="3600" b="1" dirty="0" err="1" smtClean="0"/>
              <a:t>zum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Sitzen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und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Liegen</a:t>
            </a:r>
            <a:r>
              <a:rPr lang="cs-CZ" sz="3600" b="1" dirty="0" smtClean="0"/>
              <a:t>.</a:t>
            </a:r>
            <a:endParaRPr lang="de-DE" sz="36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8239021"/>
              </p:ext>
            </p:extLst>
          </p:nvPr>
        </p:nvGraphicFramePr>
        <p:xfrm>
          <a:off x="2" y="1052738"/>
          <a:ext cx="9143996" cy="5805261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508648"/>
                <a:gridCol w="507353"/>
                <a:gridCol w="507353"/>
                <a:gridCol w="507353"/>
                <a:gridCol w="507353"/>
                <a:gridCol w="507353"/>
                <a:gridCol w="559123"/>
                <a:gridCol w="50735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</a:tblGrid>
              <a:tr h="6450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1.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R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G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L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aseline="0" dirty="0" smtClean="0">
                          <a:effectLst/>
                          <a:latin typeface="+mn-lt"/>
                          <a:ea typeface="Times New Roman"/>
                        </a:rPr>
                        <a:t> </a:t>
                      </a: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2.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3.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V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R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G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4.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K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M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M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D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5.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R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B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6.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R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K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7.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8.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9.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3425825" y="3132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6124" y="4932961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S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28569" y="4932962"/>
            <a:ext cx="54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O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84727" y="4932963"/>
            <a:ext cx="5437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F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8430" y="4932964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A</a:t>
            </a:r>
            <a:endParaRPr lang="de-DE" sz="36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823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"/>
            <a:ext cx="8388424" cy="836711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/>
              <a:t>8</a:t>
            </a:r>
            <a:r>
              <a:rPr lang="cs-CZ" sz="3600" b="1" dirty="0" smtClean="0"/>
              <a:t>. </a:t>
            </a:r>
            <a:r>
              <a:rPr lang="cs-CZ" sz="3600" b="1" dirty="0" err="1" smtClean="0"/>
              <a:t>Hier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schläft</a:t>
            </a:r>
            <a:r>
              <a:rPr lang="cs-CZ" sz="3600" b="1" dirty="0" smtClean="0"/>
              <a:t> man.</a:t>
            </a:r>
            <a:endParaRPr lang="de-DE" sz="36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823076"/>
              </p:ext>
            </p:extLst>
          </p:nvPr>
        </p:nvGraphicFramePr>
        <p:xfrm>
          <a:off x="2" y="1052738"/>
          <a:ext cx="9143996" cy="5805261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508648"/>
                <a:gridCol w="507353"/>
                <a:gridCol w="507353"/>
                <a:gridCol w="507353"/>
                <a:gridCol w="507353"/>
                <a:gridCol w="507353"/>
                <a:gridCol w="559123"/>
                <a:gridCol w="50735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</a:tblGrid>
              <a:tr h="6450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1.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R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G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L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aseline="0" dirty="0" smtClean="0">
                          <a:effectLst/>
                          <a:latin typeface="+mn-lt"/>
                          <a:ea typeface="Times New Roman"/>
                        </a:rPr>
                        <a:t> </a:t>
                      </a: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2.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3.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V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R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G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4.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K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M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M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D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5.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R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B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6.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R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K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7.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F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8.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9.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3425825" y="3132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39952" y="5589240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B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58043" y="5589239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E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5589238"/>
            <a:ext cx="466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T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85431" y="5589237"/>
            <a:ext cx="466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T</a:t>
            </a:r>
            <a:endParaRPr lang="de-DE" sz="36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625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"/>
            <a:ext cx="8388424" cy="1052735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/>
              <a:t>9. </a:t>
            </a:r>
            <a:r>
              <a:rPr lang="cs-CZ" sz="3600" b="1" dirty="0" err="1" smtClean="0"/>
              <a:t>Ein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weiches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Polstermöbel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im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Wohnzimmer</a:t>
            </a:r>
            <a:endParaRPr lang="de-DE" sz="36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0557966"/>
              </p:ext>
            </p:extLst>
          </p:nvPr>
        </p:nvGraphicFramePr>
        <p:xfrm>
          <a:off x="2" y="1052738"/>
          <a:ext cx="9143996" cy="5805261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508648"/>
                <a:gridCol w="507353"/>
                <a:gridCol w="507353"/>
                <a:gridCol w="507353"/>
                <a:gridCol w="507353"/>
                <a:gridCol w="507353"/>
                <a:gridCol w="559123"/>
                <a:gridCol w="50735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  <a:gridCol w="559123"/>
              </a:tblGrid>
              <a:tr h="6450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1.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R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G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j-lt"/>
                          <a:ea typeface="Times New Roman"/>
                        </a:rPr>
                        <a:t>L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aseline="0" dirty="0" smtClean="0">
                          <a:effectLst/>
                          <a:latin typeface="+mn-lt"/>
                          <a:ea typeface="Times New Roman"/>
                        </a:rPr>
                        <a:t> </a:t>
                      </a: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2.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3.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V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R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G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4.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K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M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M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D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5.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R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B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I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6.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C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H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R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N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K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7.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S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O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F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8.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B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E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Times New Roman"/>
                        </a:rPr>
                        <a:t>T</a:t>
                      </a:r>
                      <a:endParaRPr lang="cs-CZ" sz="3600" b="1" dirty="0">
                        <a:solidFill>
                          <a:schemeClr val="bg2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4502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Times New Roman"/>
                        </a:rPr>
                        <a:t> 9.</a:t>
                      </a:r>
                      <a:endParaRPr lang="cs-CZ" sz="24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3425825" y="3132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5896" y="6186404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S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28339" y="6186403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E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6186404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S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31290" y="6186402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S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57539" y="6171442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E</a:t>
            </a:r>
            <a:endParaRPr lang="de-DE" sz="3600" b="1" dirty="0">
              <a:solidFill>
                <a:schemeClr val="bg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22553" y="6171441"/>
            <a:ext cx="466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</a:rPr>
              <a:t>L</a:t>
            </a:r>
            <a:endParaRPr lang="de-DE" sz="36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9102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8388424" cy="1154097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Zdroj obrázku:</a:t>
            </a:r>
            <a:endParaRPr lang="de-DE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1"/>
            <a:ext cx="8748464" cy="468056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Galerie Microsoft Office</a:t>
            </a:r>
            <a:endParaRPr lang="de-DE" sz="2800" b="1" dirty="0"/>
          </a:p>
        </p:txBody>
      </p:sp>
    </p:spTree>
    <p:extLst>
      <p:ext uri="{BB962C8B-B14F-4D97-AF65-F5344CB8AC3E}">
        <p14:creationId xmlns:p14="http://schemas.microsoft.com/office/powerpoint/2010/main" val="2637275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439</TotalTime>
  <Words>847</Words>
  <Application>Microsoft Office PowerPoint</Application>
  <PresentationFormat>Předvádění na obrazovce (4:3)</PresentationFormat>
  <Paragraphs>448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Prostor</vt:lpstr>
      <vt:lpstr>Prezentace aplikace PowerPoint</vt:lpstr>
      <vt:lpstr>FACHDEUTSCH</vt:lpstr>
      <vt:lpstr>Lösen Sie das Kreuzworträtsel: </vt:lpstr>
      <vt:lpstr>1. Darauf  stellt man gewöhnlich  Bücher, Blumen oder Gegenstände.</vt:lpstr>
      <vt:lpstr>2. Dort steht eine Lampe und es befindet sich gleich neben dem Bett. </vt:lpstr>
      <vt:lpstr>3. Man zieht ihn zu, damit keiner von draußen ins Zimmer schauen kann.</vt:lpstr>
      <vt:lpstr>4. Ein Möbelstück mit mehreren      Schubladen.</vt:lpstr>
      <vt:lpstr>5. Hausaufgaben werden dort geschrieben.</vt:lpstr>
      <vt:lpstr>6. Hier hängen unsere Kleider.</vt:lpstr>
      <vt:lpstr>7. Es ist sehr bequem  zum Sitzen und Liegen.</vt:lpstr>
      <vt:lpstr>8. Hier schläft man.</vt:lpstr>
      <vt:lpstr>9. Ein weiches Polstermöbel im Wohnzimmer</vt:lpstr>
      <vt:lpstr>Zdroj obrázku: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FACHDEUTSCH</dc:title>
  <dc:creator>Projekt</dc:creator>
  <cp:lastModifiedBy>Alena Stachová</cp:lastModifiedBy>
  <cp:revision>44</cp:revision>
  <dcterms:created xsi:type="dcterms:W3CDTF">2013-12-30T19:39:09Z</dcterms:created>
  <dcterms:modified xsi:type="dcterms:W3CDTF">2014-01-17T08:04:22Z</dcterms:modified>
</cp:coreProperties>
</file>