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284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7337514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Občanská nauka - filozofie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Hérakleitos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oheń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jednota a boj protikladných stránek, dialektika,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eleaté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aporie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nauka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pracovní listy ,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2.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 oboru  Podnikání, 4. ročník – Mechanik seřizovač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materiály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SŠST Ústí nad Labem, Čelakovského 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err="1" smtClean="0"/>
              <a:t>Hérakleitos</a:t>
            </a:r>
            <a:r>
              <a:rPr lang="cs-CZ" sz="2800" b="1" dirty="0" smtClean="0"/>
              <a:t> z </a:t>
            </a:r>
            <a:r>
              <a:rPr lang="cs-CZ" sz="2800" b="1" dirty="0" err="1" smtClean="0"/>
              <a:t>Efesu</a:t>
            </a:r>
            <a:r>
              <a:rPr lang="cs-CZ" sz="2800" b="1" dirty="0" smtClean="0"/>
              <a:t> – </a:t>
            </a:r>
            <a:r>
              <a:rPr lang="cs-CZ" sz="2800" b="1" dirty="0" err="1" smtClean="0"/>
              <a:t>eleaté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VY_32_INOVACE_35_702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2720" y="1412776"/>
            <a:ext cx="8280920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 </a:t>
            </a:r>
          </a:p>
          <a:p>
            <a:pPr lvl="0"/>
            <a:r>
              <a:rPr lang="cs-CZ" sz="1400" dirty="0" smtClean="0"/>
              <a:t>                Jeden </a:t>
            </a:r>
            <a:r>
              <a:rPr lang="cs-CZ" sz="1400" dirty="0"/>
              <a:t>z prvních </a:t>
            </a:r>
            <a:r>
              <a:rPr lang="cs-CZ" sz="1400" dirty="0" smtClean="0"/>
              <a:t>filozofů, </a:t>
            </a:r>
            <a:r>
              <a:rPr lang="cs-CZ" sz="1400" dirty="0"/>
              <a:t>který považoval přírodu i společnost za stále se měnící </a:t>
            </a:r>
            <a:endParaRPr lang="cs-CZ" sz="1400" dirty="0" smtClean="0"/>
          </a:p>
          <a:p>
            <a:pPr lvl="0"/>
            <a:r>
              <a:rPr lang="cs-CZ" sz="1400" dirty="0"/>
              <a:t>	</a:t>
            </a:r>
            <a:r>
              <a:rPr lang="cs-CZ" sz="1400" dirty="0" smtClean="0"/>
              <a:t>	</a:t>
            </a:r>
            <a:r>
              <a:rPr lang="cs-CZ" sz="1400" b="1" dirty="0" smtClean="0"/>
              <a:t>= </a:t>
            </a:r>
            <a:r>
              <a:rPr lang="cs-CZ" sz="1400" b="1" u="sng" dirty="0"/>
              <a:t>počátky dialektického myšlení</a:t>
            </a:r>
            <a:endParaRPr lang="cs-CZ" sz="1400" b="1" dirty="0"/>
          </a:p>
          <a:p>
            <a:pPr lvl="0"/>
            <a:r>
              <a:rPr lang="cs-CZ" sz="1400" dirty="0" smtClean="0"/>
              <a:t>                 Základ</a:t>
            </a:r>
            <a:r>
              <a:rPr lang="cs-CZ" sz="1400" dirty="0"/>
              <a:t>; základní princip, pralátka, základní prvek: </a:t>
            </a:r>
            <a:r>
              <a:rPr lang="cs-CZ" sz="1400" dirty="0" smtClean="0"/>
              <a:t>  </a:t>
            </a:r>
            <a:r>
              <a:rPr lang="cs-CZ" b="1" u="sng" dirty="0" smtClean="0"/>
              <a:t>oheň  </a:t>
            </a:r>
          </a:p>
          <a:p>
            <a:pPr lvl="0"/>
            <a:endParaRPr lang="cs-CZ" b="1" u="sng" dirty="0"/>
          </a:p>
          <a:p>
            <a:r>
              <a:rPr lang="cs-CZ" sz="1400" dirty="0"/>
              <a:t> </a:t>
            </a:r>
            <a:r>
              <a:rPr lang="cs-CZ" sz="1400" b="1" dirty="0" smtClean="0"/>
              <a:t>                Citát 1.</a:t>
            </a:r>
            <a:r>
              <a:rPr lang="cs-CZ" sz="1400" dirty="0" smtClean="0"/>
              <a:t>  „ </a:t>
            </a:r>
            <a:r>
              <a:rPr lang="cs-CZ" sz="1400" dirty="0"/>
              <a:t>Tento svět = nevytvořil bůh, nikdo z </a:t>
            </a:r>
            <a:r>
              <a:rPr lang="cs-CZ" sz="1400" dirty="0" smtClean="0"/>
              <a:t>lidí,</a:t>
            </a:r>
            <a:endParaRPr lang="cs-CZ" sz="1400" dirty="0"/>
          </a:p>
          <a:p>
            <a:r>
              <a:rPr lang="cs-CZ" sz="1400" dirty="0"/>
              <a:t>	</a:t>
            </a:r>
            <a:r>
              <a:rPr lang="cs-CZ" sz="1400" dirty="0" smtClean="0"/>
              <a:t>         </a:t>
            </a:r>
            <a:r>
              <a:rPr lang="cs-CZ" sz="1400" dirty="0"/>
              <a:t>= vždy byl, je a bude = věčným ohněm; věčným živým </a:t>
            </a:r>
            <a:r>
              <a:rPr lang="cs-CZ" sz="1400" dirty="0" smtClean="0"/>
              <a:t>ohněm“.</a:t>
            </a:r>
          </a:p>
          <a:p>
            <a:endParaRPr lang="cs-CZ" sz="1400" dirty="0"/>
          </a:p>
          <a:p>
            <a:r>
              <a:rPr lang="cs-CZ" sz="1400" dirty="0"/>
              <a:t> </a:t>
            </a:r>
            <a:r>
              <a:rPr lang="cs-CZ" sz="1400" dirty="0" smtClean="0"/>
              <a:t>               </a:t>
            </a:r>
            <a:r>
              <a:rPr lang="cs-CZ" sz="1400" b="1" u="sng" dirty="0" smtClean="0"/>
              <a:t>Podstata </a:t>
            </a:r>
            <a:r>
              <a:rPr lang="cs-CZ" sz="1400" b="1" u="sng" dirty="0"/>
              <a:t>ohně?</a:t>
            </a:r>
            <a:r>
              <a:rPr lang="cs-CZ" sz="1400" b="1" dirty="0"/>
              <a:t>- </a:t>
            </a:r>
            <a:r>
              <a:rPr lang="cs-CZ" sz="1400" b="1" u="sng" dirty="0"/>
              <a:t>kde?</a:t>
            </a:r>
            <a:r>
              <a:rPr lang="cs-CZ" sz="1400" b="1" dirty="0"/>
              <a:t> = </a:t>
            </a:r>
            <a:r>
              <a:rPr lang="cs-CZ" sz="1400" b="1" u="sng" dirty="0"/>
              <a:t>v něm samém</a:t>
            </a:r>
            <a:endParaRPr lang="cs-CZ" sz="1400" b="1" dirty="0"/>
          </a:p>
          <a:p>
            <a:r>
              <a:rPr lang="cs-CZ" sz="1400" dirty="0" smtClean="0"/>
              <a:t>                Oheň </a:t>
            </a:r>
            <a:r>
              <a:rPr lang="cs-CZ" sz="1400" dirty="0"/>
              <a:t>má </a:t>
            </a:r>
            <a:r>
              <a:rPr lang="cs-CZ" sz="1400" b="1" dirty="0"/>
              <a:t>vlastnosti</a:t>
            </a:r>
            <a:r>
              <a:rPr lang="cs-CZ" sz="1400" dirty="0" smtClean="0"/>
              <a:t>:  1.  je věčný</a:t>
            </a:r>
          </a:p>
          <a:p>
            <a:r>
              <a:rPr lang="cs-CZ" sz="1400" dirty="0" smtClean="0"/>
              <a:t>                                                      2.  z něho vše vzniká</a:t>
            </a:r>
          </a:p>
          <a:p>
            <a:r>
              <a:rPr lang="cs-CZ" sz="1400" dirty="0" smtClean="0"/>
              <a:t>                                                      3.  rozněcuje  se a uhasíná podle míry → </a:t>
            </a:r>
            <a:r>
              <a:rPr lang="cs-CZ" sz="1400" u="sng" dirty="0"/>
              <a:t>mění se</a:t>
            </a:r>
            <a:endParaRPr lang="cs-CZ" sz="1400" dirty="0"/>
          </a:p>
          <a:p>
            <a:r>
              <a:rPr lang="cs-CZ" sz="1400" b="1" dirty="0" smtClean="0"/>
              <a:t>               </a:t>
            </a:r>
            <a:r>
              <a:rPr lang="cs-CZ" sz="1400" b="1" u="sng" dirty="0" smtClean="0"/>
              <a:t>Jak </a:t>
            </a:r>
            <a:r>
              <a:rPr lang="cs-CZ" sz="1400" b="1" u="sng" dirty="0"/>
              <a:t>probíhají změny</a:t>
            </a:r>
            <a:r>
              <a:rPr lang="cs-CZ" sz="1400" b="1" u="sng" dirty="0" smtClean="0"/>
              <a:t>?  </a:t>
            </a:r>
            <a:r>
              <a:rPr lang="cs-CZ" sz="1400" b="1" dirty="0" smtClean="0"/>
              <a:t>→ </a:t>
            </a:r>
            <a:r>
              <a:rPr lang="cs-CZ" sz="1400" b="1" dirty="0"/>
              <a:t>zřeďování, zhušťování ohně, </a:t>
            </a:r>
            <a:r>
              <a:rPr lang="cs-CZ" sz="1400" b="1" u="sng" dirty="0"/>
              <a:t>děje se to v protivách = opacích</a:t>
            </a:r>
            <a:r>
              <a:rPr lang="cs-CZ" sz="1400" b="1" dirty="0"/>
              <a:t> (protikladech</a:t>
            </a:r>
            <a:r>
              <a:rPr lang="cs-CZ" sz="1400" b="1" dirty="0" smtClean="0"/>
              <a:t>)</a:t>
            </a:r>
            <a:endParaRPr lang="cs-CZ" sz="1400" b="1" dirty="0"/>
          </a:p>
          <a:p>
            <a:r>
              <a:rPr lang="cs-CZ" sz="1400" dirty="0"/>
              <a:t> </a:t>
            </a:r>
            <a:r>
              <a:rPr lang="cs-CZ" sz="1400" dirty="0" smtClean="0"/>
              <a:t>              Protože základem světa je oheň, který se mění – svět (vše ) se mění, vzniká a zaniká, jen oheň je věčný. </a:t>
            </a:r>
            <a:endParaRPr lang="cs-CZ" sz="1400" dirty="0"/>
          </a:p>
          <a:p>
            <a:r>
              <a:rPr lang="cs-CZ" sz="1400" dirty="0" smtClean="0"/>
              <a:t>               Svět </a:t>
            </a:r>
            <a:r>
              <a:rPr lang="cs-CZ" sz="1400" dirty="0"/>
              <a:t>se mění </a:t>
            </a:r>
            <a:r>
              <a:rPr lang="cs-CZ" sz="1400" dirty="0" smtClean="0"/>
              <a:t>-  </a:t>
            </a:r>
            <a:r>
              <a:rPr lang="cs-CZ" sz="1400" dirty="0"/>
              <a:t>vše teče jako voda (přirovnání) = neexistuje nic </a:t>
            </a:r>
            <a:r>
              <a:rPr lang="cs-CZ" sz="1400" dirty="0" smtClean="0"/>
              <a:t>stálého. </a:t>
            </a:r>
            <a:endParaRPr lang="cs-CZ" sz="1400" dirty="0"/>
          </a:p>
          <a:p>
            <a:r>
              <a:rPr lang="cs-CZ" sz="1400" b="1" dirty="0" smtClean="0"/>
              <a:t>                Citát 2.   „</a:t>
            </a:r>
            <a:r>
              <a:rPr lang="cs-CZ" sz="1400" dirty="0" smtClean="0"/>
              <a:t>Dvakrát bys nevstoupil do téže řeky..“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V každém okamžiku  jde již o poněkud jinou řeku, ale i my sami jsme se za nepatrný okamžik proměnili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a jsme poněkud jiní.  </a:t>
            </a:r>
          </a:p>
          <a:p>
            <a:r>
              <a:rPr lang="cs-CZ" sz="1400" dirty="0" smtClean="0"/>
              <a:t>	</a:t>
            </a:r>
            <a:endParaRPr lang="cs-CZ" sz="1100" dirty="0"/>
          </a:p>
          <a:p>
            <a:r>
              <a:rPr lang="cs-CZ" sz="1100" dirty="0"/>
              <a:t>	</a:t>
            </a:r>
            <a:r>
              <a:rPr lang="cs-CZ" sz="1400" dirty="0"/>
              <a:t>		</a:t>
            </a:r>
          </a:p>
          <a:p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547664" y="1700808"/>
            <a:ext cx="5544616" cy="30223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Hérakleitos</a:t>
            </a:r>
            <a:r>
              <a:rPr lang="cs-CZ" dirty="0" smtClean="0"/>
              <a:t> z </a:t>
            </a:r>
            <a:r>
              <a:rPr lang="cs-CZ" dirty="0" err="1" smtClean="0"/>
              <a:t>Efesu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3488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484783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8083" y="1544714"/>
            <a:ext cx="80648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</a:t>
            </a:r>
            <a:r>
              <a:rPr lang="cs-CZ" sz="1400" dirty="0"/>
              <a:t>	</a:t>
            </a:r>
            <a:r>
              <a:rPr lang="cs-CZ" sz="1400" b="1" u="dbl" dirty="0" smtClean="0"/>
              <a:t>střetání </a:t>
            </a:r>
            <a:r>
              <a:rPr lang="cs-CZ" sz="1400" b="1" u="dbl" dirty="0"/>
              <a:t>protikladů</a:t>
            </a:r>
            <a:r>
              <a:rPr lang="cs-CZ" sz="1400" b="1" dirty="0"/>
              <a:t> (opaků)- </a:t>
            </a:r>
            <a:r>
              <a:rPr lang="cs-CZ" sz="1400" b="1" u="sng" dirty="0"/>
              <a:t>protikladných stránek</a:t>
            </a:r>
            <a:endParaRPr lang="cs-CZ" sz="1400" b="1" dirty="0"/>
          </a:p>
          <a:p>
            <a:r>
              <a:rPr lang="cs-CZ" sz="1400" dirty="0"/>
              <a:t>		Aby mohli být někteří lidé svobodnými, musí jiní být otroky.</a:t>
            </a:r>
          </a:p>
          <a:p>
            <a:pPr lvl="1"/>
            <a:r>
              <a:rPr lang="cs-CZ" sz="1400" dirty="0"/>
              <a:t> </a:t>
            </a:r>
            <a:r>
              <a:rPr lang="cs-CZ" sz="1400" dirty="0" smtClean="0"/>
              <a:t>       </a:t>
            </a:r>
            <a:r>
              <a:rPr lang="cs-CZ" sz="1400" b="1" u="sng" dirty="0" smtClean="0"/>
              <a:t>Boj   </a:t>
            </a:r>
            <a:r>
              <a:rPr lang="cs-CZ" sz="1400" dirty="0"/>
              <a:t>	</a:t>
            </a:r>
            <a:r>
              <a:rPr lang="cs-CZ" sz="1400" dirty="0" smtClean="0"/>
              <a:t> </a:t>
            </a:r>
            <a:r>
              <a:rPr lang="cs-CZ" sz="1400" b="1" u="wavy" dirty="0"/>
              <a:t>je otcem i králem všeho?	</a:t>
            </a:r>
            <a:endParaRPr lang="cs-CZ" sz="1400" b="1" dirty="0"/>
          </a:p>
          <a:p>
            <a:r>
              <a:rPr lang="cs-CZ" sz="1400" b="1" dirty="0"/>
              <a:t> </a:t>
            </a:r>
            <a:r>
              <a:rPr lang="cs-CZ" sz="1400" b="1" dirty="0" smtClean="0"/>
              <a:t>                                            - </a:t>
            </a:r>
            <a:r>
              <a:rPr lang="cs-CZ" sz="1400" b="1" u="sng" dirty="0" smtClean="0"/>
              <a:t>jednota </a:t>
            </a:r>
            <a:r>
              <a:rPr lang="cs-CZ" sz="1400" u="sng" dirty="0" smtClean="0"/>
              <a:t>protikladných stránek</a:t>
            </a:r>
            <a:r>
              <a:rPr lang="cs-CZ" sz="1400" dirty="0" smtClean="0"/>
              <a:t> – - protiklady se vzájemně předpokládají,</a:t>
            </a:r>
          </a:p>
          <a:p>
            <a:r>
              <a:rPr lang="cs-CZ" sz="1400" dirty="0" smtClean="0"/>
              <a:t>                                                                                                            podmiňují,</a:t>
            </a:r>
          </a:p>
          <a:p>
            <a:r>
              <a:rPr lang="cs-CZ" sz="1400" dirty="0" smtClean="0"/>
              <a:t>	                      </a:t>
            </a:r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</a:t>
            </a:r>
            <a:r>
              <a:rPr lang="cs-CZ" sz="1400" u="sng" dirty="0" smtClean="0"/>
              <a:t>současně   </a:t>
            </a:r>
            <a:r>
              <a:rPr lang="cs-CZ" sz="1400" b="1" u="sng" dirty="0"/>
              <a:t>boj</a:t>
            </a:r>
            <a:r>
              <a:rPr lang="cs-CZ" sz="1400" u="sng" dirty="0"/>
              <a:t> mezi nimi</a:t>
            </a:r>
          </a:p>
          <a:p>
            <a:r>
              <a:rPr lang="cs-CZ" sz="1400" dirty="0"/>
              <a:t>					</a:t>
            </a:r>
          </a:p>
          <a:p>
            <a:r>
              <a:rPr lang="cs-CZ" sz="1400" dirty="0"/>
              <a:t>	</a:t>
            </a:r>
            <a:r>
              <a:rPr lang="cs-CZ" sz="1400" dirty="0" smtClean="0"/>
              <a:t>                      </a:t>
            </a:r>
            <a:r>
              <a:rPr lang="cs-CZ" sz="1400" b="1" dirty="0" smtClean="0"/>
              <a:t>- </a:t>
            </a:r>
            <a:r>
              <a:rPr lang="cs-CZ" sz="1400" b="1" u="sng" dirty="0"/>
              <a:t>tvoří harmonii</a:t>
            </a:r>
            <a:endParaRPr lang="cs-CZ" sz="1400" b="1" dirty="0"/>
          </a:p>
          <a:p>
            <a:r>
              <a:rPr lang="cs-CZ" sz="1400" dirty="0" smtClean="0"/>
              <a:t>                    Např</a:t>
            </a:r>
            <a:r>
              <a:rPr lang="cs-CZ" sz="1400" dirty="0"/>
              <a:t>.: Nemůžeme si vážit </a:t>
            </a:r>
            <a:r>
              <a:rPr lang="cs-CZ" sz="1400" u="sng" dirty="0"/>
              <a:t>zdraví</a:t>
            </a:r>
            <a:r>
              <a:rPr lang="cs-CZ" sz="1400" dirty="0"/>
              <a:t>, když neznáme jeho protiklad – </a:t>
            </a:r>
            <a:r>
              <a:rPr lang="cs-CZ" sz="1400" u="sng" dirty="0"/>
              <a:t>nemoc </a:t>
            </a:r>
            <a:r>
              <a:rPr lang="cs-CZ" sz="1400" dirty="0"/>
              <a:t>(chorobu)</a:t>
            </a:r>
          </a:p>
          <a:p>
            <a:endParaRPr lang="cs-CZ" sz="1400" b="1" dirty="0"/>
          </a:p>
          <a:p>
            <a:endParaRPr lang="cs-CZ" sz="1400" dirty="0"/>
          </a:p>
          <a:p>
            <a:endParaRPr lang="cs-CZ" sz="1400" dirty="0"/>
          </a:p>
        </p:txBody>
      </p:sp>
      <p:sp>
        <p:nvSpPr>
          <p:cNvPr id="10" name="Šipka doprava 9"/>
          <p:cNvSpPr/>
          <p:nvPr/>
        </p:nvSpPr>
        <p:spPr>
          <a:xfrm>
            <a:off x="1979712" y="2132856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3635896" y="2564904"/>
            <a:ext cx="72008" cy="4571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05699" y="4077072"/>
            <a:ext cx="7518333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     + </a:t>
            </a:r>
            <a:r>
              <a:rPr lang="cs-CZ" sz="1400" u="sng" dirty="0"/>
              <a:t>totožnost (</a:t>
            </a:r>
            <a:r>
              <a:rPr lang="cs-CZ" sz="1400" b="1" u="sng" dirty="0"/>
              <a:t>jednotu</a:t>
            </a:r>
            <a:r>
              <a:rPr lang="cs-CZ" sz="1400" u="sng" dirty="0"/>
              <a:t>)</a:t>
            </a:r>
            <a:r>
              <a:rPr lang="cs-CZ" sz="1400" dirty="0"/>
              <a:t> protikladů nalézá </a:t>
            </a:r>
            <a:r>
              <a:rPr lang="cs-CZ" sz="1400" b="1" u="sng" dirty="0"/>
              <a:t>nejen mezi různými věcmi</a:t>
            </a:r>
            <a:r>
              <a:rPr lang="cs-CZ" sz="1400" dirty="0"/>
              <a:t>, jevy, stavy (den- noc, </a:t>
            </a:r>
            <a:r>
              <a:rPr lang="cs-CZ" sz="1400" dirty="0" smtClean="0"/>
              <a:t>            	 dělitelné- </a:t>
            </a:r>
            <a:r>
              <a:rPr lang="cs-CZ" sz="1400" dirty="0"/>
              <a:t>nedělitelné, živé- mrtvé,…), </a:t>
            </a:r>
            <a:r>
              <a:rPr lang="cs-CZ" sz="1400" b="1" u="sng" dirty="0"/>
              <a:t>ale i v té samé věci</a:t>
            </a:r>
            <a:r>
              <a:rPr lang="cs-CZ" sz="1400" u="sng" dirty="0"/>
              <a:t>:</a:t>
            </a:r>
            <a:endParaRPr lang="cs-CZ" sz="1400" dirty="0"/>
          </a:p>
          <a:p>
            <a:r>
              <a:rPr lang="cs-CZ" sz="1400" dirty="0" smtClean="0"/>
              <a:t>                        </a:t>
            </a:r>
            <a:r>
              <a:rPr lang="cs-CZ" sz="1400" dirty="0"/>
              <a:t>(mořská voda je např. podle něho </a:t>
            </a:r>
            <a:r>
              <a:rPr lang="cs-CZ" sz="1400" u="sng" dirty="0"/>
              <a:t>nejčistší i </a:t>
            </a:r>
            <a:r>
              <a:rPr lang="cs-CZ" sz="1400" u="sng" dirty="0" smtClean="0"/>
              <a:t>nejšpinavější</a:t>
            </a:r>
            <a:endParaRPr lang="cs-CZ" sz="1400" dirty="0"/>
          </a:p>
          <a:p>
            <a:r>
              <a:rPr lang="cs-CZ" sz="1400" dirty="0"/>
              <a:t>	</a:t>
            </a:r>
            <a:r>
              <a:rPr lang="cs-CZ" sz="1400" dirty="0" smtClean="0"/>
              <a:t> pro </a:t>
            </a:r>
            <a:r>
              <a:rPr lang="cs-CZ" sz="1400" dirty="0"/>
              <a:t>ryby je pitná, užitečná a pro lidi- nepoživatelná, škodlivá)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	</a:t>
            </a:r>
            <a:r>
              <a:rPr lang="cs-CZ" sz="1400" u="sng" dirty="0"/>
              <a:t>Každá věc prochází po dobu změny protikladnými stavy:</a:t>
            </a:r>
            <a:endParaRPr lang="cs-CZ" sz="1400" dirty="0"/>
          </a:p>
          <a:p>
            <a:pPr lvl="0"/>
            <a:r>
              <a:rPr lang="cs-CZ" sz="1400" dirty="0" smtClean="0"/>
              <a:t>                       Živé </a:t>
            </a:r>
            <a:r>
              <a:rPr lang="cs-CZ" sz="1400" dirty="0"/>
              <a:t>se stává </a:t>
            </a:r>
            <a:r>
              <a:rPr lang="cs-CZ" sz="1400" dirty="0" smtClean="0"/>
              <a:t>mrtvým - člověk </a:t>
            </a:r>
            <a:r>
              <a:rPr lang="cs-CZ" sz="1400" dirty="0"/>
              <a:t>se narodí a </a:t>
            </a:r>
            <a:r>
              <a:rPr lang="cs-CZ" sz="1400" dirty="0" smtClean="0"/>
              <a:t>postupně umírá</a:t>
            </a:r>
            <a:r>
              <a:rPr lang="cs-CZ" sz="1400" dirty="0"/>
              <a:t>.</a:t>
            </a:r>
          </a:p>
          <a:p>
            <a:r>
              <a:rPr lang="cs-CZ" sz="1400" dirty="0" smtClean="0"/>
              <a:t>                      Mladý </a:t>
            </a:r>
            <a:r>
              <a:rPr lang="cs-CZ" sz="1400" dirty="0"/>
              <a:t>starým (staroba je prožitá </a:t>
            </a:r>
            <a:r>
              <a:rPr lang="cs-CZ" sz="1400" dirty="0" smtClean="0"/>
              <a:t>mladost.</a:t>
            </a:r>
            <a:endParaRPr lang="cs-CZ" sz="1400" dirty="0"/>
          </a:p>
          <a:p>
            <a:pPr lvl="0"/>
            <a:r>
              <a:rPr lang="cs-CZ" sz="1400" dirty="0"/>
              <a:t>	Bdící spícím, chladné teplým, suché </a:t>
            </a:r>
            <a:r>
              <a:rPr lang="cs-CZ" sz="1400" dirty="0" smtClean="0"/>
              <a:t>vlhkým.</a:t>
            </a:r>
            <a:r>
              <a:rPr lang="cs-CZ" sz="1400" dirty="0"/>
              <a:t>							 </a:t>
            </a:r>
          </a:p>
          <a:p>
            <a:pPr lvl="0"/>
            <a:r>
              <a:rPr lang="cs-CZ" sz="1400" dirty="0"/>
              <a:t>	</a:t>
            </a:r>
          </a:p>
          <a:p>
            <a:pPr lvl="0"/>
            <a:r>
              <a:rPr lang="cs-CZ" sz="1400" dirty="0"/>
              <a:t>			</a:t>
            </a:r>
          </a:p>
          <a:p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2664" y="1196752"/>
            <a:ext cx="81369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                  „Tento </a:t>
            </a:r>
            <a:r>
              <a:rPr lang="cs-CZ" sz="1200" dirty="0"/>
              <a:t>svět, týž pro všechny, nevytvořil žádný z bohů, ani z lidí, ale byl vždy, jest a </a:t>
            </a:r>
            <a:r>
              <a:rPr lang="cs-CZ" sz="1200" dirty="0" smtClean="0"/>
              <a:t>bude </a:t>
            </a:r>
            <a:r>
              <a:rPr lang="cs-CZ" sz="1200" dirty="0"/>
              <a:t>věčně živým ohněm, </a:t>
            </a:r>
            <a:r>
              <a:rPr lang="cs-CZ" sz="1200" dirty="0" smtClean="0"/>
              <a:t>        	rozněcujícím </a:t>
            </a:r>
            <a:r>
              <a:rPr lang="cs-CZ" sz="1200" dirty="0"/>
              <a:t>se podle míry a hasnoucím podle míry</a:t>
            </a:r>
            <a:r>
              <a:rPr lang="cs-CZ" sz="1200" dirty="0" smtClean="0"/>
              <a:t>.“</a:t>
            </a:r>
          </a:p>
          <a:p>
            <a:endParaRPr lang="cs-CZ" sz="1200" dirty="0"/>
          </a:p>
          <a:p>
            <a:r>
              <a:rPr lang="cs-CZ" sz="1200" dirty="0"/>
              <a:t>	</a:t>
            </a:r>
            <a:r>
              <a:rPr lang="cs-CZ" sz="1200" dirty="0" smtClean="0"/>
              <a:t>„Oheň </a:t>
            </a:r>
            <a:r>
              <a:rPr lang="cs-CZ" sz="1200" dirty="0"/>
              <a:t>je základním prvkem, vše je obměnou ohně a děje se zřeďováním a zhušťováním</a:t>
            </a:r>
            <a:r>
              <a:rPr lang="cs-CZ" sz="1200" dirty="0" smtClean="0"/>
              <a:t>…“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„ Všechno </a:t>
            </a:r>
            <a:r>
              <a:rPr lang="cs-CZ" sz="1200" dirty="0"/>
              <a:t>se děje v protivách </a:t>
            </a:r>
            <a:r>
              <a:rPr lang="cs-CZ" sz="1200" dirty="0" smtClean="0"/>
              <a:t>, </a:t>
            </a:r>
            <a:r>
              <a:rPr lang="cs-CZ" sz="1200" dirty="0"/>
              <a:t>vše teče jako voda…“</a:t>
            </a:r>
          </a:p>
          <a:p>
            <a:r>
              <a:rPr lang="cs-CZ" sz="1200" dirty="0" smtClean="0"/>
              <a:t>                          </a:t>
            </a:r>
            <a:r>
              <a:rPr lang="cs-CZ" sz="1200" dirty="0"/>
              <a:t> „… všechno přichází a nic netrvá,…“</a:t>
            </a:r>
          </a:p>
          <a:p>
            <a:r>
              <a:rPr lang="cs-CZ" sz="1200" dirty="0"/>
              <a:t>	</a:t>
            </a:r>
            <a:r>
              <a:rPr lang="cs-CZ" sz="1200" dirty="0" smtClean="0"/>
              <a:t> „… </a:t>
            </a:r>
            <a:r>
              <a:rPr lang="cs-CZ" sz="1200" dirty="0"/>
              <a:t>dvakrát bys nevstoupil do téže řeky.“</a:t>
            </a:r>
          </a:p>
          <a:p>
            <a:r>
              <a:rPr lang="cs-CZ" sz="1200" dirty="0" smtClean="0"/>
              <a:t>                           „Boj je otcem i králem všeho…“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                   „ Protivné se shoduje a z neshodného je nejkrásnější harmonie.“</a:t>
            </a:r>
            <a:endParaRPr lang="cs-CZ" sz="1200" dirty="0"/>
          </a:p>
          <a:p>
            <a:endParaRPr lang="cs-CZ" sz="1200" dirty="0"/>
          </a:p>
          <a:p>
            <a:r>
              <a:rPr lang="cs-CZ" sz="1200" dirty="0" smtClean="0"/>
              <a:t>				</a:t>
            </a:r>
            <a:endParaRPr lang="cs-CZ" sz="1200" dirty="0"/>
          </a:p>
        </p:txBody>
      </p:sp>
      <p:sp>
        <p:nvSpPr>
          <p:cNvPr id="5" name="Šipka dolů 4"/>
          <p:cNvSpPr/>
          <p:nvPr/>
        </p:nvSpPr>
        <p:spPr>
          <a:xfrm>
            <a:off x="1187624" y="1412776"/>
            <a:ext cx="45719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8460432" y="1412776"/>
            <a:ext cx="45719" cy="14401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3350746"/>
            <a:ext cx="82089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                                                                                     </a:t>
            </a:r>
          </a:p>
          <a:p>
            <a:endParaRPr lang="cs-CZ" dirty="0" smtClean="0"/>
          </a:p>
          <a:p>
            <a:r>
              <a:rPr lang="cs-CZ" sz="1400" dirty="0" smtClean="0"/>
              <a:t>                      Někteří filozofové = </a:t>
            </a:r>
            <a:r>
              <a:rPr lang="cs-CZ" sz="1400" u="sng" dirty="0" smtClean="0"/>
              <a:t>odpůrci herakleitovského pojetí ,</a:t>
            </a:r>
            <a:r>
              <a:rPr lang="cs-CZ" sz="1400" dirty="0" smtClean="0"/>
              <a:t> vývoje skutečnosti (světa,…)</a:t>
            </a:r>
          </a:p>
          <a:p>
            <a:r>
              <a:rPr lang="cs-CZ" sz="1400" dirty="0" smtClean="0"/>
              <a:t>	</a:t>
            </a:r>
            <a:r>
              <a:rPr lang="cs-CZ" sz="1400" dirty="0"/>
              <a:t>Podle města Elea- na pobřeží Jižní Itálie (tehdy řecká </a:t>
            </a:r>
            <a:r>
              <a:rPr lang="cs-CZ" sz="1400" dirty="0" smtClean="0"/>
              <a:t>kolonie).	</a:t>
            </a:r>
          </a:p>
          <a:p>
            <a:r>
              <a:rPr lang="cs-CZ" sz="1400" dirty="0" smtClean="0"/>
              <a:t> </a:t>
            </a:r>
          </a:p>
          <a:p>
            <a:pPr lvl="0"/>
            <a:r>
              <a:rPr lang="cs-CZ" sz="1400" dirty="0" smtClean="0"/>
              <a:t>                      </a:t>
            </a:r>
            <a:r>
              <a:rPr lang="cs-CZ" sz="1400" b="1" dirty="0" smtClean="0"/>
              <a:t>Názory</a:t>
            </a:r>
            <a:r>
              <a:rPr lang="cs-CZ" sz="1400" b="1" dirty="0"/>
              <a:t>, že změna (vývoj) nemůže </a:t>
            </a:r>
            <a:r>
              <a:rPr lang="cs-CZ" sz="1400" b="1" dirty="0" smtClean="0"/>
              <a:t>existovat.</a:t>
            </a:r>
            <a:endParaRPr lang="cs-CZ" sz="1400" b="1" dirty="0"/>
          </a:p>
          <a:p>
            <a:r>
              <a:rPr lang="cs-CZ" sz="1400" dirty="0"/>
              <a:t> 		„Nic nevzniká, ani nehyne, ani se nepohybuje.“</a:t>
            </a:r>
          </a:p>
          <a:p>
            <a:r>
              <a:rPr lang="cs-CZ" sz="1400" dirty="0"/>
              <a:t>		„Bůh je věčný, jeden, veskrze sobě podobný, ohraničený,…“</a:t>
            </a:r>
          </a:p>
          <a:p>
            <a:r>
              <a:rPr lang="cs-CZ" sz="1400" dirty="0"/>
              <a:t>  </a:t>
            </a:r>
          </a:p>
          <a:p>
            <a:pPr lvl="0"/>
            <a:r>
              <a:rPr lang="cs-CZ" sz="1400" dirty="0" smtClean="0"/>
              <a:t> 	Každé </a:t>
            </a:r>
            <a:r>
              <a:rPr lang="cs-CZ" sz="1400" dirty="0"/>
              <a:t>uvažování o pohybu vede nutně k rozporům	</a:t>
            </a:r>
            <a:r>
              <a:rPr lang="cs-CZ" sz="1400" dirty="0" smtClean="0"/>
              <a:t>.</a:t>
            </a:r>
            <a:r>
              <a:rPr lang="cs-CZ" sz="1400" dirty="0"/>
              <a:t>	</a:t>
            </a:r>
          </a:p>
          <a:p>
            <a:endParaRPr lang="cs-CZ" sz="1400" dirty="0"/>
          </a:p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483768" y="3429000"/>
            <a:ext cx="280831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Eleaté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5383" y="2936847"/>
            <a:ext cx="796379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dirty="0" smtClean="0"/>
              <a:t>                     </a:t>
            </a:r>
            <a:r>
              <a:rPr lang="cs-CZ" sz="1400" b="1" dirty="0" smtClean="0"/>
              <a:t>Považován </a:t>
            </a:r>
            <a:r>
              <a:rPr lang="cs-CZ" sz="1400" b="1" dirty="0"/>
              <a:t>za </a:t>
            </a:r>
            <a:r>
              <a:rPr lang="cs-CZ" sz="1400" b="1" dirty="0" smtClean="0"/>
              <a:t>zakladatele </a:t>
            </a:r>
            <a:r>
              <a:rPr lang="cs-CZ" sz="1400" b="1" dirty="0"/>
              <a:t>dialektického </a:t>
            </a:r>
            <a:r>
              <a:rPr lang="cs-CZ" sz="1400" b="1" dirty="0" smtClean="0"/>
              <a:t>myšlení             </a:t>
            </a:r>
            <a:r>
              <a:rPr lang="cs-CZ" sz="1400" dirty="0"/>
              <a:t>postihuje svět v jeho </a:t>
            </a:r>
            <a:r>
              <a:rPr lang="cs-CZ" sz="1400" dirty="0" smtClean="0"/>
              <a:t>vývoji, změně, </a:t>
            </a:r>
            <a:endParaRPr lang="cs-CZ" sz="1400" b="1" u="sng" dirty="0" smtClean="0"/>
          </a:p>
          <a:p>
            <a:pPr lvl="0"/>
            <a:r>
              <a:rPr lang="cs-CZ" sz="1400" dirty="0" smtClean="0"/>
              <a:t>                     v  </a:t>
            </a:r>
            <a:r>
              <a:rPr lang="cs-CZ" sz="1400" dirty="0"/>
              <a:t>boji a jednotě </a:t>
            </a:r>
            <a:r>
              <a:rPr lang="cs-CZ" sz="1400" dirty="0" smtClean="0"/>
              <a:t>protikladů</a:t>
            </a:r>
            <a:r>
              <a:rPr lang="cs-CZ" dirty="0" smtClean="0"/>
              <a:t>). </a:t>
            </a:r>
          </a:p>
          <a:p>
            <a:pPr lvl="0"/>
            <a:endParaRPr lang="cs-CZ" dirty="0"/>
          </a:p>
          <a:p>
            <a:pPr lvl="0"/>
            <a:endParaRPr lang="cs-CZ" dirty="0"/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17" name="Šipka doprava 16"/>
          <p:cNvSpPr/>
          <p:nvPr/>
        </p:nvSpPr>
        <p:spPr>
          <a:xfrm>
            <a:off x="5292080" y="3068960"/>
            <a:ext cx="28803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309154"/>
            <a:ext cx="799288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sz="1400" dirty="0" smtClean="0"/>
              <a:t>                                             </a:t>
            </a:r>
            <a:r>
              <a:rPr lang="cs-CZ" sz="1400" b="1" u="sng" dirty="0" smtClean="0"/>
              <a:t>Zenon </a:t>
            </a:r>
            <a:r>
              <a:rPr lang="cs-CZ" sz="1400" b="1" u="sng" dirty="0"/>
              <a:t>z Eleje- </a:t>
            </a:r>
            <a:r>
              <a:rPr lang="cs-CZ" sz="1400" b="1" u="sng" dirty="0" smtClean="0"/>
              <a:t> </a:t>
            </a:r>
            <a:r>
              <a:rPr lang="cs-CZ" sz="1400" b="1" u="sng" dirty="0"/>
              <a:t>(490-430</a:t>
            </a:r>
            <a:r>
              <a:rPr lang="cs-CZ" sz="1400" b="1" dirty="0"/>
              <a:t>)</a:t>
            </a:r>
          </a:p>
          <a:p>
            <a:r>
              <a:rPr lang="cs-CZ" sz="1400" dirty="0"/>
              <a:t> </a:t>
            </a:r>
          </a:p>
          <a:p>
            <a:pPr lvl="0"/>
            <a:r>
              <a:rPr lang="cs-CZ" sz="1400" dirty="0" smtClean="0"/>
              <a:t>                      </a:t>
            </a:r>
            <a:r>
              <a:rPr lang="cs-CZ" sz="1400" b="1" u="sng" dirty="0" smtClean="0"/>
              <a:t>Aporiemi</a:t>
            </a:r>
            <a:r>
              <a:rPr lang="cs-CZ" sz="1400" dirty="0" smtClean="0"/>
              <a:t>   dokazoval </a:t>
            </a:r>
            <a:r>
              <a:rPr lang="cs-CZ" sz="1400" dirty="0"/>
              <a:t>nemožnost pohybu.</a:t>
            </a:r>
          </a:p>
          <a:p>
            <a:r>
              <a:rPr lang="cs-CZ" sz="1400" dirty="0" smtClean="0"/>
              <a:t>                       Pohyb </a:t>
            </a:r>
            <a:r>
              <a:rPr lang="cs-CZ" sz="1400" dirty="0"/>
              <a:t>mezi věcmi, je jen iluzí.</a:t>
            </a:r>
          </a:p>
          <a:p>
            <a:r>
              <a:rPr lang="cs-CZ" sz="1400" dirty="0"/>
              <a:t> </a:t>
            </a:r>
          </a:p>
          <a:p>
            <a:r>
              <a:rPr lang="cs-CZ" sz="1400" dirty="0"/>
              <a:t>Např.: </a:t>
            </a:r>
            <a:r>
              <a:rPr lang="cs-CZ" sz="1400" b="1" u="sng" dirty="0"/>
              <a:t>aporie půlení-</a:t>
            </a:r>
            <a:r>
              <a:rPr lang="cs-CZ" sz="1400" b="1" dirty="0"/>
              <a:t> </a:t>
            </a:r>
            <a:r>
              <a:rPr lang="cs-CZ" sz="1400" dirty="0"/>
              <a:t>Chceme-li dojít z bodu A do bodu B, musíme nejdřív ujít polovinu vytčené dráhy, ale než dojdeme polovinu dráhy, musíme projít polovinou poloviny a tak dále až do nekonečna. → takže ani </a:t>
            </a:r>
            <a:r>
              <a:rPr lang="cs-CZ" sz="1400" dirty="0" smtClean="0"/>
              <a:t>nevykročíme.</a:t>
            </a:r>
          </a:p>
          <a:p>
            <a:endParaRPr lang="cs-CZ" sz="1400" dirty="0" smtClean="0"/>
          </a:p>
          <a:p>
            <a:r>
              <a:rPr lang="cs-CZ" sz="1400" u="sng" dirty="0" smtClean="0"/>
              <a:t>Rychlonohý </a:t>
            </a:r>
            <a:r>
              <a:rPr lang="cs-CZ" sz="1400" u="sng" dirty="0" err="1"/>
              <a:t>Achillés</a:t>
            </a:r>
            <a:r>
              <a:rPr lang="cs-CZ" sz="1400" dirty="0"/>
              <a:t>- Nikdy nedohoní pomalou želvu.</a:t>
            </a:r>
          </a:p>
          <a:p>
            <a:r>
              <a:rPr lang="cs-CZ" sz="1400" dirty="0" smtClean="0"/>
              <a:t>Dal soupeři </a:t>
            </a:r>
            <a:r>
              <a:rPr lang="cs-CZ" sz="1400" dirty="0"/>
              <a:t>náskok 100 m, běží 10× rychleji. Vyrazí. Běží 100 m, želva ujde sotva 10 m, a uběhne 10 m, želva sotva 1 m. A uběhne 1 m, želva je o 10 cm napřed. Želva je vždycky napřed o stále se zmenšující rozdíl, nicméně je nekonečně napřed. A tak podle logiky nikdy želvu nedohoní. → </a:t>
            </a:r>
            <a:r>
              <a:rPr lang="cs-CZ" sz="1400" u="sng" dirty="0"/>
              <a:t>pohyb musí být pouhou iluzí</a:t>
            </a:r>
            <a:r>
              <a:rPr lang="cs-CZ" sz="1400" u="sng" dirty="0" smtClean="0"/>
              <a:t>.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u="sng" dirty="0" smtClean="0"/>
              <a:t>„Aporie „letícího šípu“ –</a:t>
            </a:r>
            <a:r>
              <a:rPr lang="cs-CZ" sz="1400" dirty="0" smtClean="0"/>
              <a:t> V každém okamžiku je jen na jednom místě tzn. je nehybný. </a:t>
            </a:r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5576" y="1340768"/>
            <a:ext cx="85689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err="1" smtClean="0"/>
              <a:t>Hérakleitův</a:t>
            </a:r>
            <a:r>
              <a:rPr lang="cs-CZ" sz="1400" b="1" dirty="0" smtClean="0"/>
              <a:t>  model dialektického učení o vývoji ( </a:t>
            </a:r>
            <a:r>
              <a:rPr lang="cs-CZ" sz="1400" dirty="0" smtClean="0"/>
              <a:t>o změně) ovlivnil později </a:t>
            </a:r>
            <a:r>
              <a:rPr lang="cs-CZ" sz="1400" b="1" dirty="0" smtClean="0"/>
              <a:t>novověkou filozofii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Nalezl své pokračovatele  v mnoha významných myslitelích , zejména v </a:t>
            </a:r>
            <a:r>
              <a:rPr lang="cs-CZ" sz="1400" b="1" dirty="0" smtClean="0"/>
              <a:t>G. W. F. Hegelovi  </a:t>
            </a:r>
            <a:r>
              <a:rPr lang="cs-CZ" sz="1400" dirty="0" smtClean="0"/>
              <a:t>v 19.století.</a:t>
            </a:r>
          </a:p>
          <a:p>
            <a:r>
              <a:rPr lang="cs-CZ" sz="1400" dirty="0" smtClean="0"/>
              <a:t>Dialektiku lze považovat nejúspěšnější pokus odhalit tajemství dění, pochopit problém trvání ve změně.  </a:t>
            </a:r>
          </a:p>
          <a:p>
            <a:endParaRPr lang="cs-CZ" sz="1400" dirty="0"/>
          </a:p>
          <a:p>
            <a:endParaRPr lang="cs-CZ" sz="1400" dirty="0" smtClean="0">
              <a:solidFill>
                <a:srgbClr val="FF0000"/>
              </a:solidFill>
            </a:endParaRPr>
          </a:p>
          <a:p>
            <a:r>
              <a:rPr lang="cs-CZ" sz="1400" dirty="0" err="1" smtClean="0">
                <a:solidFill>
                  <a:srgbClr val="FF0000"/>
                </a:solidFill>
              </a:rPr>
              <a:t>Hérakleitos</a:t>
            </a:r>
            <a:r>
              <a:rPr lang="cs-CZ" sz="1400" dirty="0" smtClean="0">
                <a:solidFill>
                  <a:srgbClr val="FF0000"/>
                </a:solidFill>
              </a:rPr>
              <a:t>                        Nic nemá trvání.</a:t>
            </a:r>
          </a:p>
          <a:p>
            <a:r>
              <a:rPr lang="cs-CZ" sz="1400" dirty="0">
                <a:solidFill>
                  <a:srgbClr val="FF0000"/>
                </a:solidFill>
              </a:rPr>
              <a:t> </a:t>
            </a:r>
            <a:r>
              <a:rPr lang="cs-CZ" sz="1400" dirty="0" smtClean="0">
                <a:solidFill>
                  <a:srgbClr val="FF0000"/>
                </a:solidFill>
              </a:rPr>
              <a:t>                                            „všechno plyne“                        „panta </a:t>
            </a:r>
            <a:r>
              <a:rPr lang="cs-CZ" sz="1400" dirty="0" err="1" smtClean="0">
                <a:solidFill>
                  <a:srgbClr val="FF0000"/>
                </a:solidFill>
              </a:rPr>
              <a:t>rhei</a:t>
            </a:r>
            <a:r>
              <a:rPr lang="cs-CZ" sz="1400" dirty="0" smtClean="0">
                <a:solidFill>
                  <a:srgbClr val="FF0000"/>
                </a:solidFill>
              </a:rPr>
              <a:t>“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907704" y="2564904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923928" y="2780928"/>
            <a:ext cx="72008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267744" y="1340768"/>
            <a:ext cx="410445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 zdroje : </a:t>
            </a:r>
            <a:endParaRPr lang="cs-CZ" dirty="0"/>
          </a:p>
        </p:txBody>
      </p:sp>
      <p:cxnSp>
        <p:nvCxnSpPr>
          <p:cNvPr id="24" name="Přímá spojnice se šipkou 23"/>
          <p:cNvCxnSpPr>
            <a:stCxn id="4" idx="2"/>
          </p:cNvCxnSpPr>
          <p:nvPr/>
        </p:nvCxnSpPr>
        <p:spPr>
          <a:xfrm>
            <a:off x="4319972" y="2132856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délník 27"/>
          <p:cNvSpPr/>
          <p:nvPr/>
        </p:nvSpPr>
        <p:spPr>
          <a:xfrm>
            <a:off x="2771800" y="2564904"/>
            <a:ext cx="302433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Vlastní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1617</TotalTime>
  <Words>279</Words>
  <Application>Microsoft Office PowerPoint</Application>
  <PresentationFormat>Předvádění na obrazovce (4:3)</PresentationFormat>
  <Paragraphs>173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101</cp:revision>
  <cp:lastPrinted>2014-01-14T14:56:14Z</cp:lastPrinted>
  <dcterms:created xsi:type="dcterms:W3CDTF">2010-11-01T23:40:31Z</dcterms:created>
  <dcterms:modified xsi:type="dcterms:W3CDTF">2014-01-17T09:17:28Z</dcterms:modified>
</cp:coreProperties>
</file>