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28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40036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Právo – legislativa  - legislativní proces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Legislativa,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Parlament ČR, Poslanecká sněmovna, Senát. Prezident republiky,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Sbírka zákonů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nauka, Právo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pracovní listy , Ústava ČR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 oboru  Mechanik seřizovač,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1. ročník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Legislativní proces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1124744"/>
            <a:ext cx="5544616" cy="835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  E G I S  L A T I V N Í    P R O C E S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2087787"/>
            <a:ext cx="5002075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Tvorba   zákonů -  zákonodárnou moc ve státě má  </a:t>
            </a:r>
            <a:r>
              <a:rPr lang="cs-CZ" sz="1400" b="1" u="sng" dirty="0" smtClean="0"/>
              <a:t>Parlament  ČR </a:t>
            </a:r>
          </a:p>
          <a:p>
            <a:r>
              <a:rPr lang="cs-CZ" sz="1400" b="1" u="sng" dirty="0" smtClean="0"/>
              <a:t>Proces tvorby zákonů  =  legislativní proces</a:t>
            </a:r>
          </a:p>
          <a:p>
            <a:endParaRPr lang="cs-CZ" sz="1400" b="1" u="sng" dirty="0" smtClean="0"/>
          </a:p>
          <a:p>
            <a:r>
              <a:rPr lang="cs-CZ" sz="1400" b="1" dirty="0" smtClean="0"/>
              <a:t>Části  legislativního procesu : 1. zákonodárná iniciativa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2. projednávání návrhu zákona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3. hlasování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4. schválení návrhu zákona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5. projednání v Senátu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6. vyjádření PR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7. vyhlášení zákona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r>
              <a:rPr lang="cs-CZ" sz="1400" b="1" dirty="0" smtClean="0"/>
              <a:t>  podání návrhu zákona do Poslanecké sněmovny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Návrh může podávat :  - poslanec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- skupina poslanců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- senát</a:t>
            </a:r>
          </a:p>
          <a:p>
            <a:r>
              <a:rPr lang="cs-CZ" sz="1400" b="1" dirty="0" smtClean="0"/>
              <a:t>                                             - zastupitelstvo  vyššího územního  celku </a:t>
            </a:r>
            <a:endParaRPr lang="cs-CZ" sz="1400" b="1" dirty="0"/>
          </a:p>
          <a:p>
            <a:r>
              <a:rPr lang="cs-CZ" sz="1400" b="1" dirty="0" smtClean="0"/>
              <a:t>           </a:t>
            </a:r>
            <a:endParaRPr lang="cs-CZ" sz="1400" b="1" dirty="0"/>
          </a:p>
          <a:p>
            <a:r>
              <a:rPr lang="cs-CZ" sz="1400" b="1" dirty="0" smtClean="0"/>
              <a:t> </a:t>
            </a:r>
          </a:p>
          <a:p>
            <a:endParaRPr lang="cs-CZ" sz="1400" b="1" u="sng" dirty="0"/>
          </a:p>
        </p:txBody>
      </p:sp>
      <p:sp>
        <p:nvSpPr>
          <p:cNvPr id="17" name="Obdélník 16"/>
          <p:cNvSpPr/>
          <p:nvPr/>
        </p:nvSpPr>
        <p:spPr>
          <a:xfrm>
            <a:off x="1115616" y="4509120"/>
            <a:ext cx="28083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Zákonodárná  iniciativa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315946" y="1484784"/>
            <a:ext cx="37302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Vláda  = pouze návrh zákona o státním rozpočtu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a zákona o státním závěrečném účtu </a:t>
            </a:r>
            <a:endParaRPr lang="cs-CZ" sz="1400" b="1" dirty="0"/>
          </a:p>
        </p:txBody>
      </p:sp>
      <p:sp>
        <p:nvSpPr>
          <p:cNvPr id="13" name="Obdélník 12"/>
          <p:cNvSpPr/>
          <p:nvPr/>
        </p:nvSpPr>
        <p:spPr>
          <a:xfrm>
            <a:off x="1259632" y="2008004"/>
            <a:ext cx="2664296" cy="422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Projednávání  návrhu zákona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3069" y="2725281"/>
            <a:ext cx="740183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Návrh se  projednává  v Poslanecké sněmovně- </a:t>
            </a:r>
            <a:r>
              <a:rPr lang="cs-CZ" sz="1400" b="1" u="sng" dirty="0" smtClean="0"/>
              <a:t>prochází třemi čteními</a:t>
            </a:r>
          </a:p>
          <a:p>
            <a:r>
              <a:rPr lang="cs-CZ" sz="1400" b="1" u="sng" dirty="0" smtClean="0"/>
              <a:t>V 1. a v 2. čtení – </a:t>
            </a:r>
            <a:r>
              <a:rPr lang="cs-CZ" sz="1400" b="1" dirty="0" smtClean="0"/>
              <a:t>probíhá rozprava – poslanci se k návrhu vyjadřují, podávají pozměňovací návrhy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mohou : - návrh vrátit k dopracování,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-  zamítnout,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-  postoupit k projednání některému  z výborů PS</a:t>
            </a:r>
          </a:p>
          <a:p>
            <a:r>
              <a:rPr lang="cs-CZ" sz="1400" b="1" u="sng" dirty="0" smtClean="0"/>
              <a:t>po 3. čtení  </a:t>
            </a:r>
            <a:r>
              <a:rPr lang="cs-CZ" sz="1400" b="1" dirty="0"/>
              <a:t> </a:t>
            </a:r>
            <a:r>
              <a:rPr lang="cs-CZ" sz="1400" b="1" dirty="0" smtClean="0"/>
              <a:t> - </a:t>
            </a:r>
            <a:r>
              <a:rPr lang="cs-CZ" sz="1400" b="1" u="sng" dirty="0" smtClean="0"/>
              <a:t> se</a:t>
            </a:r>
            <a:r>
              <a:rPr lang="cs-CZ" sz="1400" b="1" dirty="0" smtClean="0"/>
              <a:t> o zákonu </a:t>
            </a:r>
            <a:r>
              <a:rPr lang="cs-CZ" sz="1400" b="1" u="sng" dirty="0" smtClean="0"/>
              <a:t>hlasuje</a:t>
            </a:r>
          </a:p>
          <a:p>
            <a:endParaRPr lang="cs-CZ" sz="1400" b="1" u="sng" dirty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r>
              <a:rPr lang="cs-CZ" sz="1400" b="1" u="sng" dirty="0" smtClean="0"/>
              <a:t>Způsoby </a:t>
            </a:r>
            <a:r>
              <a:rPr lang="cs-CZ" sz="1400" b="1" dirty="0" smtClean="0"/>
              <a:t> - stejné v obou komorách Parlamentu( v PS i v Senátu)   </a:t>
            </a:r>
          </a:p>
          <a:p>
            <a:r>
              <a:rPr lang="cs-CZ" sz="1400" b="1" dirty="0" smtClean="0"/>
              <a:t>Způsobilost k usnášení : </a:t>
            </a:r>
            <a:r>
              <a:rPr lang="cs-CZ" sz="1400" b="1" u="sng" dirty="0" smtClean="0"/>
              <a:t>minimálně 1 třetina členů </a:t>
            </a:r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259632" y="4293096"/>
            <a:ext cx="26642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Hlasování o návrhu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04448" y="101208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958" y="1196752"/>
            <a:ext cx="820891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b="1" u="sng" dirty="0" smtClean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r>
              <a:rPr lang="cs-CZ" sz="1400" b="1" dirty="0" smtClean="0"/>
              <a:t>       </a:t>
            </a:r>
            <a:r>
              <a:rPr lang="cs-CZ" sz="1400" b="1" dirty="0"/>
              <a:t>N</a:t>
            </a:r>
            <a:r>
              <a:rPr lang="cs-CZ" sz="1600" b="1" dirty="0"/>
              <a:t>ávrh zákona je přijat v PS za předpokladu, že s ním souhlasí :</a:t>
            </a:r>
          </a:p>
          <a:p>
            <a:endParaRPr lang="cs-CZ" sz="1600" b="1" u="sng" dirty="0"/>
          </a:p>
          <a:p>
            <a:r>
              <a:rPr lang="cs-CZ" sz="1600" b="1" u="sng" dirty="0"/>
              <a:t>Absolutní  většina – </a:t>
            </a:r>
            <a:r>
              <a:rPr lang="cs-CZ" sz="1600" b="1" dirty="0"/>
              <a:t>nadpoloviční většina všech         - </a:t>
            </a:r>
            <a:r>
              <a:rPr lang="cs-CZ" sz="1400" b="1" dirty="0"/>
              <a:t>např. při vyhlášení válečného stavu, vyslovení    			 	        souhlasu s pobytem cizích vojsk na území našeho státu </a:t>
            </a:r>
          </a:p>
          <a:p>
            <a:r>
              <a:rPr lang="cs-CZ" sz="1400" b="1" dirty="0"/>
              <a:t>				</a:t>
            </a:r>
          </a:p>
          <a:p>
            <a:r>
              <a:rPr lang="cs-CZ" sz="1600" b="1" u="sng" dirty="0"/>
              <a:t>Kvalifikovaná většina- </a:t>
            </a:r>
            <a:r>
              <a:rPr lang="cs-CZ" sz="1600" b="1" dirty="0"/>
              <a:t>více jak tři pětiny přítomných  </a:t>
            </a:r>
            <a:r>
              <a:rPr lang="cs-CZ" sz="1400" b="1" dirty="0"/>
              <a:t>- přijímání ústavních zákonů , mezinárodních smluv o lidských 				        právech </a:t>
            </a:r>
          </a:p>
          <a:p>
            <a:endParaRPr lang="cs-CZ" sz="1400" b="1" dirty="0"/>
          </a:p>
          <a:p>
            <a:r>
              <a:rPr lang="cs-CZ" sz="1600" b="1" u="sng" dirty="0"/>
              <a:t>Prostá většina  -       </a:t>
            </a:r>
            <a:r>
              <a:rPr lang="cs-CZ" sz="1600" b="1" dirty="0"/>
              <a:t>více jak 1 třetina přítomných      - </a:t>
            </a:r>
            <a:r>
              <a:rPr lang="cs-CZ" sz="1400" b="1" dirty="0"/>
              <a:t> přijímání ostatních zákonů </a:t>
            </a:r>
          </a:p>
          <a:p>
            <a:endParaRPr lang="cs-CZ" sz="1400" b="1" u="sng" dirty="0"/>
          </a:p>
          <a:p>
            <a:endParaRPr lang="cs-CZ" sz="1400" b="1" u="sng" dirty="0"/>
          </a:p>
          <a:p>
            <a:endParaRPr lang="cs-CZ" sz="1400" b="1" u="sng" dirty="0"/>
          </a:p>
          <a:p>
            <a:endParaRPr lang="cs-CZ" sz="1400" b="1" dirty="0"/>
          </a:p>
          <a:p>
            <a:r>
              <a:rPr lang="cs-CZ" sz="1400" b="1" dirty="0"/>
              <a:t> Po schválení  návrhu zákona v PS putuje do Senátu . Senát se vyjádří k návrhu </a:t>
            </a:r>
            <a:r>
              <a:rPr lang="cs-CZ" sz="1400" b="1" u="sng" dirty="0"/>
              <a:t>nejpozději do 30 dnů od jeho</a:t>
            </a:r>
          </a:p>
          <a:p>
            <a:r>
              <a:rPr lang="cs-CZ" sz="1400" b="1" u="sng" dirty="0"/>
              <a:t> postoupení</a:t>
            </a:r>
            <a:r>
              <a:rPr lang="cs-CZ" sz="1400" b="1" dirty="0"/>
              <a:t>. </a:t>
            </a:r>
            <a:r>
              <a:rPr lang="cs-CZ" sz="1400" b="1" u="sng" dirty="0"/>
              <a:t>Možnosti :   </a:t>
            </a:r>
            <a:r>
              <a:rPr lang="cs-CZ" sz="1400" b="1" dirty="0"/>
              <a:t>1. schválí návrh</a:t>
            </a:r>
          </a:p>
          <a:p>
            <a:r>
              <a:rPr lang="cs-CZ" sz="1400" b="1" dirty="0"/>
              <a:t>                       </a:t>
            </a:r>
            <a:r>
              <a:rPr lang="cs-CZ" sz="1400" b="1" dirty="0" smtClean="0"/>
              <a:t>                        </a:t>
            </a:r>
            <a:r>
              <a:rPr lang="cs-CZ" sz="1400" b="1" dirty="0"/>
              <a:t>2. nevyjádří se – návrh zákona je automaticky přijat</a:t>
            </a:r>
          </a:p>
          <a:p>
            <a:r>
              <a:rPr lang="cs-CZ" sz="1400" b="1" dirty="0"/>
              <a:t>                      </a:t>
            </a:r>
            <a:r>
              <a:rPr lang="cs-CZ" sz="1400" b="1" dirty="0" smtClean="0"/>
              <a:t>                         </a:t>
            </a:r>
            <a:r>
              <a:rPr lang="cs-CZ" sz="1400" b="1" dirty="0"/>
              <a:t>3. zamítne  - návrh zákona se vrací zpět do PS – </a:t>
            </a:r>
            <a:r>
              <a:rPr lang="cs-CZ" sz="1200" b="1" dirty="0"/>
              <a:t>opětné hlasování v PS – zákon je přijat </a:t>
            </a:r>
            <a:r>
              <a:rPr lang="cs-CZ" sz="1200" b="1" dirty="0" smtClean="0"/>
              <a:t>                    					absolutní</a:t>
            </a:r>
            <a:r>
              <a:rPr lang="cs-CZ" sz="1200" b="1" dirty="0"/>
              <a:t> většinou </a:t>
            </a:r>
          </a:p>
          <a:p>
            <a:r>
              <a:rPr lang="cs-CZ" sz="1400" b="1" u="sng" dirty="0" smtClean="0"/>
              <a:t>                                                4. vrátí zpět PS s pozměňovacími návrhy -</a:t>
            </a:r>
            <a:r>
              <a:rPr lang="cs-CZ" sz="1200" b="1" u="sng" dirty="0" smtClean="0"/>
              <a:t> nové hlasování- nadpoloviční většina </a:t>
            </a:r>
            <a:endParaRPr lang="cs-CZ" sz="1400" b="1" u="sng" dirty="0"/>
          </a:p>
          <a:p>
            <a:r>
              <a:rPr lang="cs-CZ" sz="1400" b="1" u="sng" dirty="0"/>
              <a:t> </a:t>
            </a:r>
            <a:endParaRPr lang="cs-CZ" sz="1400" b="1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735208" y="1295140"/>
            <a:ext cx="33843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Přijetí návrhu  zákona v PS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3568" y="4089017"/>
            <a:ext cx="34876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  Vyjádření Senátu k návrhu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92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4353" y="1043444"/>
            <a:ext cx="522989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Výslovné</a:t>
            </a:r>
            <a:r>
              <a:rPr lang="cs-CZ" dirty="0" smtClean="0"/>
              <a:t> </a:t>
            </a:r>
            <a:r>
              <a:rPr lang="cs-CZ" sz="1400" b="1" u="sng" dirty="0" smtClean="0"/>
              <a:t>schválení  Senátem  vyžadují :  a) </a:t>
            </a:r>
            <a:r>
              <a:rPr lang="cs-CZ" sz="1400" dirty="0" smtClean="0"/>
              <a:t> </a:t>
            </a:r>
            <a:r>
              <a:rPr lang="cs-CZ" sz="1400" b="1" dirty="0" smtClean="0"/>
              <a:t>ústavní zákony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b)  volební zákon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c) Jednací řády </a:t>
            </a:r>
            <a:r>
              <a:rPr lang="cs-CZ" sz="1400" b="1" smtClean="0"/>
              <a:t>obou komor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3448" y="10813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1850440"/>
            <a:ext cx="3096344" cy="3612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Vyjádření  prezidenta </a:t>
            </a:r>
            <a:r>
              <a:rPr lang="cs-CZ" dirty="0" err="1" smtClean="0"/>
              <a:t>rep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8690" y="2420887"/>
            <a:ext cx="773538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K návrhu nového zákona se vyjadřuje prezident republiky .  Podle čl. 50 Ústavy ČR  má prezident </a:t>
            </a:r>
          </a:p>
          <a:p>
            <a:r>
              <a:rPr lang="cs-CZ" sz="1400" b="1" dirty="0" smtClean="0"/>
              <a:t> tzv. </a:t>
            </a:r>
            <a:r>
              <a:rPr lang="cs-CZ" sz="1400" b="1" u="sng" dirty="0" smtClean="0"/>
              <a:t>právo suspenzivního veta = </a:t>
            </a:r>
            <a:r>
              <a:rPr lang="cs-CZ" sz="1400" b="1" dirty="0" smtClean="0"/>
              <a:t>odkládací právo – právo vrátit zákon PS s odůvodněním- bez možnosti</a:t>
            </a:r>
          </a:p>
          <a:p>
            <a:r>
              <a:rPr lang="cs-CZ" sz="1400" b="1" dirty="0" smtClean="0"/>
              <a:t>vnášet pozměňovací návrhy,</a:t>
            </a:r>
          </a:p>
          <a:p>
            <a:r>
              <a:rPr lang="cs-CZ" sz="1400" b="1" dirty="0" smtClean="0"/>
              <a:t>-do 15 dnů ode dne, kdy mu byl postoupen. </a:t>
            </a:r>
          </a:p>
          <a:p>
            <a:r>
              <a:rPr lang="cs-CZ" sz="1400" b="1" dirty="0" smtClean="0"/>
              <a:t>O zákonu se znovu hlasuje v PS – v případě, že pro něj hlasuje nadpoloviční většina všech poslanců,</a:t>
            </a:r>
          </a:p>
          <a:p>
            <a:r>
              <a:rPr lang="cs-CZ" sz="1400" b="1" smtClean="0"/>
              <a:t> je </a:t>
            </a:r>
            <a:r>
              <a:rPr lang="cs-CZ" sz="1400" b="1" dirty="0" smtClean="0"/>
              <a:t>zákon schválen.  </a:t>
            </a:r>
            <a:endParaRPr lang="cs-CZ" sz="1400" u="sng" dirty="0"/>
          </a:p>
          <a:p>
            <a:r>
              <a:rPr lang="cs-CZ" sz="1400" b="1" u="sng" dirty="0" smtClean="0"/>
              <a:t>Nový zákon </a:t>
            </a:r>
            <a:r>
              <a:rPr lang="cs-CZ" sz="1400" b="1" dirty="0" smtClean="0"/>
              <a:t> podepisují </a:t>
            </a:r>
            <a:r>
              <a:rPr lang="cs-CZ" sz="1400" dirty="0" smtClean="0"/>
              <a:t>: prezident republiky,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předseda PS,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předseda vlády .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u="sng" dirty="0"/>
          </a:p>
          <a:p>
            <a:r>
              <a:rPr lang="cs-CZ" sz="1400" b="1" u="sng" dirty="0" smtClean="0"/>
              <a:t>Přijatý zákon  </a:t>
            </a:r>
            <a:r>
              <a:rPr lang="cs-CZ" sz="1400" b="1" dirty="0" smtClean="0"/>
              <a:t>musí být vyhlášen ve Sbírce zákonů. Stává se součástí právního řádu. </a:t>
            </a:r>
          </a:p>
          <a:p>
            <a:r>
              <a:rPr lang="cs-CZ" sz="1400" b="1" dirty="0" smtClean="0"/>
              <a:t>Nabývá </a:t>
            </a:r>
            <a:r>
              <a:rPr lang="cs-CZ" sz="1400" b="1" u="sng" dirty="0" smtClean="0"/>
              <a:t>platnosti</a:t>
            </a:r>
            <a:r>
              <a:rPr lang="cs-CZ" sz="1400" b="1" dirty="0" smtClean="0"/>
              <a:t> dnem, kdy byl zveřejněn,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</a:t>
            </a:r>
            <a:r>
              <a:rPr lang="cs-CZ" sz="1400" b="1" u="sng" dirty="0" smtClean="0"/>
              <a:t>účinnosti</a:t>
            </a:r>
            <a:r>
              <a:rPr lang="cs-CZ" sz="1400" b="1" dirty="0" smtClean="0"/>
              <a:t> zpravidla do 15 dnů po zveřejnění. ( Je už právně vynutitelný).  </a:t>
            </a:r>
          </a:p>
          <a:p>
            <a:endParaRPr lang="cs-CZ" sz="1400" u="sng" dirty="0"/>
          </a:p>
          <a:p>
            <a:endParaRPr lang="cs-CZ" sz="1400" u="sng" dirty="0" smtClean="0"/>
          </a:p>
          <a:p>
            <a:endParaRPr lang="cs-CZ" sz="1400" u="sng" dirty="0"/>
          </a:p>
          <a:p>
            <a:endParaRPr lang="cs-CZ" sz="1400" u="sng" dirty="0" smtClean="0"/>
          </a:p>
          <a:p>
            <a:r>
              <a:rPr lang="cs-CZ" sz="1400" u="sng" dirty="0" smtClean="0"/>
              <a:t> </a:t>
            </a:r>
            <a:endParaRPr lang="cs-CZ" sz="1400" u="sng" dirty="0"/>
          </a:p>
        </p:txBody>
      </p:sp>
      <p:sp>
        <p:nvSpPr>
          <p:cNvPr id="18" name="Obdélník 17"/>
          <p:cNvSpPr/>
          <p:nvPr/>
        </p:nvSpPr>
        <p:spPr>
          <a:xfrm>
            <a:off x="827584" y="4581128"/>
            <a:ext cx="30243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 Vyhlášení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55776" y="1268760"/>
            <a:ext cx="396044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  legislativního procesu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132856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1601" y="2195281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                                                                       Návrh zákona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</a:t>
            </a:r>
            <a:r>
              <a:rPr lang="cs-CZ" sz="1400" dirty="0" smtClean="0"/>
              <a:t>poslanec či skupina poslanců, Senát, vláda, krajské zastupitelstvo</a:t>
            </a:r>
            <a:endParaRPr lang="cs-CZ" sz="14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499992" y="2656075"/>
            <a:ext cx="0" cy="2688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63813" y="2852936"/>
            <a:ext cx="8820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 </a:t>
            </a:r>
            <a:r>
              <a:rPr lang="cs-CZ" b="1" dirty="0" smtClean="0"/>
              <a:t>                                                      </a:t>
            </a:r>
            <a:r>
              <a:rPr lang="cs-CZ" sz="1400" b="1" u="sng" dirty="0" smtClean="0"/>
              <a:t>P O S L A N E C K Á   S N Ě M O V N A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</a:t>
            </a:r>
            <a:r>
              <a:rPr lang="cs-CZ" sz="1400" dirty="0" smtClean="0"/>
              <a:t>schválí návrh zákona 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535996" y="3437711"/>
            <a:ext cx="0" cy="2073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41871" y="3498974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</a:t>
            </a:r>
            <a:r>
              <a:rPr lang="cs-CZ" u="sng" dirty="0" smtClean="0"/>
              <a:t> </a:t>
            </a:r>
            <a:r>
              <a:rPr lang="cs-CZ" sz="1400" b="1" u="sng" dirty="0" smtClean="0"/>
              <a:t>S E N Á T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            1.</a:t>
            </a:r>
            <a:r>
              <a:rPr lang="cs-CZ" sz="1400" dirty="0" smtClean="0"/>
              <a:t>návrh schválí       2. návrhem se nezabývá      3. návrh pozmění           4. návrh zamítne</a:t>
            </a:r>
          </a:p>
          <a:p>
            <a:endParaRPr lang="cs-CZ" sz="1400" dirty="0"/>
          </a:p>
          <a:p>
            <a:r>
              <a:rPr lang="cs-CZ" sz="1400" b="1" dirty="0" smtClean="0"/>
              <a:t>                    </a:t>
            </a:r>
            <a:r>
              <a:rPr lang="cs-CZ" sz="1400" b="1" u="sng" dirty="0" smtClean="0"/>
              <a:t>P R E Z I D E N </a:t>
            </a:r>
            <a:r>
              <a:rPr lang="cs-CZ" sz="1400" b="1" dirty="0" smtClean="0"/>
              <a:t>T                                                   zpět do SNĚMOVNY </a:t>
            </a:r>
          </a:p>
          <a:p>
            <a:r>
              <a:rPr lang="cs-CZ" sz="1400" b="1" dirty="0" smtClean="0"/>
              <a:t>   </a:t>
            </a:r>
          </a:p>
          <a:p>
            <a:r>
              <a:rPr lang="cs-CZ" sz="1400" b="1" dirty="0" smtClean="0"/>
              <a:t>       1. podepíše zákon       2. vrátí </a:t>
            </a:r>
            <a:r>
              <a:rPr lang="cs-CZ" sz="1400" dirty="0" smtClean="0"/>
              <a:t>zákon zpět                   návrh může přijmout </a:t>
            </a:r>
          </a:p>
          <a:p>
            <a:r>
              <a:rPr lang="cs-CZ" sz="1400" dirty="0" smtClean="0"/>
              <a:t>                                                   do sněmovny , ta                  s pozměňovacími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může veto prezidenta          návrhy                                            ta může veto senátu</a:t>
            </a:r>
          </a:p>
          <a:p>
            <a:r>
              <a:rPr lang="cs-CZ" sz="1400" b="1" dirty="0" smtClean="0"/>
              <a:t>                                                   přehlasovat                            nebo s původním zněním 	přehlasovat</a:t>
            </a:r>
            <a:endParaRPr lang="cs-CZ" sz="1400" b="1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1943708" y="3817156"/>
            <a:ext cx="250321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3347864" y="3817156"/>
            <a:ext cx="1152128" cy="2001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535996" y="3810214"/>
            <a:ext cx="360040" cy="2070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4535996" y="3817156"/>
            <a:ext cx="1980220" cy="2001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691680" y="4293096"/>
            <a:ext cx="288032" cy="1826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2429762" y="4293096"/>
            <a:ext cx="918102" cy="1826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4990073" y="425709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6228184" y="4257092"/>
            <a:ext cx="49320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1619672" y="4725144"/>
            <a:ext cx="576064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2195736" y="4725144"/>
            <a:ext cx="635432" cy="180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5868144" y="4725144"/>
            <a:ext cx="144016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4990343" y="4678288"/>
            <a:ext cx="0" cy="226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131840" y="1484784"/>
            <a:ext cx="331236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4716016" y="2348880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2780928"/>
            <a:ext cx="223224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1641</TotalTime>
  <Words>701</Words>
  <Application>Microsoft Office PowerPoint</Application>
  <PresentationFormat>Předvádění na obrazovce (4:3)</PresentationFormat>
  <Paragraphs>186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113</cp:revision>
  <cp:lastPrinted>2014-01-16T08:27:59Z</cp:lastPrinted>
  <dcterms:created xsi:type="dcterms:W3CDTF">2010-11-01T23:40:31Z</dcterms:created>
  <dcterms:modified xsi:type="dcterms:W3CDTF">2014-01-17T08:28:47Z</dcterms:modified>
</cp:coreProperties>
</file>