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76" r:id="rId3"/>
    <p:sldId id="277" r:id="rId4"/>
    <p:sldId id="261" r:id="rId5"/>
    <p:sldId id="274" r:id="rId6"/>
    <p:sldId id="272" r:id="rId7"/>
    <p:sldId id="266" r:id="rId8"/>
    <p:sldId id="257" r:id="rId9"/>
    <p:sldId id="269" r:id="rId10"/>
    <p:sldId id="271" r:id="rId11"/>
    <p:sldId id="267" r:id="rId12"/>
    <p:sldId id="265" r:id="rId13"/>
    <p:sldId id="273" r:id="rId14"/>
    <p:sldId id="259" r:id="rId15"/>
    <p:sldId id="258" r:id="rId16"/>
    <p:sldId id="275" r:id="rId17"/>
    <p:sldId id="278" r:id="rId18"/>
    <p:sldId id="279" r:id="rId19"/>
    <p:sldId id="281" r:id="rId20"/>
    <p:sldId id="282" r:id="rId21"/>
    <p:sldId id="284" r:id="rId22"/>
  </p:sldIdLst>
  <p:sldSz cx="9144000" cy="6858000" type="screen4x3"/>
  <p:notesSz cx="6811963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9CF9CE1-9493-4C38-B6B2-6AB82BCF8548}">
          <p14:sldIdLst>
            <p14:sldId id="256"/>
            <p14:sldId id="276"/>
            <p14:sldId id="277"/>
            <p14:sldId id="261"/>
            <p14:sldId id="274"/>
            <p14:sldId id="272"/>
            <p14:sldId id="266"/>
            <p14:sldId id="257"/>
            <p14:sldId id="269"/>
            <p14:sldId id="271"/>
            <p14:sldId id="267"/>
            <p14:sldId id="265"/>
            <p14:sldId id="273"/>
            <p14:sldId id="259"/>
            <p14:sldId id="258"/>
            <p14:sldId id="275"/>
            <p14:sldId id="278"/>
          </p14:sldIdLst>
        </p14:section>
        <p14:section name="Oddíl bez názvu" id="{47FE89FF-9B08-46E9-ABF9-FECF5808B15B}">
          <p14:sldIdLst>
            <p14:sldId id="279"/>
            <p14:sldId id="281"/>
            <p14:sldId id="282"/>
            <p14:sldId id="28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532" autoAdjust="0"/>
    <p:restoredTop sz="94654" autoAdjust="0"/>
  </p:normalViewPr>
  <p:slideViewPr>
    <p:cSldViewPr>
      <p:cViewPr>
        <p:scale>
          <a:sx n="119" d="100"/>
          <a:sy n="119" d="100"/>
        </p:scale>
        <p:origin x="-1380" y="-1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8536" y="0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6125"/>
            <a:ext cx="4970463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1197" y="4724202"/>
            <a:ext cx="544957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8536" y="9446678"/>
            <a:ext cx="2951851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Klllllll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Iba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17. 1. 2014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17. 1. 2014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17. 1. 2014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17. 1. 2014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17. 1. 2014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1577634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35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Nový občanský zákoník a rodinné právo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Manželství a registrované partnerství, manželské majetkové právo, příbuzenství,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švagrovství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otcovství,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nauka - 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Právo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Jaroslav Svoboda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PC, dataprojektor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V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maturitního studia Mechanik seřizovač, 1. ročník –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Nový </a:t>
            </a:r>
            <a:r>
              <a:rPr lang="cs-CZ" sz="2800" b="1" dirty="0" smtClean="0"/>
              <a:t>občanský zákoník a rodinné </a:t>
            </a:r>
            <a:r>
              <a:rPr lang="cs-CZ" sz="2800" b="1" dirty="0" smtClean="0"/>
              <a:t>právo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VY_32_INOVACE_35_714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196752"/>
            <a:ext cx="8291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1115616" y="1340768"/>
            <a:ext cx="7416824" cy="5023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Rodinné právo  - úpravy dle Nového občanského zákona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1400620"/>
            <a:ext cx="7931224" cy="52322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</a:t>
            </a:r>
            <a:r>
              <a:rPr lang="cs-CZ" sz="1400" dirty="0" smtClean="0"/>
              <a:t>Nový občanský zákon (NOZ) – Zákon č. 89/2012 Sb., který nabývá účinnosti od 1.1.2014,  ruší dosavadní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zákon č. 94/1963 Sb. o rodině.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</a:t>
            </a:r>
            <a:r>
              <a:rPr lang="cs-CZ" sz="1400" u="sng" dirty="0" smtClean="0">
                <a:solidFill>
                  <a:srgbClr val="FF0000"/>
                </a:solidFill>
              </a:rPr>
              <a:t>Obecně o rodinném právu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</a:t>
            </a:r>
            <a:r>
              <a:rPr lang="cs-CZ" sz="1400" b="1" u="sng" dirty="0" smtClean="0"/>
              <a:t>Rodinné právo upravuje práva a povinnosti </a:t>
            </a:r>
            <a:r>
              <a:rPr lang="cs-CZ" sz="1400" b="1" dirty="0" smtClean="0"/>
              <a:t>osob, které v různých rolích vystupují v rodině.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</a:t>
            </a:r>
            <a:r>
              <a:rPr lang="cs-CZ" sz="1400" dirty="0" smtClean="0"/>
              <a:t>Jde především o úpravu těchto práv a povinností</a:t>
            </a:r>
            <a:r>
              <a:rPr lang="cs-CZ" sz="1400" b="1" dirty="0" smtClean="0"/>
              <a:t>: </a:t>
            </a:r>
          </a:p>
          <a:p>
            <a:r>
              <a:rPr lang="cs-CZ" sz="1400" b="1" dirty="0" smtClean="0"/>
              <a:t>    - mezi manžely navzájem,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-  mezi rodiči a dětmi,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-  mezi dětmi a dalšími osobami, které jim nahrazují rodiče, či jejich funkci nějak doplňují.</a:t>
            </a:r>
          </a:p>
          <a:p>
            <a:endParaRPr lang="cs-CZ" sz="1400" b="1" dirty="0"/>
          </a:p>
          <a:p>
            <a:r>
              <a:rPr lang="cs-CZ" sz="1400" b="1" dirty="0" smtClean="0"/>
              <a:t>      </a:t>
            </a:r>
            <a:r>
              <a:rPr lang="cs-CZ" sz="1400" b="1" u="sng" dirty="0" smtClean="0"/>
              <a:t>Rodinné právo se zabývá  těmito oblastmi </a:t>
            </a:r>
            <a:r>
              <a:rPr lang="cs-CZ" sz="1400" b="1" dirty="0" smtClean="0"/>
              <a:t>: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</a:t>
            </a:r>
            <a:r>
              <a:rPr lang="cs-CZ" sz="4000" b="1" dirty="0" smtClean="0"/>
              <a:t>. </a:t>
            </a:r>
            <a:r>
              <a:rPr lang="cs-CZ" sz="1400" b="1" dirty="0" smtClean="0"/>
              <a:t>Manželstvím a registrovaným partnerstvím,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.     Manželským majetkovým právem,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.     Příbuzenstvím a </a:t>
            </a:r>
            <a:r>
              <a:rPr lang="cs-CZ" sz="1400" b="1" dirty="0" err="1" smtClean="0"/>
              <a:t>švagrovstvím</a:t>
            </a:r>
            <a:r>
              <a:rPr lang="cs-CZ" sz="1400" b="1" dirty="0" smtClean="0"/>
              <a:t>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.     Jinými formami péče o dítě,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.     Výživným.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</a:t>
            </a:r>
            <a:r>
              <a:rPr lang="cs-CZ" sz="4000" b="1" dirty="0" smtClean="0"/>
              <a:t>  </a:t>
            </a:r>
          </a:p>
        </p:txBody>
      </p:sp>
      <p:sp>
        <p:nvSpPr>
          <p:cNvPr id="6" name="Šipka dolů 5"/>
          <p:cNvSpPr/>
          <p:nvPr/>
        </p:nvSpPr>
        <p:spPr>
          <a:xfrm>
            <a:off x="683568" y="2996952"/>
            <a:ext cx="72008" cy="93610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565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1196752"/>
            <a:ext cx="8291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	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3" y="866775"/>
            <a:ext cx="8982075" cy="5124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5744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1196752"/>
            <a:ext cx="3960440" cy="2253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Manželství a registrované  partnerství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16016" y="1309410"/>
            <a:ext cx="457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1275" y="1268760"/>
            <a:ext cx="763284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</a:t>
            </a:r>
          </a:p>
          <a:p>
            <a:r>
              <a:rPr lang="cs-CZ" sz="1200" dirty="0" smtClean="0"/>
              <a:t>Ačkoli bylo součástí návrhu NOZ upuštění od církevního sňatku, nadále si budou moci snoubenci zvolit </a:t>
            </a:r>
            <a:r>
              <a:rPr lang="cs-CZ" sz="1200" b="1" dirty="0" smtClean="0"/>
              <a:t>civilní nebo církevní sňatek </a:t>
            </a:r>
            <a:r>
              <a:rPr lang="cs-CZ" sz="1200" dirty="0" smtClean="0"/>
              <a:t>před církví, která je k tomu oprávněna.</a:t>
            </a:r>
          </a:p>
          <a:p>
            <a:endParaRPr lang="cs-CZ" sz="1200" dirty="0"/>
          </a:p>
          <a:p>
            <a:r>
              <a:rPr lang="cs-CZ" sz="1400" b="1" u="sng" dirty="0" smtClean="0">
                <a:solidFill>
                  <a:srgbClr val="FF0000"/>
                </a:solidFill>
              </a:rPr>
              <a:t>Manželství</a:t>
            </a:r>
            <a:r>
              <a:rPr lang="cs-CZ" sz="1400" b="1" dirty="0" smtClean="0">
                <a:solidFill>
                  <a:srgbClr val="FF0000"/>
                </a:solidFill>
              </a:rPr>
              <a:t> -  </a:t>
            </a:r>
            <a:r>
              <a:rPr lang="cs-CZ" sz="1400" dirty="0" smtClean="0">
                <a:solidFill>
                  <a:srgbClr val="FF0000"/>
                </a:solidFill>
              </a:rPr>
              <a:t>je trvalý svazek muže a ženy vzniklý stanoveným způsobem</a:t>
            </a:r>
            <a:r>
              <a:rPr lang="cs-CZ" sz="1400" dirty="0" smtClean="0"/>
              <a:t>. </a:t>
            </a:r>
            <a:r>
              <a:rPr lang="cs-CZ" sz="1200" dirty="0" smtClean="0"/>
              <a:t> 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       -   </a:t>
            </a:r>
            <a:r>
              <a:rPr lang="cs-CZ" sz="1400" dirty="0" smtClean="0"/>
              <a:t>vzniká svobodným a úplným souhlasným projevem vůle muže a ženy , že spolu vstupují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do manželství.</a:t>
            </a:r>
          </a:p>
          <a:p>
            <a:endParaRPr lang="cs-CZ" sz="1400" b="1" dirty="0" smtClean="0"/>
          </a:p>
          <a:p>
            <a:pPr algn="ctr"/>
            <a:r>
              <a:rPr lang="cs-CZ" sz="1400" b="1" dirty="0" smtClean="0"/>
              <a:t>  § 671</a:t>
            </a:r>
          </a:p>
          <a:p>
            <a:pPr algn="ctr"/>
            <a:r>
              <a:rPr lang="cs-CZ" sz="1200" dirty="0" smtClean="0"/>
              <a:t>          Manželství může uzavřít každý, pokud mu v tom nezabrání překážka podle</a:t>
            </a:r>
            <a:r>
              <a:rPr lang="cs-CZ" sz="1200" b="1" dirty="0" smtClean="0"/>
              <a:t>§ 672 až  676 (NOZ). </a:t>
            </a:r>
          </a:p>
          <a:p>
            <a:pPr algn="ctr"/>
            <a:endParaRPr lang="cs-CZ" sz="1200" b="1" dirty="0" smtClean="0"/>
          </a:p>
          <a:p>
            <a:pPr algn="ctr"/>
            <a:endParaRPr lang="cs-CZ" sz="1200" b="1" dirty="0" smtClean="0"/>
          </a:p>
          <a:p>
            <a:pPr algn="ctr"/>
            <a:endParaRPr lang="cs-CZ" sz="1200" b="1" dirty="0"/>
          </a:p>
          <a:p>
            <a:pPr algn="ctr"/>
            <a:r>
              <a:rPr lang="cs-CZ" sz="1200" b="1" dirty="0" smtClean="0"/>
              <a:t>  </a:t>
            </a:r>
            <a:endParaRPr lang="cs-CZ" sz="1200" b="1" dirty="0"/>
          </a:p>
          <a:p>
            <a:pPr algn="ctr"/>
            <a:r>
              <a:rPr lang="cs-CZ" sz="1400" b="1" u="sng" dirty="0" smtClean="0">
                <a:solidFill>
                  <a:srgbClr val="FF0000"/>
                </a:solidFill>
              </a:rPr>
              <a:t>Zákonné překážky  - nemožnost uzavření manželství</a:t>
            </a:r>
          </a:p>
          <a:p>
            <a:pPr marL="228600" indent="-228600" algn="ctr">
              <a:buAutoNum type="arabicPeriod"/>
            </a:pPr>
            <a:r>
              <a:rPr lang="cs-CZ" sz="1200" b="1" u="sng" dirty="0" smtClean="0"/>
              <a:t>nedostatek věku </a:t>
            </a:r>
            <a:r>
              <a:rPr lang="cs-CZ" sz="1200" b="1" dirty="0" smtClean="0"/>
              <a:t>–nezletilý, který není plně svéprávný,</a:t>
            </a:r>
          </a:p>
          <a:p>
            <a:pPr marL="228600" indent="-228600" algn="ctr">
              <a:buAutoNum type="arabicPeriod"/>
            </a:pPr>
            <a:r>
              <a:rPr lang="cs-CZ" sz="1200" b="1" u="sng" dirty="0" smtClean="0"/>
              <a:t>omezení  svéprávnosti </a:t>
            </a:r>
            <a:r>
              <a:rPr lang="cs-CZ" sz="1200" b="1" dirty="0" smtClean="0"/>
              <a:t>v této oblasti, </a:t>
            </a:r>
          </a:p>
          <a:p>
            <a:pPr marL="228600" indent="-228600" algn="ctr">
              <a:buAutoNum type="arabicPeriod"/>
            </a:pPr>
            <a:r>
              <a:rPr lang="cs-CZ" sz="1200" b="1" u="sng" dirty="0" smtClean="0"/>
              <a:t>dříve uzavřené a dosud trvající manželství </a:t>
            </a:r>
            <a:r>
              <a:rPr lang="cs-CZ" sz="1200" b="1" dirty="0" smtClean="0"/>
              <a:t>(nebo registrované partnerství či jiný obdobný svazek  v zahraničí,</a:t>
            </a:r>
          </a:p>
          <a:p>
            <a:pPr marL="228600" indent="-228600" algn="ctr">
              <a:buAutoNum type="arabicPeriod"/>
            </a:pPr>
            <a:r>
              <a:rPr lang="cs-CZ" sz="1200" b="1" u="sng" dirty="0" smtClean="0"/>
              <a:t>příbuzenstv</a:t>
            </a:r>
            <a:r>
              <a:rPr lang="cs-CZ" sz="1200" b="1" dirty="0" smtClean="0"/>
              <a:t>í – nemůže vzniknout mezi předky a potomky, ani mezi sourozenci- totéž platí o osobách, jejichž příbuzenství vzniklo osvojením. </a:t>
            </a:r>
          </a:p>
        </p:txBody>
      </p:sp>
      <p:sp>
        <p:nvSpPr>
          <p:cNvPr id="16" name="Pěticípá hvězda 15"/>
          <p:cNvSpPr/>
          <p:nvPr/>
        </p:nvSpPr>
        <p:spPr>
          <a:xfrm>
            <a:off x="683568" y="3645024"/>
            <a:ext cx="432048" cy="36004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5553" y="1073641"/>
            <a:ext cx="853244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                                    </a:t>
            </a:r>
            <a:r>
              <a:rPr lang="cs-CZ" sz="1400" b="1" u="sng" dirty="0" smtClean="0"/>
              <a:t>Co je svéprávnost ?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Jedná se o nový pojem NOZ , nahrazuje dřívější „způsobilost k právním úkonům.“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</a:t>
            </a:r>
            <a:r>
              <a:rPr lang="cs-CZ" sz="1400" b="1" dirty="0" smtClean="0"/>
              <a:t>Plně svéprávným</a:t>
            </a:r>
            <a:r>
              <a:rPr lang="cs-CZ" sz="1400" dirty="0" smtClean="0"/>
              <a:t> se člověk stává zletilostí , tedy </a:t>
            </a:r>
            <a:r>
              <a:rPr lang="cs-CZ" sz="1400" b="1" dirty="0" smtClean="0"/>
              <a:t>dovršením 18. věku</a:t>
            </a:r>
            <a:r>
              <a:rPr lang="cs-CZ" sz="1400" dirty="0" smtClean="0"/>
              <a:t>.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</a:t>
            </a:r>
            <a:r>
              <a:rPr lang="cs-CZ" sz="1400" b="1" dirty="0" smtClean="0"/>
              <a:t>Před </a:t>
            </a:r>
            <a:r>
              <a:rPr lang="cs-CZ" sz="1400" dirty="0" smtClean="0"/>
              <a:t>nabytím zletilosti se může člověk stát plně svéprávným  </a:t>
            </a:r>
            <a:r>
              <a:rPr lang="cs-CZ" sz="1400" b="1" dirty="0" smtClean="0"/>
              <a:t>v  těchto případech</a:t>
            </a:r>
            <a:r>
              <a:rPr lang="cs-CZ" sz="1400" dirty="0" smtClean="0"/>
              <a:t>: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</a:t>
            </a:r>
          </a:p>
          <a:p>
            <a:r>
              <a:rPr lang="cs-CZ" sz="1400" dirty="0" smtClean="0"/>
              <a:t>                                                      1</a:t>
            </a:r>
            <a:r>
              <a:rPr lang="cs-CZ" sz="1400" u="sng" dirty="0" smtClean="0"/>
              <a:t>.  </a:t>
            </a:r>
            <a:r>
              <a:rPr lang="cs-CZ" sz="1400" b="1" u="sng" dirty="0" smtClean="0"/>
              <a:t>Uzavřením manželství        </a:t>
            </a:r>
            <a:r>
              <a:rPr lang="cs-CZ" sz="1400" b="1" dirty="0" smtClean="0"/>
              <a:t>                         </a:t>
            </a:r>
            <a:r>
              <a:rPr lang="cs-CZ" sz="1400" b="1" u="sng" dirty="0" smtClean="0"/>
              <a:t> </a:t>
            </a:r>
            <a:r>
              <a:rPr lang="cs-CZ" sz="1400" b="1" dirty="0" smtClean="0"/>
              <a:t>2</a:t>
            </a:r>
            <a:r>
              <a:rPr lang="cs-CZ" sz="1400" b="1" u="sng" dirty="0" smtClean="0"/>
              <a:t>.  Přiznáním svéprávnosti </a:t>
            </a:r>
          </a:p>
          <a:p>
            <a:r>
              <a:rPr lang="cs-CZ" sz="1400" dirty="0" smtClean="0"/>
              <a:t>                                                   soud může, jsou-li pro to důležité                  dosáhl věku 16 let, osvědčí schopnost  </a:t>
            </a:r>
          </a:p>
          <a:p>
            <a:r>
              <a:rPr lang="cs-CZ" sz="1400" dirty="0" smtClean="0"/>
              <a:t>                                                   důvody) ve výjimečných případech                sám se živit a obstarávat si své záležitosti. </a:t>
            </a:r>
          </a:p>
          <a:p>
            <a:r>
              <a:rPr lang="cs-CZ" sz="1400" dirty="0" smtClean="0"/>
              <a:t>                                                   povolit nezletilému uzavřít manželství, 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dovršil –</a:t>
            </a:r>
            <a:r>
              <a:rPr lang="cs-CZ" sz="1400" dirty="0" err="1" smtClean="0"/>
              <a:t>li</a:t>
            </a:r>
            <a:r>
              <a:rPr lang="cs-CZ" sz="1400" dirty="0" smtClean="0"/>
              <a:t>  alespoň věku 16 let                         S návrhem vysloví souhlas zákonný   						                zástupce.                                                                                                                         </a:t>
            </a:r>
          </a:p>
          <a:p>
            <a:endParaRPr lang="cs-CZ" sz="1400" b="1" dirty="0"/>
          </a:p>
          <a:p>
            <a:r>
              <a:rPr lang="cs-CZ" sz="1400" b="1" dirty="0" smtClean="0"/>
              <a:t>                                  </a:t>
            </a:r>
            <a:r>
              <a:rPr lang="cs-CZ" sz="1400" b="1" dirty="0" smtClean="0">
                <a:solidFill>
                  <a:srgbClr val="FF0000"/>
                </a:solidFill>
              </a:rPr>
              <a:t>Neplatnost  manželství  a zdánlivé manželství</a:t>
            </a:r>
          </a:p>
          <a:p>
            <a:r>
              <a:rPr lang="cs-CZ" sz="1400" b="1" dirty="0">
                <a:solidFill>
                  <a:srgbClr val="000000"/>
                </a:solidFill>
              </a:rPr>
              <a:t> </a:t>
            </a:r>
            <a:r>
              <a:rPr lang="cs-CZ" sz="1400" b="1" dirty="0" smtClean="0">
                <a:solidFill>
                  <a:srgbClr val="000000"/>
                </a:solidFill>
              </a:rPr>
              <a:t>            </a:t>
            </a:r>
            <a:r>
              <a:rPr lang="cs-CZ" sz="1200" b="1" dirty="0" smtClean="0">
                <a:solidFill>
                  <a:srgbClr val="000000"/>
                </a:solidFill>
              </a:rPr>
              <a:t>Za </a:t>
            </a:r>
            <a:r>
              <a:rPr lang="cs-CZ" sz="1200" b="1" u="sng" dirty="0" smtClean="0">
                <a:solidFill>
                  <a:srgbClr val="000000"/>
                </a:solidFill>
              </a:rPr>
              <a:t>neplatné manželství </a:t>
            </a:r>
            <a:r>
              <a:rPr lang="cs-CZ" sz="1200" b="1" dirty="0" smtClean="0">
                <a:solidFill>
                  <a:srgbClr val="000000"/>
                </a:solidFill>
              </a:rPr>
              <a:t>se považuje takové, které vzniklo, bylo platné a jeho neplatnost prohlásí soud.</a:t>
            </a:r>
          </a:p>
          <a:p>
            <a:r>
              <a:rPr lang="cs-CZ" sz="1200" b="1" dirty="0">
                <a:solidFill>
                  <a:srgbClr val="000000"/>
                </a:solidFill>
              </a:rPr>
              <a:t> </a:t>
            </a:r>
            <a:r>
              <a:rPr lang="cs-CZ" sz="1200" b="1" dirty="0" smtClean="0">
                <a:solidFill>
                  <a:srgbClr val="000000"/>
                </a:solidFill>
              </a:rPr>
              <a:t>             </a:t>
            </a:r>
            <a:r>
              <a:rPr lang="cs-CZ" sz="1200" b="1" u="sng" dirty="0" smtClean="0">
                <a:solidFill>
                  <a:srgbClr val="000000"/>
                </a:solidFill>
              </a:rPr>
              <a:t>Zdánlivé manželství </a:t>
            </a:r>
            <a:r>
              <a:rPr lang="cs-CZ" sz="1200" b="1" dirty="0" smtClean="0">
                <a:solidFill>
                  <a:srgbClr val="000000"/>
                </a:solidFill>
              </a:rPr>
              <a:t>(</a:t>
            </a:r>
            <a:r>
              <a:rPr lang="cs-CZ" sz="1200" b="1" dirty="0" err="1" smtClean="0">
                <a:solidFill>
                  <a:srgbClr val="000000"/>
                </a:solidFill>
              </a:rPr>
              <a:t>mon</a:t>
            </a:r>
            <a:r>
              <a:rPr lang="cs-CZ" sz="1200" b="1" dirty="0" smtClean="0">
                <a:solidFill>
                  <a:srgbClr val="000000"/>
                </a:solidFill>
              </a:rPr>
              <a:t> matrimonium) je takové manželství , které nikdy nevzniklo. Soud může i bez </a:t>
            </a:r>
          </a:p>
          <a:p>
            <a:r>
              <a:rPr lang="cs-CZ" sz="1200" b="1" dirty="0">
                <a:solidFill>
                  <a:srgbClr val="000000"/>
                </a:solidFill>
              </a:rPr>
              <a:t> </a:t>
            </a:r>
            <a:r>
              <a:rPr lang="cs-CZ" sz="1200" b="1" dirty="0" smtClean="0">
                <a:solidFill>
                  <a:srgbClr val="000000"/>
                </a:solidFill>
              </a:rPr>
              <a:t>            návrhu určit, že manželství není</a:t>
            </a:r>
            <a:r>
              <a:rPr lang="cs-CZ" sz="1400" b="1" dirty="0" smtClean="0">
                <a:solidFill>
                  <a:srgbClr val="000000"/>
                </a:solidFill>
              </a:rPr>
              <a:t>.</a:t>
            </a:r>
          </a:p>
          <a:p>
            <a:r>
              <a:rPr lang="cs-CZ" sz="1400" b="1" dirty="0" smtClean="0">
                <a:solidFill>
                  <a:srgbClr val="000000"/>
                </a:solidFill>
              </a:rPr>
              <a:t>                                  </a:t>
            </a:r>
            <a:r>
              <a:rPr lang="cs-CZ" sz="1400" b="1" u="sng" dirty="0">
                <a:solidFill>
                  <a:srgbClr val="FF0000"/>
                </a:solidFill>
              </a:rPr>
              <a:t>Zánik manželství </a:t>
            </a:r>
          </a:p>
          <a:p>
            <a:r>
              <a:rPr lang="cs-CZ" sz="1400" b="1" dirty="0" smtClean="0">
                <a:solidFill>
                  <a:srgbClr val="FF0000"/>
                </a:solidFill>
              </a:rPr>
              <a:t>             </a:t>
            </a:r>
            <a:r>
              <a:rPr lang="cs-CZ" sz="1400" b="1" dirty="0" smtClean="0"/>
              <a:t>Manželství zanikne :  1. </a:t>
            </a:r>
            <a:r>
              <a:rPr lang="cs-CZ" sz="1400" b="1" u="sng" dirty="0" smtClean="0"/>
              <a:t>rozvodem</a:t>
            </a:r>
          </a:p>
          <a:p>
            <a:r>
              <a:rPr lang="cs-CZ" sz="1400" b="1" dirty="0" smtClean="0"/>
              <a:t>                                                                           a)      </a:t>
            </a:r>
            <a:r>
              <a:rPr lang="cs-CZ" sz="1400" dirty="0" smtClean="0"/>
              <a:t>– lze rozlišit </a:t>
            </a:r>
            <a:r>
              <a:rPr lang="cs-CZ" sz="1400" u="sng" dirty="0" smtClean="0"/>
              <a:t>rozvod se zjišťováním příčin </a:t>
            </a:r>
            <a:r>
              <a:rPr lang="cs-CZ" sz="1400" dirty="0" smtClean="0"/>
              <a:t>rozvratu manželství – soud </a:t>
            </a:r>
          </a:p>
          <a:p>
            <a:r>
              <a:rPr lang="cs-CZ" sz="1400" dirty="0" smtClean="0"/>
              <a:t>                                                                                        manželství rozvede , pokud je tak hluboce a trvale rozvráceno, že</a:t>
            </a:r>
          </a:p>
          <a:p>
            <a:r>
              <a:rPr lang="cs-CZ" sz="1400" dirty="0" smtClean="0"/>
              <a:t>                                                                                        nelze očekávat obnovení manželského soužití,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b)     -   </a:t>
            </a:r>
            <a:r>
              <a:rPr lang="cs-CZ" sz="1400" u="sng" dirty="0" smtClean="0"/>
              <a:t>rozvod bez  zjišťování příčin </a:t>
            </a:r>
            <a:r>
              <a:rPr lang="cs-CZ" sz="1400" dirty="0" smtClean="0"/>
              <a:t>rozvratu manželství,  pokud jsou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splněny zákonem požadované podmínky</a:t>
            </a:r>
          </a:p>
          <a:p>
            <a:endParaRPr lang="cs-CZ" sz="1400" b="1" dirty="0"/>
          </a:p>
          <a:p>
            <a:r>
              <a:rPr lang="cs-CZ" sz="1400" b="1" dirty="0"/>
              <a:t> 			                        	</a:t>
            </a:r>
            <a:endParaRPr lang="cs-CZ" sz="1400" b="1" dirty="0">
              <a:solidFill>
                <a:srgbClr val="000000"/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1043608" y="1206624"/>
            <a:ext cx="165618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2555776" y="2276872"/>
            <a:ext cx="72008" cy="45719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1641376" y="2001436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ů 22"/>
          <p:cNvSpPr/>
          <p:nvPr/>
        </p:nvSpPr>
        <p:spPr>
          <a:xfrm>
            <a:off x="5436096" y="2322591"/>
            <a:ext cx="144016" cy="117841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38610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cxnSp>
        <p:nvCxnSpPr>
          <p:cNvPr id="11" name="Pravoúhlá spojnice 10"/>
          <p:cNvCxnSpPr/>
          <p:nvPr/>
        </p:nvCxnSpPr>
        <p:spPr>
          <a:xfrm>
            <a:off x="2915816" y="5013176"/>
            <a:ext cx="648072" cy="72008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ravoúhlá spojnice 12"/>
          <p:cNvCxnSpPr/>
          <p:nvPr/>
        </p:nvCxnSpPr>
        <p:spPr>
          <a:xfrm>
            <a:off x="2915816" y="5568709"/>
            <a:ext cx="576064" cy="72008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8204"/>
            <a:ext cx="80648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</a:t>
            </a:r>
            <a:r>
              <a:rPr lang="cs-CZ" sz="1400" b="1" dirty="0" smtClean="0"/>
              <a:t>b) </a:t>
            </a:r>
            <a:r>
              <a:rPr lang="cs-CZ" sz="1400" b="1" u="sng" dirty="0" smtClean="0"/>
              <a:t>prohlášením za mrtvého jednoho z manželů nebo smrtí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</a:t>
            </a:r>
            <a:r>
              <a:rPr lang="cs-CZ" sz="1200" b="1" dirty="0" smtClean="0"/>
              <a:t>Smrt je považována za přirozený způsob zániku manželství, proto NOZ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                                                                                tento způsob zániku manželství již výslovně nerozebírá. </a:t>
            </a:r>
            <a:endParaRPr lang="cs-CZ" sz="1400" b="1" dirty="0"/>
          </a:p>
        </p:txBody>
      </p:sp>
      <p:sp>
        <p:nvSpPr>
          <p:cNvPr id="4" name="Obdélník 3"/>
          <p:cNvSpPr/>
          <p:nvPr/>
        </p:nvSpPr>
        <p:spPr>
          <a:xfrm>
            <a:off x="963486" y="2060848"/>
            <a:ext cx="28083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Registrované </a:t>
            </a:r>
            <a:r>
              <a:rPr lang="cs-CZ" dirty="0" err="1" smtClean="0"/>
              <a:t>partnertsví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3945" y="2433577"/>
            <a:ext cx="741682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Úprava registrovaného partnerství zůstává v zákoně č. 115/2006 Sb.  o registrovaném partnerství.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>
                <a:solidFill>
                  <a:srgbClr val="FF0000"/>
                </a:solidFill>
              </a:rPr>
              <a:t>                                                    </a:t>
            </a:r>
            <a:r>
              <a:rPr lang="cs-CZ" sz="1400" u="sng" dirty="0" smtClean="0">
                <a:solidFill>
                  <a:srgbClr val="FF0000"/>
                </a:solidFill>
              </a:rPr>
              <a:t> Povinnosti a práva manželů </a:t>
            </a:r>
            <a:r>
              <a:rPr lang="cs-CZ" sz="1400" u="sng" dirty="0" smtClean="0"/>
              <a:t> </a:t>
            </a:r>
            <a:r>
              <a:rPr lang="cs-CZ" sz="1400" dirty="0" smtClean="0"/>
              <a:t>            </a:t>
            </a:r>
          </a:p>
          <a:p>
            <a:r>
              <a:rPr lang="cs-CZ" sz="1400" dirty="0" smtClean="0"/>
              <a:t>                                </a:t>
            </a:r>
            <a:r>
              <a:rPr lang="cs-CZ" sz="1400" b="1" dirty="0" smtClean="0"/>
              <a:t>Manželé mají rovné povinnosti a práva</a:t>
            </a:r>
            <a:r>
              <a:rPr lang="cs-CZ" sz="1400" dirty="0"/>
              <a:t>:</a:t>
            </a:r>
            <a:r>
              <a:rPr lang="cs-CZ" sz="1400" dirty="0" smtClean="0"/>
              <a:t>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při </a:t>
            </a:r>
            <a:r>
              <a:rPr lang="cs-CZ" sz="1400" b="1" dirty="0" smtClean="0"/>
              <a:t>uspokojování potřeb </a:t>
            </a:r>
            <a:r>
              <a:rPr lang="cs-CZ" sz="1400" dirty="0" smtClean="0"/>
              <a:t>rodiny,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při </a:t>
            </a:r>
            <a:r>
              <a:rPr lang="cs-CZ" sz="1400" b="1" dirty="0" smtClean="0"/>
              <a:t>rozhodování o záležitostech </a:t>
            </a:r>
            <a:r>
              <a:rPr lang="cs-CZ" sz="1400" dirty="0" smtClean="0"/>
              <a:t>rodiny,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při </a:t>
            </a:r>
            <a:r>
              <a:rPr lang="cs-CZ" sz="1400" b="1" dirty="0" smtClean="0"/>
              <a:t>obstarávání záležitostí </a:t>
            </a:r>
            <a:r>
              <a:rPr lang="cs-CZ" sz="1400" dirty="0" smtClean="0"/>
              <a:t>rodiny,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při  </a:t>
            </a:r>
            <a:r>
              <a:rPr lang="cs-CZ" sz="1400" b="1" dirty="0" smtClean="0"/>
              <a:t>vzájemném zastupování </a:t>
            </a:r>
            <a:r>
              <a:rPr lang="cs-CZ" sz="1400" dirty="0" smtClean="0"/>
              <a:t>manželů v běžných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záležitostech,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mají vzájemnou </a:t>
            </a:r>
            <a:r>
              <a:rPr lang="cs-CZ" sz="1400" b="1" dirty="0" smtClean="0"/>
              <a:t>vyživovací povinnost  </a:t>
            </a:r>
            <a:r>
              <a:rPr lang="cs-CZ" sz="1400" dirty="0" smtClean="0"/>
              <a:t>v rozsahu, který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oběma zajišťuje zásadně stejnou hmotnou a</a:t>
            </a:r>
          </a:p>
          <a:p>
            <a:r>
              <a:rPr lang="cs-CZ" sz="1400" dirty="0" smtClean="0"/>
              <a:t>                                                                                           kulturní úroveň (vyživovací povinnost mezi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 manžely  předchází vyživovací povinnost dítěte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                                       i rodičů).  </a:t>
            </a:r>
            <a:endParaRPr lang="cs-CZ" sz="1400" dirty="0"/>
          </a:p>
        </p:txBody>
      </p:sp>
      <p:sp>
        <p:nvSpPr>
          <p:cNvPr id="10" name="Pěticípá hvězda 9"/>
          <p:cNvSpPr/>
          <p:nvPr/>
        </p:nvSpPr>
        <p:spPr>
          <a:xfrm flipH="1">
            <a:off x="1735872" y="4149080"/>
            <a:ext cx="818377" cy="57606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>
            <a:stCxn id="10" idx="1"/>
          </p:cNvCxnSpPr>
          <p:nvPr/>
        </p:nvCxnSpPr>
        <p:spPr>
          <a:xfrm flipV="1">
            <a:off x="2554248" y="3861048"/>
            <a:ext cx="1513696" cy="508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0" idx="1"/>
          </p:cNvCxnSpPr>
          <p:nvPr/>
        </p:nvCxnSpPr>
        <p:spPr>
          <a:xfrm flipV="1">
            <a:off x="2554248" y="4115082"/>
            <a:ext cx="1513696" cy="2540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0" idx="1"/>
          </p:cNvCxnSpPr>
          <p:nvPr/>
        </p:nvCxnSpPr>
        <p:spPr>
          <a:xfrm flipV="1">
            <a:off x="2554248" y="4293096"/>
            <a:ext cx="1513696" cy="760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0" idx="1"/>
          </p:cNvCxnSpPr>
          <p:nvPr/>
        </p:nvCxnSpPr>
        <p:spPr>
          <a:xfrm>
            <a:off x="2554248" y="4369116"/>
            <a:ext cx="1585704" cy="1400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1"/>
          </p:cNvCxnSpPr>
          <p:nvPr/>
        </p:nvCxnSpPr>
        <p:spPr>
          <a:xfrm>
            <a:off x="2554248" y="4369116"/>
            <a:ext cx="1585704" cy="5720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172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75856" y="26064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123728" y="1268760"/>
            <a:ext cx="4680520" cy="2253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Manželské majetkové právo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1657009"/>
            <a:ext cx="856895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         Společné jmění manželů bylo dosud upraveno v § 143- 151  občanského zákoníku, nikoli tedy v zákoně o rodině.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  </a:t>
            </a:r>
            <a:r>
              <a:rPr lang="cs-CZ" sz="1400" dirty="0" smtClean="0"/>
              <a:t> Podle NOZ je manželské majetkové právo zařazeno do druhé části, k právu rodinnému. </a:t>
            </a:r>
          </a:p>
          <a:p>
            <a:r>
              <a:rPr lang="cs-CZ" sz="1400" dirty="0" smtClean="0"/>
              <a:t>        </a:t>
            </a:r>
            <a:r>
              <a:rPr lang="cs-CZ" sz="1400" b="1" dirty="0" smtClean="0"/>
              <a:t>Společné jmění manželů v zákonném režimu: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Není-li manžely dohodnuto něco jiného, platí, že </a:t>
            </a:r>
            <a:r>
              <a:rPr lang="cs-CZ" sz="1400" b="1" dirty="0" smtClean="0">
                <a:solidFill>
                  <a:srgbClr val="FF0000"/>
                </a:solidFill>
              </a:rPr>
              <a:t>součástí společného jmění </a:t>
            </a:r>
            <a:r>
              <a:rPr lang="cs-CZ" sz="1400" b="1" dirty="0" smtClean="0"/>
              <a:t>je to,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-   co manželům náleží,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-   co má majetkovou hodnotu.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                                           -   co není vyloučeno z právních poměrů.</a:t>
            </a:r>
          </a:p>
          <a:p>
            <a:r>
              <a:rPr lang="cs-CZ" sz="1400" b="1" dirty="0">
                <a:solidFill>
                  <a:srgbClr val="FF0000"/>
                </a:solidFill>
              </a:rPr>
              <a:t> </a:t>
            </a:r>
            <a:r>
              <a:rPr lang="cs-CZ" sz="1400" b="1" dirty="0" smtClean="0">
                <a:solidFill>
                  <a:srgbClr val="FF0000"/>
                </a:solidFill>
              </a:rPr>
              <a:t>       Součástí společného jmění se mohou stát</a:t>
            </a:r>
            <a:r>
              <a:rPr lang="cs-CZ" sz="1400" b="1" dirty="0" smtClean="0"/>
              <a:t>:    1. věci,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2. práva,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                            3. dluhy ( pokud nejde o výjimky uvedené níže).    </a:t>
            </a:r>
            <a:r>
              <a:rPr lang="cs-CZ" sz="1200" b="1" dirty="0" smtClean="0"/>
              <a:t> 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Dluhy nejsou součástí společného jmění manželů, pokud se : 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a) týkají majetku, který náleží výhradně jednomu z manželů, a to v rozsahu, který přesahuje zisku z tohoto majetku,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b) nebo je převzal jen jeden z manželů bez souhlasu druhého, aniž se přitom jednalo o obstarávání každodenních nebo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běžných potřeb rodiny. </a:t>
            </a:r>
          </a:p>
          <a:p>
            <a:endParaRPr lang="cs-CZ" sz="1200" b="1" dirty="0"/>
          </a:p>
          <a:p>
            <a:r>
              <a:rPr lang="cs-CZ" sz="1200" b="1" dirty="0" smtClean="0"/>
              <a:t>       </a:t>
            </a:r>
            <a:r>
              <a:rPr lang="cs-CZ" sz="1400" b="1" dirty="0" smtClean="0">
                <a:solidFill>
                  <a:srgbClr val="FF0000"/>
                </a:solidFill>
              </a:rPr>
              <a:t>Společné jmění manželů není tvořeno tím, co :</a:t>
            </a:r>
            <a:r>
              <a:rPr lang="cs-CZ" sz="1400" b="1" dirty="0" smtClean="0"/>
              <a:t>  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a) slouží osobní potřebě jednoho z manželů,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b) jen jeden z manželů nabyl darem, děděním nebo odkazem 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c)  nabyl jeden z manželů jako náhradu nemajetkové újmy na svých přirozených právech,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d)  nabyl jen jeden z manželů právním jednáním vztahujícím se k jeho výlučnému vlastnictví.         </a:t>
            </a:r>
            <a:endParaRPr lang="cs-CZ" sz="1400" b="1" dirty="0"/>
          </a:p>
        </p:txBody>
      </p:sp>
      <p:sp>
        <p:nvSpPr>
          <p:cNvPr id="11" name="Pěticípá hvězda 10"/>
          <p:cNvSpPr/>
          <p:nvPr/>
        </p:nvSpPr>
        <p:spPr>
          <a:xfrm>
            <a:off x="5076056" y="2780928"/>
            <a:ext cx="360040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2987824" y="3429000"/>
            <a:ext cx="380397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1547664" y="5301208"/>
            <a:ext cx="432048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196752"/>
            <a:ext cx="8352928" cy="60324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Pokud jeden z manželů zdědí dům či byt, nestane se tato nemovitost součástí společného jmění manželů. Půjde o výlučný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majetek manžela, který tuto nemovitost zdědil. Bude-li však manžel, jako výlučný vlastník, tuto nemovitost pronajímat k bydlení,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pak zisk, který z toho utrží, se stane součástí společného jmění manželů. </a:t>
            </a:r>
          </a:p>
          <a:p>
            <a:endParaRPr lang="cs-CZ" sz="1200" dirty="0"/>
          </a:p>
          <a:p>
            <a:r>
              <a:rPr lang="cs-CZ" sz="1200" dirty="0" smtClean="0"/>
              <a:t>  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400" b="1" dirty="0" smtClean="0"/>
              <a:t>Příbuzenství</a:t>
            </a:r>
            <a:r>
              <a:rPr lang="cs-CZ" sz="1400" dirty="0" smtClean="0"/>
              <a:t>  je vztah osob založený na pokrevním poutu, nebo vzniklý osvojením. </a:t>
            </a:r>
          </a:p>
          <a:p>
            <a:r>
              <a:rPr lang="cs-CZ" sz="1400" dirty="0" smtClean="0"/>
              <a:t>Osoby jsou příbuzné v </a:t>
            </a:r>
            <a:r>
              <a:rPr lang="cs-CZ" sz="1400" b="1" dirty="0" smtClean="0"/>
              <a:t>linii přímé </a:t>
            </a:r>
            <a:r>
              <a:rPr lang="cs-CZ" sz="1400" dirty="0" smtClean="0"/>
              <a:t>–   pocházejí jedna od druhé </a:t>
            </a:r>
            <a:endParaRPr lang="cs-CZ" sz="1200" dirty="0" smtClean="0"/>
          </a:p>
          <a:p>
            <a:r>
              <a:rPr lang="cs-CZ" sz="1200" dirty="0" smtClean="0"/>
              <a:t>                                           </a:t>
            </a:r>
            <a:r>
              <a:rPr lang="cs-CZ" sz="1400" dirty="0" smtClean="0"/>
              <a:t>v </a:t>
            </a:r>
            <a:r>
              <a:rPr lang="cs-CZ" sz="1400" b="1" dirty="0" smtClean="0"/>
              <a:t>linii vedlejší </a:t>
            </a:r>
            <a:r>
              <a:rPr lang="cs-CZ" sz="1400" dirty="0" smtClean="0"/>
              <a:t>- mají –</a:t>
            </a:r>
            <a:r>
              <a:rPr lang="cs-CZ" sz="1400" dirty="0" err="1" smtClean="0"/>
              <a:t>li</a:t>
            </a:r>
            <a:r>
              <a:rPr lang="cs-CZ" sz="1400" dirty="0" smtClean="0"/>
              <a:t> společného předka, ale přitom nepocházejí jedna od druhé.  </a:t>
            </a:r>
            <a:endParaRPr lang="cs-CZ" sz="1400" dirty="0"/>
          </a:p>
          <a:p>
            <a:endParaRPr lang="cs-CZ" sz="1400" dirty="0" smtClean="0"/>
          </a:p>
          <a:p>
            <a:endParaRPr lang="cs-CZ" sz="1200" dirty="0"/>
          </a:p>
          <a:p>
            <a:endParaRPr lang="cs-CZ" sz="1200" dirty="0" smtClean="0"/>
          </a:p>
          <a:p>
            <a:r>
              <a:rPr lang="cs-CZ" sz="1400" dirty="0" smtClean="0"/>
              <a:t>Vznikem manželství vznikne </a:t>
            </a:r>
            <a:r>
              <a:rPr lang="cs-CZ" sz="1400" b="1" dirty="0" err="1" smtClean="0"/>
              <a:t>švagrovství</a:t>
            </a:r>
            <a:r>
              <a:rPr lang="cs-CZ" sz="1400" b="1" dirty="0" smtClean="0"/>
              <a:t> </a:t>
            </a:r>
            <a:r>
              <a:rPr lang="cs-CZ" sz="1400" dirty="0" smtClean="0"/>
              <a:t>mezi jedním manželem a příbuznými druhého manžela.</a:t>
            </a:r>
          </a:p>
          <a:p>
            <a:r>
              <a:rPr lang="cs-CZ" sz="1400" dirty="0" smtClean="0"/>
              <a:t>Zanikne-li manželství smrtí jednoho z manželů, </a:t>
            </a:r>
            <a:r>
              <a:rPr lang="cs-CZ" sz="1400" dirty="0" err="1" smtClean="0"/>
              <a:t>švagrovství</a:t>
            </a:r>
            <a:r>
              <a:rPr lang="cs-CZ" sz="1400" dirty="0" smtClean="0"/>
              <a:t> tím nezaniká.  </a:t>
            </a:r>
          </a:p>
          <a:p>
            <a:endParaRPr lang="cs-CZ" sz="1400" dirty="0"/>
          </a:p>
          <a:p>
            <a:r>
              <a:rPr lang="cs-CZ" sz="1400" dirty="0" smtClean="0"/>
              <a:t>                                                                                                      </a:t>
            </a:r>
          </a:p>
          <a:p>
            <a:r>
              <a:rPr lang="cs-CZ" sz="1400" dirty="0" smtClean="0"/>
              <a:t>                                  </a:t>
            </a:r>
            <a:endParaRPr lang="cs-CZ" sz="1400" dirty="0"/>
          </a:p>
          <a:p>
            <a:r>
              <a:rPr lang="cs-CZ" sz="1400" dirty="0" smtClean="0"/>
              <a:t>  Rodiče a děti mají vůči sobě navzájem práva a povinnosti , kterých se nemohou vzdát či zříci. </a:t>
            </a:r>
          </a:p>
          <a:p>
            <a:r>
              <a:rPr lang="cs-CZ" sz="1400" dirty="0" smtClean="0"/>
              <a:t>  Účelem práv  a povinností rodičů k dítěti je :  </a:t>
            </a:r>
            <a:r>
              <a:rPr lang="cs-CZ" sz="1400" b="1" u="sng" dirty="0" smtClean="0"/>
              <a:t>zajištění hmotného i morálního prospěch dítěte.    </a:t>
            </a:r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 smtClean="0"/>
          </a:p>
          <a:p>
            <a:endParaRPr lang="cs-CZ" sz="1400" b="1" u="sng" dirty="0"/>
          </a:p>
          <a:p>
            <a:endParaRPr lang="cs-CZ" sz="1400" b="1" u="sng" dirty="0" smtClean="0"/>
          </a:p>
          <a:p>
            <a:endParaRPr lang="cs-CZ" sz="1400" b="1" u="sng" dirty="0"/>
          </a:p>
        </p:txBody>
      </p:sp>
      <p:sp>
        <p:nvSpPr>
          <p:cNvPr id="4" name="Šipka dolů 3"/>
          <p:cNvSpPr/>
          <p:nvPr/>
        </p:nvSpPr>
        <p:spPr>
          <a:xfrm>
            <a:off x="539552" y="1052736"/>
            <a:ext cx="72008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575556" y="1052736"/>
            <a:ext cx="68407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17594" y="1988840"/>
            <a:ext cx="343838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Příbuzenství a </a:t>
            </a:r>
            <a:r>
              <a:rPr lang="cs-CZ" dirty="0" err="1" smtClean="0"/>
              <a:t>švagrovství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971600" y="4509120"/>
            <a:ext cx="3600399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Poměry mezi rodiči a dětmi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823" y="1442481"/>
            <a:ext cx="9275956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                                     </a:t>
            </a:r>
            <a:r>
              <a:rPr lang="cs-CZ" sz="1400" b="1" u="sng" dirty="0" smtClean="0"/>
              <a:t>Svěření dítěte do péče po rozvodu rodičů </a:t>
            </a:r>
            <a:endParaRPr lang="cs-CZ" sz="1400" b="1" u="sng" dirty="0"/>
          </a:p>
          <a:p>
            <a:r>
              <a:rPr lang="cs-CZ" sz="1400" b="1" dirty="0" smtClean="0"/>
              <a:t>       </a:t>
            </a:r>
            <a:r>
              <a:rPr lang="cs-CZ" sz="1400" dirty="0" smtClean="0"/>
              <a:t>Po rozvodu rodičů může soud dítě svěřit do péče :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-  jednomu z rodičů,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-  oběma rodičům společně ( </a:t>
            </a:r>
            <a:r>
              <a:rPr lang="cs-CZ" sz="1400" dirty="0" smtClean="0"/>
              <a:t>nově je třeba, aby s tím rodiče souhlasili</a:t>
            </a:r>
            <a:r>
              <a:rPr lang="cs-CZ" sz="1400" b="1" dirty="0" smtClean="0"/>
              <a:t>),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                         -  oběma rodičům střídavě . </a:t>
            </a:r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</a:t>
            </a:r>
            <a:r>
              <a:rPr lang="cs-CZ" sz="1400" dirty="0" smtClean="0"/>
              <a:t>Po rozvodu rodičů je možné dítě také </a:t>
            </a:r>
            <a:r>
              <a:rPr lang="cs-CZ" sz="1400" b="1" dirty="0" smtClean="0"/>
              <a:t>svěřit do péče jiné osoby, než rodiče, </a:t>
            </a:r>
            <a:r>
              <a:rPr lang="cs-CZ" sz="1400" dirty="0" smtClean="0"/>
              <a:t>je-li to potřebné v zájmu dítěte</a:t>
            </a:r>
            <a:r>
              <a:rPr lang="cs-CZ" sz="1400" b="1" dirty="0" smtClean="0"/>
              <a:t>.  </a:t>
            </a:r>
          </a:p>
          <a:p>
            <a:endParaRPr lang="cs-CZ" sz="1400" b="1" dirty="0"/>
          </a:p>
          <a:p>
            <a:endParaRPr lang="cs-CZ" sz="1400" b="1" dirty="0" smtClean="0"/>
          </a:p>
          <a:p>
            <a:r>
              <a:rPr lang="cs-CZ" sz="1400" b="1" dirty="0"/>
              <a:t> </a:t>
            </a:r>
            <a:r>
              <a:rPr lang="cs-CZ" sz="1400" b="1" dirty="0" smtClean="0"/>
              <a:t>                                    </a:t>
            </a:r>
            <a:r>
              <a:rPr lang="cs-CZ" sz="1400" b="1" u="sng" dirty="0" smtClean="0"/>
              <a:t>Určování rodičovství</a:t>
            </a:r>
          </a:p>
          <a:p>
            <a:r>
              <a:rPr lang="cs-CZ" sz="1400" b="1" dirty="0">
                <a:solidFill>
                  <a:srgbClr val="FF0000"/>
                </a:solidFill>
              </a:rPr>
              <a:t> </a:t>
            </a:r>
            <a:r>
              <a:rPr lang="cs-CZ" sz="1400" b="1" dirty="0" smtClean="0">
                <a:solidFill>
                  <a:srgbClr val="FF0000"/>
                </a:solidFill>
              </a:rPr>
              <a:t>                                                                                                                   Mater </a:t>
            </a:r>
            <a:r>
              <a:rPr lang="cs-CZ" sz="1400" b="1" dirty="0" err="1" smtClean="0">
                <a:solidFill>
                  <a:srgbClr val="FF0000"/>
                </a:solidFill>
              </a:rPr>
              <a:t>semper</a:t>
            </a:r>
            <a:r>
              <a:rPr lang="cs-CZ" sz="1400" b="1" dirty="0" smtClean="0">
                <a:solidFill>
                  <a:srgbClr val="FF0000"/>
                </a:solidFill>
              </a:rPr>
              <a:t> </a:t>
            </a:r>
            <a:r>
              <a:rPr lang="cs-CZ" sz="1400" b="1" dirty="0" err="1" smtClean="0">
                <a:solidFill>
                  <a:srgbClr val="FF0000"/>
                </a:solidFill>
              </a:rPr>
              <a:t>certa</a:t>
            </a:r>
            <a:r>
              <a:rPr lang="cs-CZ" sz="1400" b="1" dirty="0" smtClean="0">
                <a:solidFill>
                  <a:srgbClr val="FF0000"/>
                </a:solidFill>
              </a:rPr>
              <a:t> </a:t>
            </a:r>
            <a:r>
              <a:rPr lang="cs-CZ" sz="1400" b="1" dirty="0" err="1" smtClean="0">
                <a:solidFill>
                  <a:srgbClr val="FF0000"/>
                </a:solidFill>
              </a:rPr>
              <a:t>est</a:t>
            </a:r>
            <a:r>
              <a:rPr lang="cs-CZ" sz="1400" b="1" dirty="0" smtClean="0">
                <a:solidFill>
                  <a:srgbClr val="FF0000"/>
                </a:solidFill>
              </a:rPr>
              <a:t>   </a:t>
            </a:r>
          </a:p>
          <a:p>
            <a:r>
              <a:rPr lang="cs-CZ" sz="1400" b="1" dirty="0">
                <a:solidFill>
                  <a:srgbClr val="FF0000"/>
                </a:solidFill>
              </a:rPr>
              <a:t> </a:t>
            </a:r>
            <a:r>
              <a:rPr lang="cs-CZ" sz="1400" b="1" dirty="0" smtClean="0">
                <a:solidFill>
                  <a:srgbClr val="FF0000"/>
                </a:solidFill>
              </a:rPr>
              <a:t>                                Matkou dítěte je žena, která dítě porodila. </a:t>
            </a:r>
            <a:endParaRPr lang="cs-CZ" sz="1400" b="1" dirty="0">
              <a:solidFill>
                <a:srgbClr val="FF0000"/>
              </a:solidFill>
            </a:endParaRPr>
          </a:p>
          <a:p>
            <a:endParaRPr lang="cs-CZ" sz="1400" b="1" dirty="0" smtClean="0">
              <a:solidFill>
                <a:srgbClr val="FF0000"/>
              </a:solidFill>
            </a:endParaRPr>
          </a:p>
          <a:p>
            <a:endParaRPr lang="cs-CZ" sz="1400" b="1" dirty="0">
              <a:solidFill>
                <a:srgbClr val="FF0000"/>
              </a:solidFill>
            </a:endParaRPr>
          </a:p>
          <a:p>
            <a:endParaRPr lang="cs-CZ" sz="1400" b="1" dirty="0" smtClean="0">
              <a:solidFill>
                <a:srgbClr val="FF0000"/>
              </a:solidFill>
            </a:endParaRP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           Paní Eliška si přeje mít početnou rodinu, ale již dlouho nemůže se svým manželem otěhotnět. Rozhodne se co nejdříve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situaci řešit. Zajde za svou lékařkou, která jí sdělí zprávu, že je neplodná. Navrhne jí, aby s manželem zkusila cestu asistované</a:t>
            </a:r>
          </a:p>
          <a:p>
            <a:r>
              <a:rPr lang="cs-CZ" sz="1200" b="1" dirty="0"/>
              <a:t> </a:t>
            </a:r>
            <a:r>
              <a:rPr lang="cs-CZ" sz="1200" b="1" dirty="0" smtClean="0"/>
              <a:t>                 reprodukce.  Vajíčka dárkyně budou oplozena spermiemi jejího manžela  a poté přenesena do dělohy paní Elišky. </a:t>
            </a:r>
          </a:p>
          <a:p>
            <a:r>
              <a:rPr lang="cs-CZ" sz="1200" b="1" dirty="0" smtClean="0"/>
              <a:t>                  Matkou dítěte bude paní Eliška, a ne dárkyně.  </a:t>
            </a:r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sz="1200" b="1" dirty="0" smtClean="0"/>
          </a:p>
          <a:p>
            <a:endParaRPr lang="cs-CZ" sz="1200" b="1" dirty="0"/>
          </a:p>
          <a:p>
            <a:endParaRPr lang="cs-CZ" sz="1200" b="1" dirty="0" smtClean="0"/>
          </a:p>
          <a:p>
            <a:endParaRPr lang="cs-CZ" sz="1200" b="1" dirty="0"/>
          </a:p>
        </p:txBody>
      </p:sp>
      <p:sp>
        <p:nvSpPr>
          <p:cNvPr id="10" name="Šipka dolů 9"/>
          <p:cNvSpPr/>
          <p:nvPr/>
        </p:nvSpPr>
        <p:spPr>
          <a:xfrm>
            <a:off x="562720" y="4077072"/>
            <a:ext cx="72008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" y="1428750"/>
            <a:ext cx="8439150" cy="400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220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1004888"/>
            <a:ext cx="8401050" cy="484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535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052736"/>
            <a:ext cx="86161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54337"/>
            <a:ext cx="7745611" cy="5402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063" y="492125"/>
            <a:ext cx="6873875" cy="587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5525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550" y="2552700"/>
            <a:ext cx="79629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25" y="1042741"/>
            <a:ext cx="8069907" cy="5266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438" y="1185863"/>
            <a:ext cx="8239125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190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66" y="980728"/>
            <a:ext cx="7950274" cy="53032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9816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" y="923925"/>
            <a:ext cx="8191500" cy="501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1179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60686"/>
            <a:ext cx="7530153" cy="54206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9663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20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25" y="1033463"/>
            <a:ext cx="8134350" cy="479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73227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21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27784" y="2348880"/>
            <a:ext cx="324036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356992"/>
            <a:ext cx="74168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1400" b="1" dirty="0" smtClean="0"/>
              <a:t>Občanský zákoník 2014</a:t>
            </a:r>
            <a:r>
              <a:rPr lang="cs-CZ" sz="1400" dirty="0" smtClean="0"/>
              <a:t>, edice Právo, 2. vydání</a:t>
            </a:r>
          </a:p>
          <a:p>
            <a:r>
              <a:rPr lang="cs-CZ" sz="1400" dirty="0" smtClean="0"/>
              <a:t>                                                  Nakladatelství ANAG, 2013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ISBN 978-80- 7263- 814- 7</a:t>
            </a:r>
          </a:p>
          <a:p>
            <a:endParaRPr lang="cs-CZ" sz="1400" dirty="0"/>
          </a:p>
          <a:p>
            <a:endParaRPr lang="cs-CZ" sz="1400" dirty="0" smtClean="0"/>
          </a:p>
          <a:p>
            <a:r>
              <a:rPr lang="cs-CZ" sz="1400" dirty="0" smtClean="0"/>
              <a:t>2      </a:t>
            </a:r>
            <a:r>
              <a:rPr lang="cs-CZ" sz="1400" b="1" dirty="0" smtClean="0"/>
              <a:t>Rodinné právo v novém </a:t>
            </a:r>
            <a:r>
              <a:rPr lang="cs-CZ" sz="1400" b="1" smtClean="0"/>
              <a:t>občanském zákoníku</a:t>
            </a:r>
            <a:endParaRPr lang="cs-CZ" sz="1400" b="1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publikace Ministerstva spravedlnosti ČR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č. CZ.1.04/4.1.00/80.00003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                                            z 15.11.2013</a:t>
            </a:r>
            <a:endParaRPr lang="cs-CZ" sz="14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192308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1682</TotalTime>
  <Words>1390</Words>
  <Application>Microsoft Office PowerPoint</Application>
  <PresentationFormat>Předvádění na obrazovce (4:3)</PresentationFormat>
  <Paragraphs>274</Paragraphs>
  <Slides>21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133</cp:revision>
  <cp:lastPrinted>2013-12-27T11:25:46Z</cp:lastPrinted>
  <dcterms:created xsi:type="dcterms:W3CDTF">2010-11-01T23:40:31Z</dcterms:created>
  <dcterms:modified xsi:type="dcterms:W3CDTF">2014-01-17T09:21:37Z</dcterms:modified>
</cp:coreProperties>
</file>