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7" r:id="rId2"/>
    <p:sldId id="268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74" r:id="rId11"/>
    <p:sldId id="269" r:id="rId12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629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6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631679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7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631679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8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631679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9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631679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10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6357547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3993066"/>
              </p:ext>
            </p:extLst>
          </p:nvPr>
        </p:nvGraphicFramePr>
        <p:xfrm>
          <a:off x="750888" y="2060575"/>
          <a:ext cx="7614514" cy="38514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Regulované soustavy statické různých řádů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Regulovaná soustava, samoregulace, doba náběhu, doba průtahu, doba přechodu, řád regulované soustavy, kapacita, jednotkový skok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obor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/>
              <a:t>Regulované soustavy statické různých řádů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VY_32_INOVACE_37_750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52138" y="2299581"/>
            <a:ext cx="8337550" cy="3503690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Regulované</a:t>
            </a:r>
          </a:p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soustavy</a:t>
            </a:r>
          </a:p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statické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307" y="428547"/>
            <a:ext cx="8229600" cy="675976"/>
          </a:xfrm>
        </p:spPr>
        <p:txBody>
          <a:bodyPr/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RS statická 0. řádu (</a:t>
            </a:r>
            <a:r>
              <a:rPr lang="cs-CZ" sz="2800" b="1" i="1" u="sng" dirty="0" err="1">
                <a:latin typeface="Calibri" panose="020F0502020204030204" pitchFamily="34" charset="0"/>
              </a:rPr>
              <a:t>bezkapacitní</a:t>
            </a:r>
            <a:r>
              <a:rPr lang="cs-CZ" sz="2800" b="1" i="1" u="sng" dirty="0" smtClean="0">
                <a:latin typeface="Calibri" panose="020F0502020204030204" pitchFamily="34" charset="0"/>
              </a:rPr>
              <a:t>)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9093" y="1066046"/>
            <a:ext cx="8229600" cy="5189899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Má zanedbatelnou kapacitu.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Regulovaná </a:t>
            </a:r>
            <a:r>
              <a:rPr lang="cs-CZ" sz="2400" dirty="0" smtClean="0">
                <a:latin typeface="Calibri" panose="020F0502020204030204" pitchFamily="34" charset="0"/>
              </a:rPr>
              <a:t>veličina sleduje téměř bez zpoždění akční veličinu. Výstupní signál má stejný časový průběh jako signál vstupní, může mít pouze změněnou amplitudu.</a:t>
            </a: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 </a:t>
            </a:r>
            <a:r>
              <a:rPr lang="cs-CZ" sz="2400" i="1" u="sng" dirty="0" smtClean="0">
                <a:latin typeface="Calibri" panose="020F0502020204030204" pitchFamily="34" charset="0"/>
              </a:rPr>
              <a:t>Příklady</a:t>
            </a:r>
            <a:r>
              <a:rPr lang="cs-CZ" sz="2400" dirty="0">
                <a:latin typeface="Calibri" panose="020F0502020204030204" pitchFamily="34" charset="0"/>
              </a:rPr>
              <a:t>: </a:t>
            </a:r>
          </a:p>
          <a:p>
            <a:pPr lvl="0"/>
            <a:r>
              <a:rPr lang="cs-CZ" sz="2400" dirty="0">
                <a:latin typeface="Calibri" panose="020F0502020204030204" pitchFamily="34" charset="0"/>
              </a:rPr>
              <a:t>krátký úsek kapalinového potrubí</a:t>
            </a:r>
          </a:p>
          <a:p>
            <a:pPr lvl="0"/>
            <a:r>
              <a:rPr lang="cs-CZ" sz="2400" dirty="0">
                <a:latin typeface="Calibri" panose="020F0502020204030204" pitchFamily="34" charset="0"/>
              </a:rPr>
              <a:t>dělič napětí (potenciometr)</a:t>
            </a:r>
          </a:p>
          <a:p>
            <a:pPr lvl="0"/>
            <a:r>
              <a:rPr lang="cs-CZ" sz="2400" dirty="0">
                <a:latin typeface="Calibri" panose="020F0502020204030204" pitchFamily="34" charset="0"/>
              </a:rPr>
              <a:t>převodovky </a:t>
            </a:r>
            <a:r>
              <a:rPr lang="cs-CZ" sz="2400" dirty="0" smtClean="0">
                <a:latin typeface="Calibri" panose="020F0502020204030204" pitchFamily="34" charset="0"/>
              </a:rPr>
              <a:t>motorů</a:t>
            </a:r>
          </a:p>
          <a:p>
            <a:pPr lvl="0"/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000" dirty="0" smtClean="0">
                <a:latin typeface="Calibri" panose="020F0502020204030204" pitchFamily="34" charset="0"/>
              </a:rPr>
              <a:t>    </a:t>
            </a:r>
          </a:p>
          <a:p>
            <a:pPr marL="0" indent="0" algn="just">
              <a:buNone/>
            </a:pPr>
            <a:endParaRPr lang="cs-CZ" sz="2000" b="1" i="1" dirty="0" smtClean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				        Přechodová charakteristika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4919" y="2861682"/>
            <a:ext cx="3470226" cy="2715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7297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307" y="428547"/>
            <a:ext cx="8229600" cy="675976"/>
          </a:xfrm>
        </p:spPr>
        <p:txBody>
          <a:bodyPr/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RS statická 1. řádu (</a:t>
            </a:r>
            <a:r>
              <a:rPr lang="cs-CZ" sz="2800" b="1" i="1" u="sng" dirty="0" err="1">
                <a:latin typeface="Calibri" panose="020F0502020204030204" pitchFamily="34" charset="0"/>
              </a:rPr>
              <a:t>jednokapacitní</a:t>
            </a:r>
            <a:r>
              <a:rPr lang="cs-CZ" sz="2800" b="1" i="1" u="sng" dirty="0">
                <a:latin typeface="Calibri" panose="020F0502020204030204" pitchFamily="34" charset="0"/>
              </a:rPr>
              <a:t>)</a:t>
            </a:r>
            <a:endParaRPr lang="cs-CZ" sz="2800" b="1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5018" y="1219956"/>
            <a:ext cx="7709025" cy="449278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Má jednu kapacitu.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Regulovaná </a:t>
            </a:r>
            <a:r>
              <a:rPr lang="cs-CZ" sz="2400" dirty="0">
                <a:latin typeface="Calibri" panose="020F0502020204030204" pitchFamily="34" charset="0"/>
              </a:rPr>
              <a:t>veličina se u těchto soustav po skokové změně akční veličiny mění ihned s počáteční rychlostí úměrnou rozdílu mezi počáteční a konečnou hodnotou regulované veličiny. Tato rychlost se stále zmenšuje (je úměrná rozdílu mezi okamžitou a konečnou hodnotou regulované veličiny), až po určitém čase se regulovaná veličina ustálí na nové (konečné) hodnotě.</a:t>
            </a:r>
          </a:p>
          <a:p>
            <a:pPr marL="0" indent="0" algn="just">
              <a:buNone/>
            </a:pPr>
            <a:r>
              <a:rPr lang="cs-CZ" sz="1000" dirty="0" smtClean="0">
                <a:latin typeface="Calibri" panose="020F0502020204030204" pitchFamily="34" charset="0"/>
              </a:rPr>
              <a:t>    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i="1" u="sng" dirty="0" smtClean="0"/>
              <a:t>Příklady</a:t>
            </a:r>
            <a:r>
              <a:rPr lang="cs-CZ" sz="2000" dirty="0"/>
              <a:t>:</a:t>
            </a:r>
            <a:r>
              <a:rPr lang="cs-CZ" sz="2000" i="1" u="sng" dirty="0"/>
              <a:t> </a:t>
            </a:r>
            <a:endParaRPr lang="cs-CZ" sz="2000" dirty="0"/>
          </a:p>
          <a:p>
            <a:pPr lvl="2"/>
            <a:r>
              <a:rPr lang="cs-CZ" dirty="0" smtClean="0">
                <a:latin typeface="Calibri" panose="020F0502020204030204" pitchFamily="34" charset="0"/>
              </a:rPr>
              <a:t>nádrž </a:t>
            </a:r>
            <a:r>
              <a:rPr lang="cs-CZ" dirty="0">
                <a:latin typeface="Calibri" panose="020F0502020204030204" pitchFamily="34" charset="0"/>
              </a:rPr>
              <a:t>na </a:t>
            </a:r>
            <a:r>
              <a:rPr lang="cs-CZ" dirty="0" smtClean="0">
                <a:latin typeface="Calibri" panose="020F0502020204030204" pitchFamily="34" charset="0"/>
              </a:rPr>
              <a:t>kapalinu </a:t>
            </a:r>
            <a:r>
              <a:rPr lang="cs-CZ" dirty="0">
                <a:latin typeface="Calibri" panose="020F0502020204030204" pitchFamily="34" charset="0"/>
              </a:rPr>
              <a:t>s volným </a:t>
            </a:r>
            <a:r>
              <a:rPr lang="cs-CZ" dirty="0" smtClean="0">
                <a:latin typeface="Calibri" panose="020F0502020204030204" pitchFamily="34" charset="0"/>
              </a:rPr>
              <a:t>výtokem</a:t>
            </a:r>
          </a:p>
          <a:p>
            <a:pPr lvl="2"/>
            <a:r>
              <a:rPr lang="cs-CZ" dirty="0" smtClean="0">
                <a:latin typeface="Calibri" panose="020F0502020204030204" pitchFamily="34" charset="0"/>
              </a:rPr>
              <a:t>integrační článek</a:t>
            </a:r>
            <a:endParaRPr lang="cs-CZ" b="1" i="1" dirty="0" smtClean="0">
              <a:solidFill>
                <a:srgbClr val="6633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59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307" y="428547"/>
            <a:ext cx="8229600" cy="675976"/>
          </a:xfrm>
        </p:spPr>
        <p:txBody>
          <a:bodyPr/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RS statická 1. řádu (</a:t>
            </a:r>
            <a:r>
              <a:rPr lang="cs-CZ" sz="2800" b="1" i="1" u="sng" dirty="0" err="1">
                <a:latin typeface="Calibri" panose="020F0502020204030204" pitchFamily="34" charset="0"/>
              </a:rPr>
              <a:t>jednokapacitní</a:t>
            </a:r>
            <a:r>
              <a:rPr lang="cs-CZ" sz="2800" b="1" i="1" u="sng" dirty="0">
                <a:latin typeface="Calibri" panose="020F0502020204030204" pitchFamily="34" charset="0"/>
              </a:rPr>
              <a:t>)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3659" y="1066046"/>
            <a:ext cx="7156765" cy="5389075"/>
          </a:xfrm>
        </p:spPr>
        <p:txBody>
          <a:bodyPr/>
          <a:lstStyle/>
          <a:p>
            <a:pPr marL="0" lv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Charakteristickou veličinou této RS je </a:t>
            </a:r>
            <a:r>
              <a:rPr lang="cs-CZ" sz="2400" b="1" i="1" dirty="0">
                <a:latin typeface="Calibri" panose="020F0502020204030204" pitchFamily="34" charset="0"/>
              </a:rPr>
              <a:t>doba náběhu </a:t>
            </a:r>
            <a:r>
              <a:rPr lang="cs-CZ" sz="2400" b="1" i="1" dirty="0" err="1">
                <a:latin typeface="Calibri" panose="020F0502020204030204" pitchFamily="34" charset="0"/>
              </a:rPr>
              <a:t>T</a:t>
            </a:r>
            <a:r>
              <a:rPr lang="cs-CZ" sz="2400" b="1" i="1" baseline="-25000" dirty="0" err="1">
                <a:latin typeface="Calibri" panose="020F0502020204030204" pitchFamily="34" charset="0"/>
              </a:rPr>
              <a:t>n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lv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Je </a:t>
            </a:r>
            <a:r>
              <a:rPr lang="cs-CZ" sz="2400" dirty="0">
                <a:latin typeface="Calibri" panose="020F0502020204030204" pitchFamily="34" charset="0"/>
              </a:rPr>
              <a:t>to doba, za kterou by výstupní veličina dosáhla nové rovnovážné hodnoty, kdyby změna probíhala největší, tj. počáteční rychlostí</a:t>
            </a:r>
            <a:r>
              <a:rPr lang="cs-CZ" sz="2400" dirty="0" smtClean="0">
                <a:latin typeface="Calibri" panose="020F0502020204030204" pitchFamily="34" charset="0"/>
              </a:rPr>
              <a:t>. </a:t>
            </a:r>
          </a:p>
          <a:p>
            <a:pPr marL="0" lvl="0" indent="0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000" dirty="0" smtClean="0">
                <a:latin typeface="Calibri" panose="020F0502020204030204" pitchFamily="34" charset="0"/>
              </a:rPr>
              <a:t>    </a:t>
            </a:r>
          </a:p>
          <a:p>
            <a:pPr marL="0" indent="0" algn="just">
              <a:buNone/>
            </a:pPr>
            <a:r>
              <a:rPr lang="cs-CZ" sz="20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	</a:t>
            </a:r>
          </a:p>
          <a:p>
            <a:pPr marL="0" indent="0" algn="just">
              <a:buNone/>
            </a:pPr>
            <a:endParaRPr lang="cs-CZ" sz="2000" b="1" i="1" dirty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i="1" dirty="0" smtClean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9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		         </a:t>
            </a:r>
          </a:p>
          <a:p>
            <a:pPr marL="0" indent="0" algn="just">
              <a:buNone/>
            </a:pPr>
            <a:r>
              <a:rPr lang="cs-CZ" sz="2000" b="1" i="1" dirty="0">
                <a:solidFill>
                  <a:srgbClr val="663300"/>
                </a:solidFill>
                <a:latin typeface="Calibri" panose="020F0502020204030204" pitchFamily="34" charset="0"/>
              </a:rPr>
              <a:t>	</a:t>
            </a:r>
            <a:r>
              <a:rPr lang="cs-CZ" sz="20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	  Přechodová charakteristika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2002" y="2626384"/>
            <a:ext cx="3169045" cy="3068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658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1" presetClass="entr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307" y="428547"/>
            <a:ext cx="8229600" cy="675976"/>
          </a:xfrm>
        </p:spPr>
        <p:txBody>
          <a:bodyPr/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RS statická 2. řádu (</a:t>
            </a:r>
            <a:r>
              <a:rPr lang="cs-CZ" sz="2800" b="1" i="1" u="sng" dirty="0" err="1">
                <a:latin typeface="Calibri" panose="020F0502020204030204" pitchFamily="34" charset="0"/>
              </a:rPr>
              <a:t>dvoukapacitní</a:t>
            </a:r>
            <a:r>
              <a:rPr lang="cs-CZ" sz="2800" b="1" i="1" u="sng" dirty="0">
                <a:latin typeface="Calibri" panose="020F0502020204030204" pitchFamily="34" charset="0"/>
              </a:rPr>
              <a:t>)</a:t>
            </a:r>
            <a:endParaRPr lang="cs-CZ" sz="2800" b="1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643" y="1147528"/>
            <a:ext cx="7709025" cy="525327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Vyznačují se tím, že mají dvě kapacity.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Rychlost </a:t>
            </a:r>
            <a:r>
              <a:rPr lang="cs-CZ" sz="2400" dirty="0">
                <a:latin typeface="Calibri" panose="020F0502020204030204" pitchFamily="34" charset="0"/>
              </a:rPr>
              <a:t>změny regulované veličiny je největší v inflexním bodě, na začátku odezvy a při dosažení rovnovážného stavu je rychlost změny nulová.</a:t>
            </a:r>
          </a:p>
          <a:p>
            <a:pPr marL="0" indent="0" algn="just">
              <a:buNone/>
            </a:pPr>
            <a:r>
              <a:rPr lang="cs-CZ" sz="800" dirty="0" smtClean="0">
                <a:latin typeface="Calibri" panose="020F0502020204030204" pitchFamily="34" charset="0"/>
              </a:rPr>
              <a:t>   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			     Přechodová </a:t>
            </a:r>
            <a:r>
              <a:rPr lang="cs-CZ" sz="2400" b="1" i="1" dirty="0">
                <a:solidFill>
                  <a:srgbClr val="663300"/>
                </a:solidFill>
                <a:latin typeface="Calibri" panose="020F0502020204030204" pitchFamily="34" charset="0"/>
              </a:rPr>
              <a:t>charakteristika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855" y="2443760"/>
            <a:ext cx="3585335" cy="3522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719751" y="3429003"/>
            <a:ext cx="3924677" cy="1858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just">
              <a:buNone/>
            </a:pPr>
            <a:r>
              <a:rPr lang="cs-CZ" sz="2200" dirty="0">
                <a:latin typeface="Calibri" panose="020F0502020204030204" pitchFamily="34" charset="0"/>
              </a:rPr>
              <a:t>Charakteristickými veličinami </a:t>
            </a:r>
          </a:p>
          <a:p>
            <a:pPr marL="0" indent="0" algn="just">
              <a:buNone/>
            </a:pPr>
            <a:r>
              <a:rPr lang="cs-CZ" sz="2200" dirty="0">
                <a:latin typeface="Calibri" panose="020F0502020204030204" pitchFamily="34" charset="0"/>
              </a:rPr>
              <a:t>přechodové </a:t>
            </a:r>
            <a:r>
              <a:rPr lang="cs-CZ" sz="2200" dirty="0" smtClean="0">
                <a:latin typeface="Calibri" panose="020F0502020204030204" pitchFamily="34" charset="0"/>
              </a:rPr>
              <a:t>charakteristiky jsou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b="1" i="1" dirty="0">
                <a:latin typeface="Calibri" panose="020F0502020204030204" pitchFamily="34" charset="0"/>
              </a:rPr>
              <a:t>doba průtahu T</a:t>
            </a:r>
            <a:r>
              <a:rPr lang="cs-CZ" sz="2400" b="1" i="1" baseline="-25000" dirty="0">
                <a:latin typeface="Calibri" panose="020F0502020204030204" pitchFamily="34" charset="0"/>
              </a:rPr>
              <a:t>u</a:t>
            </a:r>
            <a:endParaRPr lang="cs-CZ" sz="2400" dirty="0">
              <a:latin typeface="Calibri" panose="020F050202020403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b="1" i="1" dirty="0" smtClean="0">
                <a:latin typeface="Calibri" panose="020F0502020204030204" pitchFamily="34" charset="0"/>
              </a:rPr>
              <a:t>doba </a:t>
            </a:r>
            <a:r>
              <a:rPr lang="cs-CZ" sz="2400" b="1" i="1" dirty="0">
                <a:latin typeface="Calibri" panose="020F0502020204030204" pitchFamily="34" charset="0"/>
              </a:rPr>
              <a:t>náběhu </a:t>
            </a:r>
            <a:r>
              <a:rPr lang="cs-CZ" sz="2400" b="1" i="1" dirty="0" err="1">
                <a:latin typeface="Calibri" panose="020F0502020204030204" pitchFamily="34" charset="0"/>
              </a:rPr>
              <a:t>T</a:t>
            </a:r>
            <a:r>
              <a:rPr lang="cs-CZ" sz="2400" b="1" i="1" baseline="-25000" dirty="0" err="1">
                <a:latin typeface="Calibri" panose="020F0502020204030204" pitchFamily="34" charset="0"/>
              </a:rPr>
              <a:t>n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FontTx/>
              <a:buNone/>
            </a:pPr>
            <a:r>
              <a:rPr lang="cs-CZ" sz="2000" b="1" i="1" kern="0" dirty="0" smtClean="0">
                <a:solidFill>
                  <a:srgbClr val="663300"/>
                </a:solidFill>
                <a:latin typeface="Calibri" panose="020F0502020204030204" pitchFamily="34" charset="0"/>
              </a:rPr>
              <a:t>	  </a:t>
            </a:r>
          </a:p>
          <a:p>
            <a:pPr marL="0" indent="0" algn="just">
              <a:buFontTx/>
              <a:buNone/>
            </a:pPr>
            <a:endParaRPr lang="cs-CZ" sz="2000" b="1" i="1" kern="0" dirty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FontTx/>
              <a:buNone/>
            </a:pPr>
            <a:endParaRPr lang="cs-CZ" sz="2000" b="1" i="1" kern="0" dirty="0" smtClean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b="1" i="1" kern="0" dirty="0" smtClean="0">
                <a:solidFill>
                  <a:srgbClr val="663300"/>
                </a:solidFill>
                <a:latin typeface="Calibri" panose="020F0502020204030204" pitchFamily="34" charset="0"/>
              </a:rPr>
              <a:t>			</a:t>
            </a:r>
            <a:endParaRPr lang="cs-CZ" sz="2400" kern="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684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307" y="428547"/>
            <a:ext cx="8229600" cy="675976"/>
          </a:xfrm>
        </p:spPr>
        <p:txBody>
          <a:bodyPr/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RS statická 2. řádu (</a:t>
            </a:r>
            <a:r>
              <a:rPr lang="cs-CZ" sz="2800" b="1" i="1" u="sng" dirty="0" err="1">
                <a:latin typeface="Calibri" panose="020F0502020204030204" pitchFamily="34" charset="0"/>
              </a:rPr>
              <a:t>dvoukapacitní</a:t>
            </a:r>
            <a:r>
              <a:rPr lang="cs-CZ" sz="2800" b="1" i="1" u="sng" dirty="0">
                <a:latin typeface="Calibri" panose="020F0502020204030204" pitchFamily="34" charset="0"/>
              </a:rPr>
              <a:t>)</a:t>
            </a:r>
            <a:endParaRPr lang="cs-CZ" sz="2800" b="1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1065" y="1156581"/>
            <a:ext cx="6568289" cy="525327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dirty="0" smtClean="0">
                <a:latin typeface="Calibri" panose="020F0502020204030204" pitchFamily="34" charset="0"/>
              </a:rPr>
              <a:t>Doba průtahu </a:t>
            </a:r>
            <a:r>
              <a:rPr lang="cs-CZ" sz="2400" b="1" i="1" dirty="0">
                <a:latin typeface="Calibri" panose="020F0502020204030204" pitchFamily="34" charset="0"/>
              </a:rPr>
              <a:t>T</a:t>
            </a:r>
            <a:r>
              <a:rPr lang="cs-CZ" sz="2400" b="1" i="1" baseline="-25000" dirty="0">
                <a:latin typeface="Calibri" panose="020F0502020204030204" pitchFamily="34" charset="0"/>
              </a:rPr>
              <a:t>u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Je </a:t>
            </a:r>
            <a:r>
              <a:rPr lang="cs-CZ" sz="2400" dirty="0">
                <a:latin typeface="Calibri" panose="020F0502020204030204" pitchFamily="34" charset="0"/>
              </a:rPr>
              <a:t>to časový úsek mezi počátkem změny a bodem, </a:t>
            </a:r>
            <a:r>
              <a:rPr lang="cs-CZ" sz="2400" dirty="0" smtClean="0">
                <a:latin typeface="Calibri" panose="020F0502020204030204" pitchFamily="34" charset="0"/>
              </a:rPr>
              <a:t>     v </a:t>
            </a:r>
            <a:r>
              <a:rPr lang="cs-CZ" sz="2400" dirty="0">
                <a:latin typeface="Calibri" panose="020F0502020204030204" pitchFamily="34" charset="0"/>
              </a:rPr>
              <a:t>němž protíná přímku počátečního rovnovážného stavu tečna charakteristiky vedená jejím inflexním </a:t>
            </a:r>
            <a:r>
              <a:rPr lang="cs-CZ" sz="2400" dirty="0" smtClean="0">
                <a:latin typeface="Calibri" panose="020F0502020204030204" pitchFamily="34" charset="0"/>
              </a:rPr>
              <a:t>bodem (bodem obratu). </a:t>
            </a: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Součet těchto dvou časů je doba přechodu </a:t>
            </a:r>
            <a:r>
              <a:rPr lang="cs-CZ" sz="2400" b="1" i="1" dirty="0" err="1">
                <a:latin typeface="Calibri" panose="020F0502020204030204" pitchFamily="34" charset="0"/>
              </a:rPr>
              <a:t>T</a:t>
            </a:r>
            <a:r>
              <a:rPr lang="cs-CZ" sz="2400" b="1" i="1" baseline="-25000" dirty="0" err="1">
                <a:latin typeface="Calibri" panose="020F0502020204030204" pitchFamily="34" charset="0"/>
              </a:rPr>
              <a:t>p</a:t>
            </a:r>
            <a:endParaRPr lang="cs-CZ" sz="2400" b="1" i="1" baseline="-25000" dirty="0">
              <a:latin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b="1" i="1" dirty="0" err="1">
                <a:latin typeface="Calibri" panose="020F0502020204030204" pitchFamily="34" charset="0"/>
              </a:rPr>
              <a:t>T</a:t>
            </a:r>
            <a:r>
              <a:rPr lang="cs-CZ" sz="2400" b="1" i="1" baseline="-25000" dirty="0" err="1">
                <a:latin typeface="Calibri" panose="020F0502020204030204" pitchFamily="34" charset="0"/>
              </a:rPr>
              <a:t>p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b="1" i="1" dirty="0">
                <a:latin typeface="Calibri" panose="020F0502020204030204" pitchFamily="34" charset="0"/>
              </a:rPr>
              <a:t>= </a:t>
            </a:r>
            <a:r>
              <a:rPr lang="cs-CZ" sz="2400" b="1" i="1" dirty="0" err="1">
                <a:latin typeface="Calibri" panose="020F0502020204030204" pitchFamily="34" charset="0"/>
              </a:rPr>
              <a:t>T</a:t>
            </a:r>
            <a:r>
              <a:rPr lang="cs-CZ" sz="2400" b="1" i="1" baseline="-25000" dirty="0" err="1">
                <a:latin typeface="Calibri" panose="020F0502020204030204" pitchFamily="34" charset="0"/>
              </a:rPr>
              <a:t>n</a:t>
            </a:r>
            <a:r>
              <a:rPr lang="cs-CZ" sz="2400" b="1" i="1" dirty="0">
                <a:latin typeface="Calibri" panose="020F0502020204030204" pitchFamily="34" charset="0"/>
              </a:rPr>
              <a:t> + </a:t>
            </a:r>
            <a:r>
              <a:rPr lang="cs-CZ" sz="2400" b="1" i="1" dirty="0" smtClean="0">
                <a:latin typeface="Calibri" panose="020F0502020204030204" pitchFamily="34" charset="0"/>
              </a:rPr>
              <a:t>T</a:t>
            </a:r>
            <a:r>
              <a:rPr lang="cs-CZ" sz="2400" b="1" i="1" baseline="-25000" dirty="0" smtClean="0">
                <a:latin typeface="Calibri" panose="020F0502020204030204" pitchFamily="34" charset="0"/>
              </a:rPr>
              <a:t>u</a:t>
            </a:r>
            <a:r>
              <a:rPr lang="cs-CZ" sz="2400" dirty="0" smtClean="0">
                <a:latin typeface="Calibri" panose="020F0502020204030204" pitchFamily="34" charset="0"/>
              </a:rPr>
              <a:t>  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  </a:t>
            </a:r>
            <a:r>
              <a:rPr lang="cs-CZ" sz="2400" i="1" u="sng" dirty="0" smtClean="0">
                <a:latin typeface="Calibri" panose="020F0502020204030204" pitchFamily="34" charset="0"/>
              </a:rPr>
              <a:t>Příklady</a:t>
            </a:r>
            <a:r>
              <a:rPr lang="cs-CZ" sz="2400" dirty="0">
                <a:latin typeface="Calibri" panose="020F0502020204030204" pitchFamily="34" charset="0"/>
              </a:rPr>
              <a:t>:  </a:t>
            </a:r>
          </a:p>
          <a:p>
            <a:pPr lvl="2" algn="just"/>
            <a:r>
              <a:rPr lang="cs-CZ" dirty="0">
                <a:latin typeface="Calibri" panose="020F0502020204030204" pitchFamily="34" charset="0"/>
              </a:rPr>
              <a:t>dvě </a:t>
            </a:r>
            <a:r>
              <a:rPr lang="cs-CZ" dirty="0" smtClean="0">
                <a:latin typeface="Calibri" panose="020F0502020204030204" pitchFamily="34" charset="0"/>
              </a:rPr>
              <a:t>tlakové </a:t>
            </a:r>
            <a:r>
              <a:rPr lang="cs-CZ" dirty="0">
                <a:latin typeface="Calibri" panose="020F0502020204030204" pitchFamily="34" charset="0"/>
              </a:rPr>
              <a:t>nádrže s volným odtokem řazené za sebou</a:t>
            </a:r>
          </a:p>
          <a:p>
            <a:pPr lvl="2" algn="just"/>
            <a:r>
              <a:rPr lang="cs-CZ" dirty="0">
                <a:latin typeface="Calibri" panose="020F0502020204030204" pitchFamily="34" charset="0"/>
              </a:rPr>
              <a:t>různé tepelné soustavy (pece</a:t>
            </a:r>
            <a:r>
              <a:rPr lang="cs-CZ" dirty="0" smtClean="0">
                <a:latin typeface="Calibri" panose="020F0502020204030204" pitchFamily="34" charset="0"/>
              </a:rPr>
              <a:t>)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			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0689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307" y="428547"/>
            <a:ext cx="8229600" cy="675976"/>
          </a:xfrm>
        </p:spPr>
        <p:txBody>
          <a:bodyPr/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RS statické vyšších řádů (</a:t>
            </a:r>
            <a:r>
              <a:rPr lang="cs-CZ" sz="2800" b="1" i="1" u="sng" dirty="0" err="1">
                <a:latin typeface="Calibri" panose="020F0502020204030204" pitchFamily="34" charset="0"/>
              </a:rPr>
              <a:t>několikakapacitní</a:t>
            </a:r>
            <a:r>
              <a:rPr lang="cs-CZ" sz="2800" b="1" i="1" u="sng" dirty="0">
                <a:latin typeface="Calibri" panose="020F0502020204030204" pitchFamily="34" charset="0"/>
              </a:rPr>
              <a:t>)</a:t>
            </a:r>
            <a:endParaRPr lang="cs-CZ" sz="2800" b="1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2835" y="1337650"/>
            <a:ext cx="7066230" cy="4411300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Obsahují více kapacit, jejichž počet určuje řád soustavy.</a:t>
            </a:r>
          </a:p>
          <a:p>
            <a:pPr marL="0" indent="0" algn="just">
              <a:buNone/>
            </a:pPr>
            <a:r>
              <a:rPr lang="cs-CZ" sz="2400" b="1" i="1" dirty="0">
                <a:latin typeface="Calibri" panose="020F0502020204030204" pitchFamily="34" charset="0"/>
              </a:rPr>
              <a:t>Přechodová charakteristika </a:t>
            </a:r>
            <a:endParaRPr lang="cs-CZ" sz="2400" b="1" i="1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má </a:t>
            </a:r>
            <a:r>
              <a:rPr lang="cs-CZ" sz="2400" dirty="0">
                <a:latin typeface="Calibri" panose="020F0502020204030204" pitchFamily="34" charset="0"/>
              </a:rPr>
              <a:t>obdobný tvar jako přechodová charakteristika soustavy </a:t>
            </a:r>
            <a:r>
              <a:rPr lang="cs-CZ" sz="2400" dirty="0" smtClean="0">
                <a:latin typeface="Calibri" panose="020F0502020204030204" pitchFamily="34" charset="0"/>
              </a:rPr>
              <a:t>2. </a:t>
            </a:r>
            <a:r>
              <a:rPr lang="cs-CZ" sz="2400" dirty="0" smtClean="0">
                <a:latin typeface="Calibri" panose="020F0502020204030204" pitchFamily="34" charset="0"/>
              </a:rPr>
              <a:t>řádu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zvětšuje </a:t>
            </a:r>
            <a:r>
              <a:rPr lang="cs-CZ" sz="2400" dirty="0">
                <a:latin typeface="Calibri" panose="020F0502020204030204" pitchFamily="34" charset="0"/>
              </a:rPr>
              <a:t>se však doba průtahu </a:t>
            </a:r>
            <a:r>
              <a:rPr lang="cs-CZ" sz="2400" i="1" dirty="0">
                <a:latin typeface="Calibri" panose="020F0502020204030204" pitchFamily="34" charset="0"/>
              </a:rPr>
              <a:t>T</a:t>
            </a:r>
            <a:r>
              <a:rPr lang="cs-CZ" sz="2400" i="1" baseline="-25000" dirty="0">
                <a:latin typeface="Calibri" panose="020F0502020204030204" pitchFamily="34" charset="0"/>
              </a:rPr>
              <a:t>u</a:t>
            </a:r>
            <a:r>
              <a:rPr lang="cs-CZ" sz="2400" dirty="0">
                <a:latin typeface="Calibri" panose="020F0502020204030204" pitchFamily="34" charset="0"/>
              </a:rPr>
              <a:t>, která velmi nepříznivě ovlivňuje </a:t>
            </a:r>
            <a:r>
              <a:rPr lang="cs-CZ" sz="2400" dirty="0" smtClean="0">
                <a:latin typeface="Calibri" panose="020F0502020204030204" pitchFamily="34" charset="0"/>
              </a:rPr>
              <a:t>regulaci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čím </a:t>
            </a:r>
            <a:r>
              <a:rPr lang="cs-CZ" sz="2400" dirty="0">
                <a:latin typeface="Calibri" panose="020F0502020204030204" pitchFamily="34" charset="0"/>
              </a:rPr>
              <a:t>je </a:t>
            </a:r>
            <a:r>
              <a:rPr lang="cs-CZ" sz="2400" i="1" dirty="0" smtClean="0">
                <a:latin typeface="Calibri" panose="020F0502020204030204" pitchFamily="34" charset="0"/>
              </a:rPr>
              <a:t>T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u  </a:t>
            </a:r>
            <a:r>
              <a:rPr lang="cs-CZ" sz="2400" dirty="0" smtClean="0">
                <a:latin typeface="Calibri" panose="020F0502020204030204" pitchFamily="34" charset="0"/>
              </a:rPr>
              <a:t>delší, </a:t>
            </a:r>
            <a:r>
              <a:rPr lang="cs-CZ" sz="2400" dirty="0">
                <a:latin typeface="Calibri" panose="020F0502020204030204" pitchFamily="34" charset="0"/>
              </a:rPr>
              <a:t>tím vyšší je řád </a:t>
            </a:r>
            <a:r>
              <a:rPr lang="cs-CZ" sz="2400" dirty="0" smtClean="0">
                <a:latin typeface="Calibri" panose="020F0502020204030204" pitchFamily="34" charset="0"/>
              </a:rPr>
              <a:t>soustavy</a:t>
            </a: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i="1" u="sng" dirty="0">
                <a:latin typeface="Calibri" panose="020F0502020204030204" pitchFamily="34" charset="0"/>
              </a:rPr>
              <a:t>Příklad</a:t>
            </a:r>
            <a:r>
              <a:rPr lang="cs-CZ" sz="2400" i="1" dirty="0">
                <a:latin typeface="Calibri" panose="020F0502020204030204" pitchFamily="34" charset="0"/>
              </a:rPr>
              <a:t>: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většina </a:t>
            </a:r>
            <a:r>
              <a:rPr lang="cs-CZ" sz="2400" dirty="0">
                <a:latin typeface="Calibri" panose="020F0502020204030204" pitchFamily="34" charset="0"/>
              </a:rPr>
              <a:t>tepelných soustav, např. plynové pece </a:t>
            </a:r>
            <a:r>
              <a:rPr lang="cs-CZ" sz="2400" dirty="0" smtClean="0">
                <a:latin typeface="Calibri" panose="020F0502020204030204" pitchFamily="34" charset="0"/>
              </a:rPr>
              <a:t>při regulaci teploty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			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4989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38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307" y="428547"/>
            <a:ext cx="8229600" cy="675976"/>
          </a:xfrm>
        </p:spPr>
        <p:txBody>
          <a:bodyPr/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RS statické vyšších řádů (</a:t>
            </a:r>
            <a:r>
              <a:rPr lang="cs-CZ" sz="2800" b="1" i="1" u="sng" dirty="0" err="1">
                <a:latin typeface="Calibri" panose="020F0502020204030204" pitchFamily="34" charset="0"/>
              </a:rPr>
              <a:t>několikakapacitní</a:t>
            </a:r>
            <a:r>
              <a:rPr lang="cs-CZ" sz="2800" b="1" i="1" u="sng" dirty="0">
                <a:latin typeface="Calibri" panose="020F0502020204030204" pitchFamily="34" charset="0"/>
              </a:rPr>
              <a:t>)</a:t>
            </a:r>
            <a:endParaRPr lang="cs-CZ" sz="2800" b="1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1439" y="1699789"/>
            <a:ext cx="7885568" cy="3886199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Jsou popsány obecně </a:t>
            </a:r>
            <a:r>
              <a:rPr lang="cs-CZ" sz="2400" dirty="0" smtClean="0">
                <a:latin typeface="Calibri" panose="020F0502020204030204" pitchFamily="34" charset="0"/>
              </a:rPr>
              <a:t>diferenciální rovnicí</a:t>
            </a:r>
            <a:r>
              <a:rPr lang="cs-CZ" sz="2400" dirty="0">
                <a:latin typeface="Calibri" panose="020F0502020204030204" pitchFamily="34" charset="0"/>
              </a:rPr>
              <a:t>	   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i="1" dirty="0" err="1" smtClean="0">
                <a:latin typeface="Calibri" panose="020F0502020204030204" pitchFamily="34" charset="0"/>
              </a:rPr>
              <a:t>s</a:t>
            </a:r>
            <a:r>
              <a:rPr lang="cs-CZ" sz="2400" i="1" baseline="-25000" dirty="0" err="1" smtClean="0">
                <a:latin typeface="Calibri" panose="020F0502020204030204" pitchFamily="34" charset="0"/>
              </a:rPr>
              <a:t>n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</a:rPr>
              <a:t>. x</a:t>
            </a:r>
            <a:r>
              <a:rPr lang="cs-CZ" sz="2400" i="1" baseline="30000" dirty="0">
                <a:latin typeface="Calibri" panose="020F0502020204030204" pitchFamily="34" charset="0"/>
              </a:rPr>
              <a:t>(n)</a:t>
            </a:r>
            <a:r>
              <a:rPr lang="cs-CZ" sz="2400" i="1" dirty="0">
                <a:latin typeface="Calibri" panose="020F0502020204030204" pitchFamily="34" charset="0"/>
              </a:rPr>
              <a:t>(t) + s</a:t>
            </a:r>
            <a:r>
              <a:rPr lang="cs-CZ" sz="2400" i="1" baseline="-25000" dirty="0">
                <a:latin typeface="Calibri" panose="020F0502020204030204" pitchFamily="34" charset="0"/>
              </a:rPr>
              <a:t>n-1 </a:t>
            </a:r>
            <a:r>
              <a:rPr lang="cs-CZ" sz="2400" i="1" dirty="0">
                <a:latin typeface="Calibri" panose="020F0502020204030204" pitchFamily="34" charset="0"/>
              </a:rPr>
              <a:t>. x</a:t>
            </a:r>
            <a:r>
              <a:rPr lang="cs-CZ" sz="2400" i="1" baseline="30000" dirty="0">
                <a:latin typeface="Calibri" panose="020F0502020204030204" pitchFamily="34" charset="0"/>
              </a:rPr>
              <a:t>(n-1)</a:t>
            </a:r>
            <a:r>
              <a:rPr lang="cs-CZ" sz="2400" i="1" dirty="0">
                <a:latin typeface="Calibri" panose="020F0502020204030204" pitchFamily="34" charset="0"/>
              </a:rPr>
              <a:t>(t) + ... + s</a:t>
            </a:r>
            <a:r>
              <a:rPr lang="cs-CZ" sz="2400" i="1" baseline="-25000" dirty="0">
                <a:latin typeface="Calibri" panose="020F0502020204030204" pitchFamily="34" charset="0"/>
              </a:rPr>
              <a:t>2  </a:t>
            </a:r>
            <a:r>
              <a:rPr lang="cs-CZ" sz="2400" i="1" dirty="0">
                <a:latin typeface="Calibri" panose="020F0502020204030204" pitchFamily="34" charset="0"/>
              </a:rPr>
              <a:t>. x´´(t) + s</a:t>
            </a:r>
            <a:r>
              <a:rPr lang="cs-CZ" sz="2400" i="1" baseline="-25000" dirty="0">
                <a:latin typeface="Calibri" panose="020F0502020204030204" pitchFamily="34" charset="0"/>
              </a:rPr>
              <a:t>1 </a:t>
            </a:r>
            <a:r>
              <a:rPr lang="cs-CZ" sz="2400" i="1" dirty="0">
                <a:latin typeface="Calibri" panose="020F0502020204030204" pitchFamily="34" charset="0"/>
              </a:rPr>
              <a:t>. x´(t) + s</a:t>
            </a:r>
            <a:r>
              <a:rPr lang="cs-CZ" sz="2400" i="1" baseline="-25000" dirty="0">
                <a:latin typeface="Calibri" panose="020F0502020204030204" pitchFamily="34" charset="0"/>
              </a:rPr>
              <a:t>0  </a:t>
            </a:r>
            <a:r>
              <a:rPr lang="cs-CZ" sz="2400" i="1" dirty="0">
                <a:latin typeface="Calibri" panose="020F0502020204030204" pitchFamily="34" charset="0"/>
              </a:rPr>
              <a:t>.</a:t>
            </a:r>
            <a:r>
              <a:rPr lang="cs-CZ" sz="2400" i="1" baseline="-25000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</a:rPr>
              <a:t>x(t) = y(t)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Přenos </a:t>
            </a:r>
            <a:r>
              <a:rPr lang="cs-CZ" sz="2400" dirty="0" smtClean="0">
                <a:latin typeface="Calibri" panose="020F0502020204030204" pitchFamily="34" charset="0"/>
              </a:rPr>
              <a:t>statických soustav vyšších řádů je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			</a:t>
            </a:r>
          </a:p>
          <a:p>
            <a:pPr marL="0" indent="0" algn="just">
              <a:buNone/>
            </a:pPr>
            <a:endParaRPr lang="cs-CZ" sz="2400" b="1" i="1" dirty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b="1" i="1" dirty="0" smtClean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200" dirty="0" smtClean="0">
                <a:solidFill>
                  <a:srgbClr val="663300"/>
                </a:solidFill>
                <a:latin typeface="Calibri" panose="020F0502020204030204" pitchFamily="34" charset="0"/>
              </a:rPr>
              <a:t>	</a:t>
            </a:r>
            <a:r>
              <a:rPr lang="cs-CZ" sz="2200" dirty="0" smtClean="0">
                <a:latin typeface="Calibri" panose="020F0502020204030204" pitchFamily="34" charset="0"/>
              </a:rPr>
              <a:t>kde </a:t>
            </a:r>
            <a:r>
              <a:rPr lang="cs-CZ" sz="2200" i="1" dirty="0" smtClean="0">
                <a:latin typeface="Calibri" panose="020F0502020204030204" pitchFamily="34" charset="0"/>
              </a:rPr>
              <a:t>n </a:t>
            </a:r>
            <a:r>
              <a:rPr lang="cs-CZ" sz="2200" dirty="0" smtClean="0">
                <a:latin typeface="Calibri" panose="020F0502020204030204" pitchFamily="34" charset="0"/>
              </a:rPr>
              <a:t>je řád soustavy (počet kapacit)</a:t>
            </a:r>
            <a:endParaRPr lang="cs-CZ" sz="2200" dirty="0">
              <a:latin typeface="Calibri" panose="020F0502020204030204" pitchFamily="34" charset="0"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834" y="3710018"/>
            <a:ext cx="7304062" cy="861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5431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420" y="812674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6290" y="1665838"/>
            <a:ext cx="7568699" cy="3530851"/>
          </a:xfrm>
        </p:spPr>
        <p:txBody>
          <a:bodyPr/>
          <a:lstStyle/>
          <a:p>
            <a:pPr lvl="0"/>
            <a:r>
              <a:rPr lang="cs-CZ" sz="28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sz="2400" dirty="0">
                <a:latin typeface="Calibri" panose="020F0502020204030204" pitchFamily="34" charset="0"/>
              </a:rPr>
              <a:t>Co určuje řád regulované soustavy?</a:t>
            </a:r>
          </a:p>
          <a:p>
            <a:pPr marL="342900" lvl="0" indent="-342900" algn="just">
              <a:buFont typeface="+mj-lt"/>
              <a:buAutoNum type="arabicPeriod"/>
            </a:pPr>
            <a:r>
              <a:rPr lang="cs-CZ" sz="2400" dirty="0" smtClean="0">
                <a:latin typeface="Calibri" panose="020F0502020204030204" pitchFamily="34" charset="0"/>
              </a:rPr>
              <a:t>Co </a:t>
            </a:r>
            <a:r>
              <a:rPr lang="cs-CZ" sz="2400" dirty="0">
                <a:latin typeface="Calibri" panose="020F0502020204030204" pitchFamily="34" charset="0"/>
              </a:rPr>
              <a:t>znamená, že regulované soustavy „mají kapacitu“? Jaký vliv má kapacita na chování </a:t>
            </a:r>
            <a:r>
              <a:rPr lang="cs-CZ" sz="2400" dirty="0" smtClean="0">
                <a:latin typeface="Calibri" panose="020F0502020204030204" pitchFamily="34" charset="0"/>
              </a:rPr>
              <a:t>RS?</a:t>
            </a:r>
          </a:p>
          <a:p>
            <a:pPr marL="342900" lvl="0" indent="-342900" algn="just">
              <a:buFont typeface="+mj-lt"/>
              <a:buAutoNum type="arabicPeriod"/>
            </a:pPr>
            <a:r>
              <a:rPr lang="cs-CZ" sz="2400" dirty="0" smtClean="0">
                <a:latin typeface="Calibri" panose="020F0502020204030204" pitchFamily="34" charset="0"/>
              </a:rPr>
              <a:t>Co </a:t>
            </a:r>
            <a:r>
              <a:rPr lang="cs-CZ" sz="2400" dirty="0">
                <a:latin typeface="Calibri" panose="020F0502020204030204" pitchFamily="34" charset="0"/>
              </a:rPr>
              <a:t>to je T</a:t>
            </a:r>
            <a:r>
              <a:rPr lang="cs-CZ" sz="2400" baseline="-25000" dirty="0">
                <a:latin typeface="Calibri" panose="020F0502020204030204" pitchFamily="34" charset="0"/>
              </a:rPr>
              <a:t>u</a:t>
            </a:r>
            <a:r>
              <a:rPr lang="cs-CZ" sz="2400" dirty="0">
                <a:latin typeface="Calibri" panose="020F0502020204030204" pitchFamily="34" charset="0"/>
              </a:rPr>
              <a:t> a </a:t>
            </a:r>
            <a:r>
              <a:rPr lang="cs-CZ" sz="2400" dirty="0" err="1">
                <a:latin typeface="Calibri" panose="020F0502020204030204" pitchFamily="34" charset="0"/>
              </a:rPr>
              <a:t>T</a:t>
            </a:r>
            <a:r>
              <a:rPr lang="cs-CZ" sz="2400" baseline="-25000" dirty="0" err="1">
                <a:latin typeface="Calibri" panose="020F0502020204030204" pitchFamily="34" charset="0"/>
              </a:rPr>
              <a:t>n</a:t>
            </a:r>
            <a:r>
              <a:rPr lang="cs-CZ" sz="2400" dirty="0">
                <a:latin typeface="Calibri" panose="020F0502020204030204" pitchFamily="34" charset="0"/>
              </a:rPr>
              <a:t>  a jaký vliv mají na regulovatelnost regulované soustavy? Co to je </a:t>
            </a:r>
            <a:r>
              <a:rPr lang="cs-CZ" sz="2400" dirty="0" err="1" smtClean="0">
                <a:latin typeface="Calibri" panose="020F0502020204030204" pitchFamily="34" charset="0"/>
              </a:rPr>
              <a:t>T</a:t>
            </a:r>
            <a:r>
              <a:rPr lang="cs-CZ" sz="2400" baseline="-25000" dirty="0" err="1" smtClean="0">
                <a:latin typeface="Calibri" panose="020F0502020204030204" pitchFamily="34" charset="0"/>
              </a:rPr>
              <a:t>p</a:t>
            </a:r>
            <a:r>
              <a:rPr lang="cs-CZ" sz="2400" dirty="0" smtClean="0">
                <a:latin typeface="Calibri" panose="020F0502020204030204" pitchFamily="34" charset="0"/>
              </a:rPr>
              <a:t>? </a:t>
            </a:r>
          </a:p>
          <a:p>
            <a:pPr marL="342900" lvl="0" indent="-342900" algn="just">
              <a:buFont typeface="+mj-lt"/>
              <a:buAutoNum type="arabicPeriod"/>
            </a:pPr>
            <a:r>
              <a:rPr lang="cs-CZ" sz="2400" dirty="0" smtClean="0">
                <a:latin typeface="Calibri" panose="020F0502020204030204" pitchFamily="34" charset="0"/>
              </a:rPr>
              <a:t>Nakresli </a:t>
            </a:r>
            <a:r>
              <a:rPr lang="cs-CZ" sz="2400" dirty="0">
                <a:latin typeface="Calibri" panose="020F0502020204030204" pitchFamily="34" charset="0"/>
              </a:rPr>
              <a:t>přechodovou charakteristiku </a:t>
            </a:r>
            <a:r>
              <a:rPr lang="cs-CZ" sz="2400" dirty="0" smtClean="0">
                <a:latin typeface="Calibri" panose="020F0502020204030204" pitchFamily="34" charset="0"/>
              </a:rPr>
              <a:t>RS statické </a:t>
            </a:r>
            <a:r>
              <a:rPr lang="cs-CZ" sz="2400" dirty="0">
                <a:latin typeface="Calibri" panose="020F0502020204030204" pitchFamily="34" charset="0"/>
              </a:rPr>
              <a:t>2. </a:t>
            </a:r>
            <a:r>
              <a:rPr lang="cs-CZ" sz="2400" dirty="0" smtClean="0">
                <a:latin typeface="Calibri" panose="020F0502020204030204" pitchFamily="34" charset="0"/>
              </a:rPr>
              <a:t>řádu a vyznač na ní časové konstanty!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4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2288818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2933323" y="3106394"/>
            <a:ext cx="327735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l">
              <a:lnSpc>
                <a:spcPct val="150000"/>
              </a:lnSpc>
              <a:buFontTx/>
              <a:buNone/>
              <a:defRPr/>
            </a:pPr>
            <a:r>
              <a:rPr lang="cs-CZ" altLang="cs-CZ" sz="2800" b="1" dirty="0">
                <a:latin typeface="Calibri" panose="020F0502020204030204" pitchFamily="34" charset="0"/>
              </a:rPr>
              <a:t>Text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i obrázky vlastní</a:t>
            </a:r>
            <a:endParaRPr lang="cs-CZ" altLang="cs-CZ" sz="2800" b="1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6059</TotalTime>
  <Words>588</Words>
  <Application>Microsoft Office PowerPoint</Application>
  <PresentationFormat>Předvádění na obrazovce (4:3)</PresentationFormat>
  <Paragraphs>147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STŘEDNÍ ŠKOLA STAVEBNÍ A TECHNICKÁ Ústí nad Labem, Čelakovského 5, příspěvková organizace Páteřní škola Ústeckého kraje</vt:lpstr>
      <vt:lpstr>MECHATRONIKA</vt:lpstr>
      <vt:lpstr>RS statická 0. řádu (bezkapacitní)</vt:lpstr>
      <vt:lpstr>RS statická 1. řádu (jednokapacitní)</vt:lpstr>
      <vt:lpstr>RS statická 1. řádu (jednokapacitní)</vt:lpstr>
      <vt:lpstr>RS statická 2. řádu (dvoukapacitní)</vt:lpstr>
      <vt:lpstr>RS statická 2. řádu (dvoukapacitní)</vt:lpstr>
      <vt:lpstr>RS statické vyšších řádů (několikakapacitní)</vt:lpstr>
      <vt:lpstr>RS statické vyšších řádů (několikakapacitní)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Pepýk</cp:lastModifiedBy>
  <cp:revision>232</cp:revision>
  <dcterms:created xsi:type="dcterms:W3CDTF">2006-12-09T22:12:50Z</dcterms:created>
  <dcterms:modified xsi:type="dcterms:W3CDTF">2014-01-13T11:07:43Z</dcterms:modified>
</cp:coreProperties>
</file>