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67" r:id="rId2"/>
    <p:sldId id="268" r:id="rId3"/>
    <p:sldId id="290" r:id="rId4"/>
    <p:sldId id="294" r:id="rId5"/>
    <p:sldId id="292" r:id="rId6"/>
    <p:sldId id="293" r:id="rId7"/>
    <p:sldId id="295" r:id="rId8"/>
    <p:sldId id="274" r:id="rId9"/>
    <p:sldId id="269" r:id="rId10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3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31679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4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3167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5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3167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6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31679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7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3167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0133534"/>
              </p:ext>
            </p:extLst>
          </p:nvPr>
        </p:nvGraphicFramePr>
        <p:xfrm>
          <a:off x="750888" y="2060575"/>
          <a:ext cx="7614514" cy="383857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Regulované soustavy statické s dopravním zpožděním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Regulovaná soustava,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přenos soustavy,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doba náběhu, doba průtahu, doba přechodu, doba zpoždění, kapacita, jednotkový skok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Josef Sýkora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obor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488887" y="990749"/>
            <a:ext cx="81300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/>
              <a:t>Regulované soustavy statické s dopravním zpožděním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VY_32_INOVACE_37_751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7817" y="1855961"/>
            <a:ext cx="8212028" cy="412838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58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Regulované</a:t>
            </a:r>
          </a:p>
          <a:p>
            <a:pPr eaLnBrk="1" hangingPunct="1">
              <a:defRPr/>
            </a:pPr>
            <a:r>
              <a:rPr lang="cs-CZ" altLang="cs-CZ" sz="58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 soustavy</a:t>
            </a:r>
          </a:p>
          <a:p>
            <a:pPr eaLnBrk="1" hangingPunct="1">
              <a:defRPr/>
            </a:pPr>
            <a:r>
              <a:rPr lang="cs-CZ" altLang="cs-CZ" sz="58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statické</a:t>
            </a:r>
          </a:p>
          <a:p>
            <a:pPr eaLnBrk="1" hangingPunct="1">
              <a:defRPr/>
            </a:pPr>
            <a:r>
              <a:rPr lang="cs-CZ" altLang="cs-CZ" sz="5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 dopravním zpožděním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7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2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2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statické s dopravním zpožděním</a:t>
            </a:r>
            <a:endParaRPr lang="cs-CZ" sz="2800" b="1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3166" y="1539089"/>
            <a:ext cx="6844417" cy="2996697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U těchto soustav se po skokové změně akční veličiny změní také regulovaná veličina, ale s určitým zpožděním, které nazýváme dopravní zpoždění </a:t>
            </a:r>
            <a:r>
              <a:rPr lang="cs-CZ" sz="2400" i="1" dirty="0" err="1" smtClean="0">
                <a:latin typeface="Calibri" panose="020F0502020204030204" pitchFamily="34" charset="0"/>
              </a:rPr>
              <a:t>T</a:t>
            </a:r>
            <a:r>
              <a:rPr lang="cs-CZ" sz="2400" i="1" baseline="-25000" dirty="0" err="1" smtClean="0">
                <a:latin typeface="Calibri" panose="020F0502020204030204" pitchFamily="34" charset="0"/>
              </a:rPr>
              <a:t>d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 </a:t>
            </a:r>
            <a:r>
              <a:rPr lang="cs-CZ" sz="2400" i="1" dirty="0" smtClean="0">
                <a:latin typeface="Calibri" panose="020F0502020204030204" pitchFamily="34" charset="0"/>
              </a:rPr>
              <a:t>.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800" dirty="0" smtClean="0">
                <a:latin typeface="Calibri" panose="020F0502020204030204" pitchFamily="34" charset="0"/>
              </a:rPr>
              <a:t>  </a:t>
            </a:r>
          </a:p>
          <a:p>
            <a:pPr marL="0" indent="0" algn="just">
              <a:buNone/>
            </a:pPr>
            <a:endParaRPr lang="cs-CZ" sz="8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Dopravní </a:t>
            </a:r>
            <a:r>
              <a:rPr lang="cs-CZ" sz="2400" b="1" i="1" dirty="0">
                <a:latin typeface="Calibri" panose="020F0502020204030204" pitchFamily="34" charset="0"/>
              </a:rPr>
              <a:t>zpoždění </a:t>
            </a:r>
            <a:r>
              <a:rPr lang="cs-CZ" sz="2400" b="1" i="1" dirty="0" err="1">
                <a:latin typeface="Calibri" panose="020F0502020204030204" pitchFamily="34" charset="0"/>
              </a:rPr>
              <a:t>T</a:t>
            </a:r>
            <a:r>
              <a:rPr lang="cs-CZ" sz="2400" b="1" i="1" baseline="-25000" dirty="0" err="1">
                <a:latin typeface="Calibri" panose="020F0502020204030204" pitchFamily="34" charset="0"/>
              </a:rPr>
              <a:t>d</a:t>
            </a:r>
            <a:endParaRPr lang="cs-CZ" sz="2400" b="1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Je to doba, která uplyne mezi změnou akční veličiny a okamžikem, kdy se začne měnit veličina regulovaná.</a:t>
            </a:r>
          </a:p>
        </p:txBody>
      </p:sp>
    </p:spTree>
    <p:extLst>
      <p:ext uri="{BB962C8B-B14F-4D97-AF65-F5344CB8AC3E}">
        <p14:creationId xmlns:p14="http://schemas.microsoft.com/office/powerpoint/2010/main" val="16906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statické s dopravním zpožděním</a:t>
            </a:r>
            <a:endParaRPr lang="cs-CZ" sz="2800" b="1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0493" y="1511928"/>
            <a:ext cx="7885568" cy="420986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Soustavy </a:t>
            </a:r>
            <a:r>
              <a:rPr lang="cs-CZ" sz="2400" dirty="0">
                <a:latin typeface="Calibri" panose="020F0502020204030204" pitchFamily="34" charset="0"/>
              </a:rPr>
              <a:t>s dopravním zpožděním jsou popsány </a:t>
            </a:r>
            <a:r>
              <a:rPr lang="cs-CZ" sz="2400" dirty="0" smtClean="0">
                <a:latin typeface="Calibri" panose="020F0502020204030204" pitchFamily="34" charset="0"/>
              </a:rPr>
              <a:t>rovnicí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200" b="1" i="1" dirty="0" err="1">
                <a:latin typeface="Calibri" panose="020F0502020204030204" pitchFamily="34" charset="0"/>
              </a:rPr>
              <a:t>s</a:t>
            </a:r>
            <a:r>
              <a:rPr lang="cs-CZ" sz="2200" b="1" i="1" baseline="-25000" dirty="0" err="1">
                <a:latin typeface="Calibri" panose="020F0502020204030204" pitchFamily="34" charset="0"/>
              </a:rPr>
              <a:t>n</a:t>
            </a:r>
            <a:r>
              <a:rPr lang="cs-CZ" sz="2200" b="1" i="1" baseline="-25000" dirty="0">
                <a:latin typeface="Calibri" panose="020F0502020204030204" pitchFamily="34" charset="0"/>
              </a:rPr>
              <a:t> </a:t>
            </a:r>
            <a:r>
              <a:rPr lang="cs-CZ" sz="2200" b="1" i="1" dirty="0">
                <a:latin typeface="Calibri" panose="020F0502020204030204" pitchFamily="34" charset="0"/>
              </a:rPr>
              <a:t>. x</a:t>
            </a:r>
            <a:r>
              <a:rPr lang="cs-CZ" sz="2200" b="1" i="1" baseline="30000" dirty="0">
                <a:latin typeface="Calibri" panose="020F0502020204030204" pitchFamily="34" charset="0"/>
              </a:rPr>
              <a:t>(n)</a:t>
            </a:r>
            <a:r>
              <a:rPr lang="cs-CZ" sz="2200" b="1" i="1" dirty="0">
                <a:latin typeface="Calibri" panose="020F0502020204030204" pitchFamily="34" charset="0"/>
              </a:rPr>
              <a:t>(t) + s</a:t>
            </a:r>
            <a:r>
              <a:rPr lang="cs-CZ" sz="2200" b="1" i="1" baseline="-25000" dirty="0">
                <a:latin typeface="Calibri" panose="020F0502020204030204" pitchFamily="34" charset="0"/>
              </a:rPr>
              <a:t>n-1 </a:t>
            </a:r>
            <a:r>
              <a:rPr lang="cs-CZ" sz="2200" b="1" i="1" dirty="0">
                <a:latin typeface="Calibri" panose="020F0502020204030204" pitchFamily="34" charset="0"/>
              </a:rPr>
              <a:t>. x</a:t>
            </a:r>
            <a:r>
              <a:rPr lang="cs-CZ" sz="2200" b="1" i="1" baseline="30000" dirty="0">
                <a:latin typeface="Calibri" panose="020F0502020204030204" pitchFamily="34" charset="0"/>
              </a:rPr>
              <a:t>(n-1)</a:t>
            </a:r>
            <a:r>
              <a:rPr lang="cs-CZ" sz="2200" b="1" i="1" dirty="0">
                <a:latin typeface="Calibri" panose="020F0502020204030204" pitchFamily="34" charset="0"/>
              </a:rPr>
              <a:t>(t) + ... + s</a:t>
            </a:r>
            <a:r>
              <a:rPr lang="cs-CZ" sz="2200" b="1" i="1" baseline="-25000" dirty="0">
                <a:latin typeface="Calibri" panose="020F0502020204030204" pitchFamily="34" charset="0"/>
              </a:rPr>
              <a:t>2  </a:t>
            </a:r>
            <a:r>
              <a:rPr lang="cs-CZ" sz="2200" b="1" i="1" dirty="0">
                <a:latin typeface="Calibri" panose="020F0502020204030204" pitchFamily="34" charset="0"/>
              </a:rPr>
              <a:t>. x´´(t) + s</a:t>
            </a:r>
            <a:r>
              <a:rPr lang="cs-CZ" sz="2200" b="1" i="1" baseline="-25000" dirty="0">
                <a:latin typeface="Calibri" panose="020F0502020204030204" pitchFamily="34" charset="0"/>
              </a:rPr>
              <a:t>1 </a:t>
            </a:r>
            <a:r>
              <a:rPr lang="cs-CZ" sz="2200" b="1" i="1" dirty="0">
                <a:latin typeface="Calibri" panose="020F0502020204030204" pitchFamily="34" charset="0"/>
              </a:rPr>
              <a:t>. x´(t) + s</a:t>
            </a:r>
            <a:r>
              <a:rPr lang="cs-CZ" sz="2200" b="1" i="1" baseline="-25000" dirty="0">
                <a:latin typeface="Calibri" panose="020F0502020204030204" pitchFamily="34" charset="0"/>
              </a:rPr>
              <a:t>0  </a:t>
            </a:r>
            <a:r>
              <a:rPr lang="cs-CZ" sz="2200" b="1" i="1" dirty="0">
                <a:latin typeface="Calibri" panose="020F0502020204030204" pitchFamily="34" charset="0"/>
              </a:rPr>
              <a:t>.</a:t>
            </a:r>
            <a:r>
              <a:rPr lang="cs-CZ" sz="2200" b="1" i="1" baseline="-25000" dirty="0">
                <a:latin typeface="Calibri" panose="020F0502020204030204" pitchFamily="34" charset="0"/>
              </a:rPr>
              <a:t> </a:t>
            </a:r>
            <a:r>
              <a:rPr lang="cs-CZ" sz="2200" b="1" i="1" dirty="0">
                <a:latin typeface="Calibri" panose="020F0502020204030204" pitchFamily="34" charset="0"/>
              </a:rPr>
              <a:t>x(t) = y(t - </a:t>
            </a:r>
            <a:r>
              <a:rPr lang="cs-CZ" sz="2200" b="1" i="1" dirty="0" err="1">
                <a:latin typeface="Calibri" panose="020F0502020204030204" pitchFamily="34" charset="0"/>
              </a:rPr>
              <a:t>T</a:t>
            </a:r>
            <a:r>
              <a:rPr lang="cs-CZ" sz="2200" b="1" i="1" baseline="-25000" dirty="0" err="1">
                <a:latin typeface="Calibri" panose="020F0502020204030204" pitchFamily="34" charset="0"/>
              </a:rPr>
              <a:t>d</a:t>
            </a:r>
            <a:r>
              <a:rPr lang="cs-CZ" sz="2200" b="1" i="1" dirty="0" smtClean="0">
                <a:latin typeface="Calibri" panose="020F0502020204030204" pitchFamily="34" charset="0"/>
              </a:rPr>
              <a:t>)</a:t>
            </a: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</a:t>
            </a: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Přenos </a:t>
            </a:r>
            <a:r>
              <a:rPr lang="cs-CZ" sz="2400" dirty="0">
                <a:latin typeface="Calibri" panose="020F0502020204030204" pitchFamily="34" charset="0"/>
              </a:rPr>
              <a:t>těchto soustav je	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9661127"/>
              </p:ext>
            </p:extLst>
          </p:nvPr>
        </p:nvGraphicFramePr>
        <p:xfrm>
          <a:off x="1080066" y="4005404"/>
          <a:ext cx="6986572" cy="8687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2" name="Rovnice" r:id="rId4" imgW="3683000" imgH="457200" progId="Equation.3">
                  <p:embed/>
                </p:oleObj>
              </mc:Choice>
              <mc:Fallback>
                <p:oleObj name="Rovnice" r:id="rId4" imgW="3683000" imgH="45720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80066" y="4005404"/>
                        <a:ext cx="6986572" cy="86878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5802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statické s dopravním zpožděním</a:t>
            </a:r>
            <a:endParaRPr lang="cs-CZ" sz="2800" b="1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8763" y="1593410"/>
            <a:ext cx="7446474" cy="379340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Dopravní </a:t>
            </a:r>
            <a:r>
              <a:rPr lang="cs-CZ" sz="2400" dirty="0">
                <a:latin typeface="Calibri" panose="020F0502020204030204" pitchFamily="34" charset="0"/>
              </a:rPr>
              <a:t>zpoždění se může vyskytovat u všech dříve popisovaných soustav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Nejčastěji </a:t>
            </a:r>
            <a:r>
              <a:rPr lang="cs-CZ" sz="2400" dirty="0">
                <a:latin typeface="Calibri" panose="020F0502020204030204" pitchFamily="34" charset="0"/>
              </a:rPr>
              <a:t>je </a:t>
            </a:r>
            <a:r>
              <a:rPr lang="cs-CZ" sz="2400" dirty="0" smtClean="0">
                <a:latin typeface="Calibri" panose="020F0502020204030204" pitchFamily="34" charset="0"/>
              </a:rPr>
              <a:t>způsobeno: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>
                <a:latin typeface="Calibri" panose="020F0502020204030204" pitchFamily="34" charset="0"/>
              </a:rPr>
              <a:t>nevhodnou konstrukcí </a:t>
            </a:r>
            <a:r>
              <a:rPr lang="cs-CZ" dirty="0" smtClean="0">
                <a:latin typeface="Calibri" panose="020F0502020204030204" pitchFamily="34" charset="0"/>
              </a:rPr>
              <a:t>soustavy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 použitím </a:t>
            </a:r>
            <a:r>
              <a:rPr lang="cs-CZ" dirty="0">
                <a:latin typeface="Calibri" panose="020F0502020204030204" pitchFamily="34" charset="0"/>
              </a:rPr>
              <a:t>nevhodných </a:t>
            </a:r>
            <a:r>
              <a:rPr lang="cs-CZ" dirty="0" smtClean="0">
                <a:latin typeface="Calibri" panose="020F0502020204030204" pitchFamily="34" charset="0"/>
              </a:rPr>
              <a:t>materiálů</a:t>
            </a:r>
          </a:p>
          <a:p>
            <a:pPr marL="5715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</a:t>
            </a: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	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177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statické s dopravním zpožděním</a:t>
            </a:r>
            <a:endParaRPr lang="cs-CZ" sz="2800" b="1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76942" y="5758003"/>
            <a:ext cx="3232088" cy="461727"/>
          </a:xfrm>
        </p:spPr>
        <p:txBody>
          <a:bodyPr/>
          <a:lstStyle/>
          <a:p>
            <a:pPr marL="0" indent="0" algn="r">
              <a:buNone/>
            </a:pPr>
            <a:r>
              <a:rPr lang="cs-CZ" sz="2000" b="1" i="1" dirty="0">
                <a:solidFill>
                  <a:srgbClr val="663300"/>
                </a:solidFill>
                <a:latin typeface="Calibri" panose="020F0502020204030204" pitchFamily="34" charset="0"/>
              </a:rPr>
              <a:t>Přechodová charakteristika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17692" y="1090570"/>
            <a:ext cx="662260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Calibri" panose="020F0502020204030204" pitchFamily="34" charset="0"/>
              </a:rPr>
              <a:t>Přechodová charakteristika se od charakteristiky bez dopravního zpoždění liší jen tím, že je o dobu </a:t>
            </a:r>
            <a:r>
              <a:rPr lang="cs-CZ" sz="2400" i="1" dirty="0" err="1">
                <a:latin typeface="Calibri" panose="020F0502020204030204" pitchFamily="34" charset="0"/>
              </a:rPr>
              <a:t>T</a:t>
            </a:r>
            <a:r>
              <a:rPr lang="cs-CZ" sz="2400" i="1" baseline="-25000" dirty="0" err="1">
                <a:latin typeface="Calibri" panose="020F0502020204030204" pitchFamily="34" charset="0"/>
              </a:rPr>
              <a:t>d</a:t>
            </a:r>
            <a:r>
              <a:rPr lang="cs-CZ" sz="2400" i="1" dirty="0">
                <a:latin typeface="Calibri" panose="020F0502020204030204" pitchFamily="34" charset="0"/>
              </a:rPr>
              <a:t>  </a:t>
            </a:r>
            <a:r>
              <a:rPr lang="cs-CZ" sz="2400" dirty="0">
                <a:latin typeface="Calibri" panose="020F0502020204030204" pitchFamily="34" charset="0"/>
              </a:rPr>
              <a:t>posunuta podél osy času.</a:t>
            </a:r>
          </a:p>
        </p:txBody>
      </p:sp>
      <p:pic>
        <p:nvPicPr>
          <p:cNvPr id="10242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531" y="2300325"/>
            <a:ext cx="3191804" cy="3336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3685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statické s dopravním zpožděním</a:t>
            </a:r>
            <a:endParaRPr lang="cs-CZ" sz="2800" b="1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6457" y="1475715"/>
            <a:ext cx="7398945" cy="280657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Podmínky pro regulaci </a:t>
            </a:r>
            <a:r>
              <a:rPr lang="cs-CZ" sz="2400" dirty="0" smtClean="0">
                <a:latin typeface="Calibri" panose="020F0502020204030204" pitchFamily="34" charset="0"/>
              </a:rPr>
              <a:t>regulovaných soustav s dopravním zpožděním se </a:t>
            </a:r>
            <a:r>
              <a:rPr lang="cs-CZ" sz="2400" dirty="0">
                <a:latin typeface="Calibri" panose="020F0502020204030204" pitchFamily="34" charset="0"/>
              </a:rPr>
              <a:t>značně zhoršují, neboť dopravní zpoždění se zpravidla zahrnuje do doby průtahu.</a:t>
            </a:r>
          </a:p>
          <a:p>
            <a:pPr marL="0" indent="0" algn="just">
              <a:buNone/>
            </a:pPr>
            <a:endParaRPr lang="cs-CZ" sz="2400" i="1" u="sng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i="1" u="sng" dirty="0" smtClean="0">
                <a:latin typeface="Calibri" panose="020F0502020204030204" pitchFamily="34" charset="0"/>
              </a:rPr>
              <a:t>Příklady</a:t>
            </a:r>
            <a:r>
              <a:rPr lang="cs-CZ" sz="2200" dirty="0">
                <a:latin typeface="Calibri" panose="020F0502020204030204" pitchFamily="34" charset="0"/>
              </a:rPr>
              <a:t>:  </a:t>
            </a:r>
          </a:p>
          <a:p>
            <a:pPr lvl="0"/>
            <a:r>
              <a:rPr lang="cs-CZ" sz="2200" dirty="0">
                <a:latin typeface="Calibri" panose="020F0502020204030204" pitchFamily="34" charset="0"/>
              </a:rPr>
              <a:t>dlouhé potrubí při regulaci </a:t>
            </a:r>
            <a:r>
              <a:rPr lang="cs-CZ" sz="2200" dirty="0" smtClean="0">
                <a:latin typeface="Calibri" panose="020F0502020204030204" pitchFamily="34" charset="0"/>
              </a:rPr>
              <a:t>teploty směšováním</a:t>
            </a:r>
          </a:p>
          <a:p>
            <a:pPr lvl="0"/>
            <a:r>
              <a:rPr lang="cs-CZ" sz="2200" dirty="0" smtClean="0">
                <a:latin typeface="Calibri" panose="020F0502020204030204" pitchFamily="34" charset="0"/>
              </a:rPr>
              <a:t>ústřední </a:t>
            </a:r>
            <a:r>
              <a:rPr lang="cs-CZ" sz="2200" dirty="0">
                <a:latin typeface="Calibri" panose="020F0502020204030204" pitchFamily="34" charset="0"/>
              </a:rPr>
              <a:t>vytápění</a:t>
            </a:r>
          </a:p>
          <a:p>
            <a:pPr marL="0" indent="0" algn="just">
              <a:buNone/>
            </a:pP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566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6578" y="1855959"/>
            <a:ext cx="7822197" cy="2408221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Čím se vyznačují regulované </a:t>
            </a:r>
            <a:r>
              <a:rPr lang="cs-CZ" sz="2200" i="1" dirty="0">
                <a:latin typeface="Calibri" panose="020F0502020204030204" pitchFamily="34" charset="0"/>
              </a:rPr>
              <a:t>soustavy s dopravním zpožděním?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Co </a:t>
            </a:r>
            <a:r>
              <a:rPr lang="cs-CZ" sz="2200" i="1" dirty="0">
                <a:latin typeface="Calibri" panose="020F0502020204030204" pitchFamily="34" charset="0"/>
              </a:rPr>
              <a:t>je to dopravní zpoždění? Jak se projevuje?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Nakresli přechodovou charakteristiku regulované soustavy statické 2. řádu, </a:t>
            </a:r>
            <a:r>
              <a:rPr lang="cs-CZ" sz="2200" i="1" dirty="0" smtClean="0">
                <a:latin typeface="Calibri" panose="020F0502020204030204" pitchFamily="34" charset="0"/>
              </a:rPr>
              <a:t>s dopravním zpožděním a vyznač na ní všechny časové konstanty!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2972869" y="2419864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830513" y="3197331"/>
            <a:ext cx="354562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800" b="1" dirty="0" smtClean="0">
                <a:latin typeface="Calibri" panose="020F0502020204030204" pitchFamily="34" charset="0"/>
              </a:rPr>
              <a:t>Text i obrázek vlastní</a:t>
            </a:r>
            <a:endParaRPr lang="cs-CZ" altLang="cs-CZ" sz="2800" b="1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6028</TotalTime>
  <Words>402</Words>
  <Application>Microsoft Office PowerPoint</Application>
  <PresentationFormat>Předvádění na obrazovce (4:3)</PresentationFormat>
  <Paragraphs>89</Paragraphs>
  <Slides>9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MECHATRONIKA</vt:lpstr>
      <vt:lpstr>RS statické s dopravním zpožděním</vt:lpstr>
      <vt:lpstr>RS statické s dopravním zpožděním</vt:lpstr>
      <vt:lpstr>RS statické s dopravním zpožděním</vt:lpstr>
      <vt:lpstr>RS statické s dopravním zpožděním</vt:lpstr>
      <vt:lpstr>RS statické s dopravním zpožděním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233</cp:revision>
  <dcterms:created xsi:type="dcterms:W3CDTF">2006-12-09T22:12:50Z</dcterms:created>
  <dcterms:modified xsi:type="dcterms:W3CDTF">2014-01-16T10:21:46Z</dcterms:modified>
</cp:coreProperties>
</file>