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4"/>
  </p:notesMasterIdLst>
  <p:sldIdLst>
    <p:sldId id="256" r:id="rId2"/>
    <p:sldId id="257" r:id="rId3"/>
    <p:sldId id="275" r:id="rId4"/>
    <p:sldId id="264" r:id="rId5"/>
    <p:sldId id="279" r:id="rId6"/>
    <p:sldId id="265" r:id="rId7"/>
    <p:sldId id="271" r:id="rId8"/>
    <p:sldId id="270" r:id="rId9"/>
    <p:sldId id="272" r:id="rId10"/>
    <p:sldId id="273" r:id="rId11"/>
    <p:sldId id="274" r:id="rId12"/>
    <p:sldId id="276" r:id="rId13"/>
    <p:sldId id="277" r:id="rId14"/>
    <p:sldId id="278" r:id="rId15"/>
    <p:sldId id="280" r:id="rId16"/>
    <p:sldId id="281" r:id="rId17"/>
    <p:sldId id="282" r:id="rId18"/>
    <p:sldId id="283" r:id="rId19"/>
    <p:sldId id="284" r:id="rId20"/>
    <p:sldId id="285" r:id="rId21"/>
    <p:sldId id="259" r:id="rId22"/>
    <p:sldId id="258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5" d="100"/>
          <a:sy n="115" d="100"/>
        </p:scale>
        <p:origin x="-1404" y="-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17. 1. 2014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17. 1. 2014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17. 1. 2014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17. 1. 2014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17. 1. 2014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17. 1. 2014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17. 1. 2014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17. 1. 2014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17. 1. 2014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17. 1. 2014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17. 1. 2014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17. 1. 2014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17. 1. 2014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cs.wikipedia.org/wiki/Rom%C3%A1nsk%C3%BD_sloh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8609006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46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Stručné shrnutí raně románské architektury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Románský, křížová,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klášterní, portál, sdružené </a:t>
                      </a:r>
                      <a:r>
                        <a:rPr lang="cs-CZ" sz="1200" kern="1200" baseline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okno</a:t>
                      </a:r>
                      <a:r>
                        <a:rPr lang="cs-CZ" sz="1200" kern="1200" baseline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, obloučkový 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vlys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Architektura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Ing. arch. Ota Zápotocký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následná diskuze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3. ročník, žáci 16 – 18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Románská architektura</a:t>
            </a:r>
            <a:endParaRPr lang="cs-CZ" sz="2400" b="1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VY_32_INOVACE_46_927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27584" y="1052736"/>
            <a:ext cx="756084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západní, severní a střední Evropa cca 1000 – 1200 n. l.</a:t>
            </a:r>
          </a:p>
          <a:p>
            <a:r>
              <a:rPr lang="cs-CZ" sz="2400" dirty="0" smtClean="0"/>
              <a:t>zpočátku inspirace v antické římské architektuře</a:t>
            </a:r>
          </a:p>
          <a:p>
            <a:r>
              <a:rPr lang="cs-CZ" sz="2400" dirty="0" smtClean="0"/>
              <a:t>vznik na několika místech (jižní Francie, Itálie, Španělsko)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běžná výstavba dřevěná, významnější budovy z lomového kamene, postupně z opracovaného kamene,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hrubé, masivní zdivo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kvádříkové zdivo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štěrbinová okna (bez zasklení), šikmá ostění, sdružená okna, rozetová okna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jednoduché půdorysy a objemy, adice těles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křížové a valené klenby, klášterní klenba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půlkruhové čelní oblouky kleneb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vstupní portály s ustupujícím ostěním se sochařskou výzdobou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trojdělení sloupu, krychlová hlavice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2485492" y="404664"/>
            <a:ext cx="4109971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Románská architektura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27584" y="1052736"/>
            <a:ext cx="756084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 římsy s obloučkovým vlysem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opuka, pískovec, vápenec, v nížinách pálené cihly</a:t>
            </a:r>
          </a:p>
          <a:p>
            <a:r>
              <a:rPr lang="cs-CZ" sz="2400" dirty="0" smtClean="0"/>
              <a:t>U nás spíše menší stavby, v západní Evropě často „krystalové drúzy“</a:t>
            </a:r>
          </a:p>
          <a:p>
            <a:r>
              <a:rPr lang="cs-CZ" sz="2400" dirty="0" smtClean="0"/>
              <a:t>kláštery, kostely, kamenná centra měst, hrady, opevnění měst</a:t>
            </a:r>
          </a:p>
          <a:p>
            <a:r>
              <a:rPr lang="cs-CZ" sz="2400" dirty="0" smtClean="0"/>
              <a:t>Tři pražské rotundy: sv. Martina, sv. </a:t>
            </a:r>
            <a:r>
              <a:rPr lang="cs-CZ" sz="2400" dirty="0" err="1" smtClean="0"/>
              <a:t>Longina</a:t>
            </a:r>
            <a:r>
              <a:rPr lang="cs-CZ" sz="2400" dirty="0" smtClean="0"/>
              <a:t>, sv. Kříže,</a:t>
            </a:r>
          </a:p>
          <a:p>
            <a:r>
              <a:rPr lang="cs-CZ" sz="2400" dirty="0" smtClean="0"/>
              <a:t>sv. Jiří na Řípu, sv. Kateřiny ve Znojmě kostel sv. Jakuba na Kutnohorsku, sv. Mikuláše ve Vinci, sv. Víta na Pražském hradě, </a:t>
            </a:r>
          </a:p>
          <a:p>
            <a:r>
              <a:rPr lang="cs-CZ" sz="2400" dirty="0" smtClean="0"/>
              <a:t>klášter na Velehradě, v </a:t>
            </a:r>
            <a:r>
              <a:rPr lang="cs-CZ" sz="2400" dirty="0" err="1" smtClean="0"/>
              <a:t>Doksanech</a:t>
            </a:r>
            <a:r>
              <a:rPr lang="cs-CZ" sz="2400" dirty="0" smtClean="0"/>
              <a:t> (krypta!), </a:t>
            </a:r>
          </a:p>
          <a:p>
            <a:r>
              <a:rPr lang="cs-CZ" sz="2400" dirty="0" smtClean="0"/>
              <a:t>hrady v Roudnici nad Labem, Olomouci, </a:t>
            </a:r>
            <a:r>
              <a:rPr lang="cs-CZ" sz="2400" dirty="0" err="1" smtClean="0"/>
              <a:t>Landštejně</a:t>
            </a:r>
            <a:r>
              <a:rPr lang="cs-CZ" sz="2400" dirty="0" smtClean="0"/>
              <a:t>,</a:t>
            </a:r>
          </a:p>
          <a:p>
            <a:r>
              <a:rPr lang="cs-CZ" sz="2400" dirty="0" smtClean="0"/>
              <a:t>Juditin most v Praze</a:t>
            </a:r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/>
          </a:p>
        </p:txBody>
      </p:sp>
      <p:pic>
        <p:nvPicPr>
          <p:cNvPr id="6" name="Zástupný symbol pro obsah 5" descr="27 - CHETITSKÁ ŘÍŠ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431239"/>
            <a:ext cx="6998618" cy="603630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/>
          </a:p>
        </p:txBody>
      </p:sp>
      <p:pic>
        <p:nvPicPr>
          <p:cNvPr id="6" name="Zástupný symbol pro obsah 5" descr="27 - CHETITSKÁ ŘÍŠ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20801" y="431239"/>
            <a:ext cx="4444231" cy="603630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5322" y="264755"/>
            <a:ext cx="4525534" cy="64766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8004" y="714654"/>
            <a:ext cx="8546007" cy="49246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8456" y="187982"/>
            <a:ext cx="4201519" cy="65139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55487" y="112496"/>
            <a:ext cx="4453967" cy="6196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250379"/>
            <a:ext cx="5077288" cy="6457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11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6829" y="233373"/>
            <a:ext cx="7761595" cy="61510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12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63973"/>
            <a:ext cx="8510646" cy="61276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13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55931" y="134634"/>
            <a:ext cx="4033010" cy="603067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14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74699" y="37738"/>
            <a:ext cx="4179599" cy="62969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15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88640"/>
            <a:ext cx="8552487" cy="62646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16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7036" y="188640"/>
            <a:ext cx="4549487" cy="62646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17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7036" y="238247"/>
            <a:ext cx="4549487" cy="61654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18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124864"/>
            <a:ext cx="6616504" cy="66165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19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3951" y="260648"/>
            <a:ext cx="8064896" cy="60486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20</a:t>
            </a:fld>
            <a:endParaRPr lang="cs-CZ"/>
          </a:p>
        </p:txBody>
      </p:sp>
      <p:pic>
        <p:nvPicPr>
          <p:cNvPr id="5" name="Obrázek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3951" y="276650"/>
            <a:ext cx="8064896" cy="60166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21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99592" y="1124744"/>
            <a:ext cx="76328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Otázky pro opakování a k zamyšlení:</a:t>
            </a:r>
          </a:p>
          <a:p>
            <a:pPr marL="108000" indent="-252000">
              <a:buFont typeface="Arial" pitchFamily="34" charset="0"/>
              <a:buChar char="•"/>
            </a:pPr>
            <a:r>
              <a:rPr lang="cs-CZ" sz="2000" dirty="0" smtClean="0"/>
              <a:t>popiš znaky románské architektury</a:t>
            </a:r>
          </a:p>
          <a:p>
            <a:pPr marL="108000" indent="-252000">
              <a:buFont typeface="Arial" pitchFamily="34" charset="0"/>
              <a:buChar char="•"/>
            </a:pPr>
            <a:r>
              <a:rPr lang="cs-CZ" sz="2000" dirty="0" smtClean="0"/>
              <a:t>datuj románskou architekturu</a:t>
            </a:r>
          </a:p>
          <a:p>
            <a:pPr marL="108000" indent="-252000">
              <a:buFont typeface="Arial" pitchFamily="34" charset="0"/>
              <a:buChar char="•"/>
            </a:pPr>
            <a:r>
              <a:rPr lang="cs-CZ" sz="2000" dirty="0" smtClean="0"/>
              <a:t>uveď některé památky</a:t>
            </a:r>
          </a:p>
        </p:txBody>
      </p:sp>
    </p:spTree>
    <p:extLst>
      <p:ext uri="{BB962C8B-B14F-4D97-AF65-F5344CB8AC3E}">
        <p14:creationId xmlns:p14="http://schemas.microsoft.com/office/powerpoint/2010/main" val="361618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22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83568" y="1772816"/>
            <a:ext cx="763284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pérové kresby:</a:t>
            </a:r>
          </a:p>
          <a:p>
            <a:r>
              <a:rPr lang="cs-CZ" sz="2000" dirty="0" smtClean="0"/>
              <a:t>HANUŠ, Karel a Marie BENEŠOVÁ. </a:t>
            </a:r>
            <a:r>
              <a:rPr lang="cs-CZ" sz="2000" i="1" dirty="0" smtClean="0"/>
              <a:t>Vývoj architektury a umění II</a:t>
            </a:r>
            <a:r>
              <a:rPr lang="cs-CZ" sz="2000" dirty="0" smtClean="0"/>
              <a:t>. Praha: Vydavatelství ČVUT, 1979. </a:t>
            </a:r>
            <a:r>
              <a:rPr lang="cs-CZ" sz="2000" dirty="0" err="1" smtClean="0"/>
              <a:t>ISBN</a:t>
            </a:r>
            <a:r>
              <a:rPr lang="cs-CZ" sz="2000" smtClean="0"/>
              <a:t> 000.</a:t>
            </a:r>
            <a:endParaRPr lang="cs-CZ" sz="2000" dirty="0" smtClean="0"/>
          </a:p>
          <a:p>
            <a:endParaRPr lang="cs-CZ" sz="2000" i="1" dirty="0" smtClean="0"/>
          </a:p>
          <a:p>
            <a:r>
              <a:rPr lang="cs-CZ" sz="2000" dirty="0" smtClean="0"/>
              <a:t>fotografie: </a:t>
            </a:r>
            <a:r>
              <a:rPr lang="cs-CZ" sz="2000" i="1" dirty="0" err="1" smtClean="0"/>
              <a:t>Wikipedia.org</a:t>
            </a:r>
            <a:r>
              <a:rPr lang="cs-CZ" sz="2000" dirty="0" smtClean="0"/>
              <a:t> [online]. [cit. 2014-01-12]. Dostupné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z:</a:t>
            </a:r>
          </a:p>
          <a:p>
            <a:r>
              <a:rPr lang="cs-CZ" sz="2000" dirty="0" smtClean="0">
                <a:hlinkClick r:id="rId4"/>
              </a:rPr>
              <a:t>http://cs.wikipedia.org/wiki/Rom%C3%A1nsk%C3%BD_sloh</a:t>
            </a: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2109</TotalTime>
  <Words>419</Words>
  <Application>Microsoft Office PowerPoint</Application>
  <PresentationFormat>Předvádění na obrazovce (4:3)</PresentationFormat>
  <Paragraphs>92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Motiv sady Office</vt:lpstr>
      <vt:lpstr>STŘEDNÍ ŠKOLA STAVEBNÍ A TECHNICKÁ Ústí nad Labem, Čelakovského 5, příspěvková organizace Páteřní škola Ústeckého kraje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145</cp:revision>
  <dcterms:created xsi:type="dcterms:W3CDTF">2010-11-01T23:40:31Z</dcterms:created>
  <dcterms:modified xsi:type="dcterms:W3CDTF">2014-01-17T09:57:40Z</dcterms:modified>
</cp:coreProperties>
</file>