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56" r:id="rId2"/>
    <p:sldId id="257" r:id="rId3"/>
    <p:sldId id="275" r:id="rId4"/>
    <p:sldId id="264" r:id="rId5"/>
    <p:sldId id="279" r:id="rId6"/>
    <p:sldId id="265" r:id="rId7"/>
    <p:sldId id="271" r:id="rId8"/>
    <p:sldId id="270" r:id="rId9"/>
    <p:sldId id="272" r:id="rId10"/>
    <p:sldId id="273" r:id="rId11"/>
    <p:sldId id="274" r:id="rId12"/>
    <p:sldId id="276" r:id="rId13"/>
    <p:sldId id="277" r:id="rId14"/>
    <p:sldId id="278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59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Gotick%C3%A1_architektu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raně románské 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Opěrný systém, žebrová klenba, lomený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oblouk, fiála, chrlič, vimperk, 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vertikalita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Gotická architektura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VY_32_INOVACE_46_928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856357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západní, severní a střední Evropa po roce 1140, podle různých zemí do konce 14. – 15. století</a:t>
            </a:r>
          </a:p>
          <a:p>
            <a:r>
              <a:rPr lang="cs-CZ" sz="2400" dirty="0" smtClean="0"/>
              <a:t>zpočátku hanlivý název (architektura Gótů)</a:t>
            </a:r>
          </a:p>
          <a:p>
            <a:r>
              <a:rPr lang="cs-CZ" sz="2400" dirty="0" smtClean="0"/>
              <a:t>vznik v klášteře </a:t>
            </a:r>
            <a:r>
              <a:rPr lang="cs-CZ" sz="2400" dirty="0" err="1" smtClean="0"/>
              <a:t>Saint</a:t>
            </a:r>
            <a:r>
              <a:rPr lang="cs-CZ" sz="2400" dirty="0" smtClean="0"/>
              <a:t> Denis u Paříže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vnější opěrný systém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vertikalita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žebrová klenba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kvádříkové zdivo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lomený oblouk (umožňuje různá rozpětí při stejné výšce)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oblouk lomený, tudorský, oslí hřbet, podkovovitý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fiály, kytky, kraby, chrliče, okna s vitrážemi, příporové sloupy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křížové a klášterní klenby, síťové, hvězdicové, visutý svorník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718312" y="404664"/>
            <a:ext cx="364433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Gotická architektura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052736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kamenné zdivo spíše z menších kamenů,</a:t>
            </a:r>
          </a:p>
          <a:p>
            <a:r>
              <a:rPr lang="cs-CZ" sz="2400" dirty="0" smtClean="0"/>
              <a:t> opuka, pískovec, vápenec, v nížinách pálené cihly</a:t>
            </a:r>
          </a:p>
          <a:p>
            <a:r>
              <a:rPr lang="cs-CZ" sz="2400" dirty="0" smtClean="0"/>
              <a:t>stavební hutě, skvělé kamenické opracování, způsob tvorby „a </a:t>
            </a:r>
            <a:r>
              <a:rPr lang="cs-CZ" sz="2400" dirty="0" err="1" smtClean="0"/>
              <a:t>lá</a:t>
            </a:r>
            <a:r>
              <a:rPr lang="cs-CZ" sz="2400" dirty="0" smtClean="0"/>
              <a:t> prima“ )Nikoli římský způsob stavění)</a:t>
            </a:r>
          </a:p>
          <a:p>
            <a:r>
              <a:rPr lang="cs-CZ" sz="2400" dirty="0" smtClean="0"/>
              <a:t>u </a:t>
            </a:r>
            <a:r>
              <a:rPr lang="cs-CZ" sz="2400" dirty="0" smtClean="0"/>
              <a:t>nás:</a:t>
            </a:r>
          </a:p>
          <a:p>
            <a:r>
              <a:rPr lang="cs-CZ" sz="2400" dirty="0" smtClean="0"/>
              <a:t>raná – přemyslovská gotika cca 1250 – 1300 </a:t>
            </a:r>
          </a:p>
          <a:p>
            <a:r>
              <a:rPr lang="cs-CZ" sz="2400" dirty="0" smtClean="0"/>
              <a:t>vrcholná – lucemburská, 14. století (Karel IV)</a:t>
            </a:r>
          </a:p>
          <a:p>
            <a:r>
              <a:rPr lang="cs-CZ" sz="2400" dirty="0" smtClean="0"/>
              <a:t>pozdní – jagellonská – druhá </a:t>
            </a:r>
            <a:r>
              <a:rPr lang="cs-CZ" sz="2400" dirty="0" err="1" smtClean="0"/>
              <a:t>pol</a:t>
            </a:r>
            <a:r>
              <a:rPr lang="cs-CZ" sz="2400" dirty="0" smtClean="0"/>
              <a:t>. 15. století</a:t>
            </a:r>
          </a:p>
          <a:p>
            <a:r>
              <a:rPr lang="cs-CZ" sz="2400" dirty="0" smtClean="0"/>
              <a:t>kláštery, kostely, kamenná centra měst, hrady, opevnění měst, mosty,</a:t>
            </a:r>
          </a:p>
          <a:p>
            <a:r>
              <a:rPr lang="cs-CZ" sz="2400" dirty="0" smtClean="0"/>
              <a:t>Nové město pražské, chrám sv. Víta, Karlova univerzita, Karlův most (135797531), Karlštejn, Vladislavský sál s </a:t>
            </a:r>
            <a:r>
              <a:rPr lang="cs-CZ" sz="2400" dirty="0" smtClean="0"/>
              <a:t>renesančními </a:t>
            </a:r>
            <a:r>
              <a:rPr lang="cs-CZ" sz="2400" dirty="0" smtClean="0"/>
              <a:t>okny, sv. Barbora v Kutné Hoře, </a:t>
            </a: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sv. Petr v Lounech, klášter v </a:t>
            </a:r>
            <a:r>
              <a:rPr lang="cs-CZ" sz="2400" dirty="0" err="1" smtClean="0"/>
              <a:t>Předklášteří</a:t>
            </a:r>
            <a:r>
              <a:rPr lang="cs-CZ" sz="2400" dirty="0" smtClean="0"/>
              <a:t> u Tišnova, </a:t>
            </a:r>
          </a:p>
          <a:p>
            <a:pPr>
              <a:buNone/>
            </a:pPr>
            <a:r>
              <a:rPr lang="cs-CZ" sz="2400" dirty="0" smtClean="0"/>
              <a:t>Bezděz, Zvíkov, </a:t>
            </a:r>
            <a:r>
              <a:rPr lang="cs-CZ" sz="2400" dirty="0" err="1" smtClean="0"/>
              <a:t>Střekov</a:t>
            </a:r>
            <a:r>
              <a:rPr lang="cs-CZ" sz="2400" dirty="0" smtClean="0"/>
              <a:t>, ...</a:t>
            </a:r>
          </a:p>
          <a:p>
            <a:pPr>
              <a:buNone/>
            </a:pPr>
            <a:r>
              <a:rPr lang="cs-CZ" sz="2400" dirty="0" smtClean="0"/>
              <a:t>zakládání měst – Ústí nad Labem , Kolín, ...</a:t>
            </a:r>
          </a:p>
          <a:p>
            <a:pPr marL="0">
              <a:buNone/>
            </a:pPr>
            <a:r>
              <a:rPr lang="cs-CZ" sz="2400" dirty="0" smtClean="0"/>
              <a:t>katedrály v Lyonu, </a:t>
            </a:r>
            <a:r>
              <a:rPr lang="cs-CZ" sz="2400" dirty="0" err="1" smtClean="0"/>
              <a:t>Notre</a:t>
            </a:r>
            <a:r>
              <a:rPr lang="cs-CZ" sz="2400" dirty="0" smtClean="0"/>
              <a:t> Dam v </a:t>
            </a:r>
            <a:r>
              <a:rPr lang="cs-CZ" sz="2400" dirty="0" smtClean="0"/>
              <a:t>Paříži</a:t>
            </a:r>
            <a:r>
              <a:rPr lang="cs-CZ" sz="2400" dirty="0" smtClean="0"/>
              <a:t>, v </a:t>
            </a:r>
            <a:r>
              <a:rPr lang="cs-CZ" sz="2400" dirty="0" err="1" smtClean="0"/>
              <a:t>Burger</a:t>
            </a:r>
            <a:r>
              <a:rPr lang="cs-CZ" sz="2400" dirty="0" smtClean="0"/>
              <a:t>, Amiens, v Remeši, Kaple st. </a:t>
            </a:r>
            <a:r>
              <a:rPr lang="cs-CZ" sz="2400" dirty="0" err="1" smtClean="0"/>
              <a:t>Chapelle</a:t>
            </a:r>
            <a:r>
              <a:rPr lang="cs-CZ" sz="2400" dirty="0" smtClean="0"/>
              <a:t> v Paříži, </a:t>
            </a:r>
          </a:p>
          <a:p>
            <a:pPr marL="0">
              <a:buNone/>
            </a:pPr>
            <a:r>
              <a:rPr lang="cs-CZ" sz="2400" dirty="0" smtClean="0"/>
              <a:t>katedrála v Yorku, v </a:t>
            </a:r>
            <a:r>
              <a:rPr lang="cs-CZ" sz="2400" dirty="0" err="1" smtClean="0"/>
              <a:t>Sallisbury</a:t>
            </a:r>
            <a:r>
              <a:rPr lang="cs-CZ" sz="2400" dirty="0" smtClean="0"/>
              <a:t>, </a:t>
            </a:r>
            <a:r>
              <a:rPr lang="cs-CZ" sz="2400" dirty="0" err="1" smtClean="0"/>
              <a:t>Exeseru</a:t>
            </a:r>
            <a:endParaRPr lang="cs-CZ" sz="2400" dirty="0" smtClean="0"/>
          </a:p>
          <a:p>
            <a:pPr marL="0">
              <a:buNone/>
            </a:pPr>
            <a:r>
              <a:rPr lang="cs-CZ" sz="2400" dirty="0" smtClean="0"/>
              <a:t>katedrála v </a:t>
            </a:r>
            <a:r>
              <a:rPr lang="cs-CZ" sz="2400" dirty="0" smtClean="0"/>
              <a:t>Kolíně </a:t>
            </a:r>
            <a:r>
              <a:rPr lang="cs-CZ" sz="2400" dirty="0" smtClean="0"/>
              <a:t>nad Rýnem, v </a:t>
            </a:r>
            <a:r>
              <a:rPr lang="cs-CZ" sz="2400" dirty="0" err="1" smtClean="0"/>
              <a:t>Gmündu</a:t>
            </a:r>
            <a:r>
              <a:rPr lang="cs-CZ" sz="2400" dirty="0" smtClean="0"/>
              <a:t>, </a:t>
            </a:r>
            <a:r>
              <a:rPr lang="cs-CZ" sz="2400" dirty="0" err="1" smtClean="0"/>
              <a:t>Ulmu</a:t>
            </a:r>
            <a:r>
              <a:rPr lang="cs-CZ" sz="2400" dirty="0" smtClean="0"/>
              <a:t>, sv. Štěpána ve Vídni, </a:t>
            </a:r>
          </a:p>
          <a:p>
            <a:pPr marL="0">
              <a:buNone/>
            </a:pPr>
            <a:r>
              <a:rPr lang="cs-CZ" sz="2400" dirty="0" smtClean="0"/>
              <a:t>chrám </a:t>
            </a:r>
            <a:r>
              <a:rPr lang="cs-CZ" sz="2400" dirty="0" smtClean="0"/>
              <a:t>sv. </a:t>
            </a:r>
            <a:r>
              <a:rPr lang="cs-CZ" sz="2400" dirty="0" smtClean="0"/>
              <a:t>Alžběty v Košicích – nejvýchodnější gotická katedrála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23553" y="431239"/>
            <a:ext cx="6438728" cy="60363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5" y="163632"/>
            <a:ext cx="6858990" cy="6361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8545" y="260648"/>
            <a:ext cx="4184924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12746"/>
            <a:ext cx="5688632" cy="66243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08630" y="112495"/>
            <a:ext cx="3807586" cy="66508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143" y="1"/>
            <a:ext cx="7753281" cy="6251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0072" y="188640"/>
            <a:ext cx="3826144" cy="6568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9605" y="0"/>
            <a:ext cx="7294475" cy="64556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90088" y="134634"/>
            <a:ext cx="4364697" cy="60306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8804" y="37738"/>
            <a:ext cx="8151390" cy="62969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79510"/>
            <a:ext cx="8552487" cy="60829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235" y="188640"/>
            <a:ext cx="4487088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72297" y="188640"/>
            <a:ext cx="3998964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0838" y="124864"/>
            <a:ext cx="4466140" cy="6616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8958" y="260648"/>
            <a:ext cx="4334881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9409" y="260648"/>
            <a:ext cx="4844879" cy="64634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9409" y="262447"/>
            <a:ext cx="4844879" cy="6459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9409" y="262447"/>
            <a:ext cx="4844878" cy="6459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6943" y="188640"/>
            <a:ext cx="7489794" cy="63367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gotické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románskou architekturu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II</a:t>
            </a:r>
            <a:r>
              <a:rPr lang="cs-CZ" sz="2000" dirty="0" smtClean="0"/>
              <a:t>. Praha: Vydavatelství ČVUT, 1979.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http://cs.wikipedia.org/wiki/Gotick%C3%A1_architektura</a:t>
            </a: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2145</TotalTime>
  <Words>507</Words>
  <Application>Microsoft Office PowerPoint</Application>
  <PresentationFormat>Předvádění na obrazovce (4:3)</PresentationFormat>
  <Paragraphs>101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151</cp:revision>
  <dcterms:created xsi:type="dcterms:W3CDTF">2010-11-01T23:40:31Z</dcterms:created>
  <dcterms:modified xsi:type="dcterms:W3CDTF">2014-01-16T20:47:37Z</dcterms:modified>
</cp:coreProperties>
</file>