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7"/>
  </p:notesMasterIdLst>
  <p:sldIdLst>
    <p:sldId id="256" r:id="rId2"/>
    <p:sldId id="262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77" r:id="rId17"/>
    <p:sldId id="278" r:id="rId18"/>
    <p:sldId id="279" r:id="rId19"/>
    <p:sldId id="280" r:id="rId20"/>
    <p:sldId id="281" r:id="rId21"/>
    <p:sldId id="282" r:id="rId22"/>
    <p:sldId id="283" r:id="rId23"/>
    <p:sldId id="284" r:id="rId24"/>
    <p:sldId id="285" r:id="rId25"/>
    <p:sldId id="260" r:id="rId2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F8585"/>
    <a:srgbClr val="FF6D6D"/>
    <a:srgbClr val="FFC1C1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24" autoAdjust="0"/>
  </p:normalViewPr>
  <p:slideViewPr>
    <p:cSldViewPr>
      <p:cViewPr>
        <p:scale>
          <a:sx n="66" d="100"/>
          <a:sy n="66" d="100"/>
        </p:scale>
        <p:origin x="-636" y="8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Elektrický proud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VY_32_INOVACE_Opakování – Polovodiče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336257E-FAAD-4FB8-9652-DA4C5119F0F0}" type="datetimeFigureOut">
              <a:rPr lang="cs-CZ"/>
              <a:pPr>
                <a:defRPr/>
              </a:pPr>
              <a:t>18.1.2014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7DDF6F2-FF42-4DE2-96DA-98B7958B8B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E5857-3319-4F66-9353-CA7B562AF136}" type="datetime1">
              <a:rPr lang="cs-CZ"/>
              <a:pPr>
                <a:defRPr/>
              </a:pPr>
              <a:t>18.1.2014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B36E11-C362-45B0-BD2A-0B1174BF98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44311-1531-42A6-831F-DAFA8824A617}" type="datetime1">
              <a:rPr lang="cs-CZ"/>
              <a:pPr>
                <a:defRPr/>
              </a:pPr>
              <a:t>18.1.2014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6FD8D-BC1C-4D12-A085-5D4DE15F82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EDBD55-91A6-408A-B2D1-A8D06CDCA488}" type="datetime1">
              <a:rPr lang="cs-CZ"/>
              <a:pPr>
                <a:defRPr/>
              </a:pPr>
              <a:t>18.1.2014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CE8646-B16F-4DA1-826F-8FF0AEC539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DC5B3-B419-49EE-848A-37868D3E9E0E}" type="datetime1">
              <a:rPr lang="cs-CZ"/>
              <a:pPr>
                <a:defRPr/>
              </a:pPr>
              <a:t>18.1.2014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EFE678-81B5-4E81-891A-2209566637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986AD1-8480-46F8-A61C-9285AF5B3AC7}" type="datetime1">
              <a:rPr lang="cs-CZ"/>
              <a:pPr>
                <a:defRPr/>
              </a:pPr>
              <a:t>18.1.2014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EB7476-CDC7-4A98-A045-924B3781CB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8E124F-B0DD-4C74-A06D-FEC89E8F9BD9}" type="datetime1">
              <a:rPr lang="cs-CZ"/>
              <a:pPr>
                <a:defRPr/>
              </a:pPr>
              <a:t>18.1.2014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7BC87-CDF1-42A3-9B87-DA1E2FC92D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E2E84-F940-4691-99A2-4FDE20AA334A}" type="datetime1">
              <a:rPr lang="cs-CZ"/>
              <a:pPr>
                <a:defRPr/>
              </a:pPr>
              <a:t>18.1.2014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752530-44DA-4A06-B315-F302872807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88E651-AFB4-4B1B-A1FE-303DF818E229}" type="datetime1">
              <a:rPr lang="cs-CZ"/>
              <a:pPr>
                <a:defRPr/>
              </a:pPr>
              <a:t>18.1.2014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75A7FF-D48B-4C14-8DA7-D8EB2C9F3B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5747FD-0BBB-4444-9A4A-CE023EACFDBF}" type="datetime1">
              <a:rPr lang="cs-CZ"/>
              <a:pPr>
                <a:defRPr/>
              </a:pPr>
              <a:t>18.1.2014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216640-41F0-4D49-818F-8409C5DBC4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473DE2-7941-40FD-AAB2-C6F1D5FF76F1}" type="datetime1">
              <a:rPr lang="cs-CZ"/>
              <a:pPr>
                <a:defRPr/>
              </a:pPr>
              <a:t>18.1.2014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7DB567-EC13-4E92-A1E2-61066EDE25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979FD4-6308-4DCA-95EC-C6639EECA881}" type="datetime1">
              <a:rPr lang="cs-CZ"/>
              <a:pPr>
                <a:defRPr/>
              </a:pPr>
              <a:t>18.1.2014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C39E8E-DDCD-4CB6-8F4E-D4A580AA25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4E7CB7-C5F6-4682-A9AE-9FF68928B10C}" type="datetime1">
              <a:rPr lang="cs-CZ"/>
              <a:pPr>
                <a:defRPr/>
              </a:pPr>
              <a:t>18.1.2014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8099877-1F12-4EC8-9E6C-2E43A3F41A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79" r:id="rId4"/>
    <p:sldLayoutId id="2147483778" r:id="rId5"/>
    <p:sldLayoutId id="2147483777" r:id="rId6"/>
    <p:sldLayoutId id="2147483783" r:id="rId7"/>
    <p:sldLayoutId id="2147483784" r:id="rId8"/>
    <p:sldLayoutId id="2147483785" r:id="rId9"/>
    <p:sldLayoutId id="2147483776" r:id="rId10"/>
    <p:sldLayoutId id="2147483786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3" Type="http://schemas.openxmlformats.org/officeDocument/2006/relationships/slide" Target="slide6.xml"/><Relationship Id="rId21" Type="http://schemas.openxmlformats.org/officeDocument/2006/relationships/slide" Target="slide24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6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2674938"/>
            <a:ext cx="8353425" cy="3633787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Char char="•"/>
            </a:pPr>
            <a:r>
              <a:rPr lang="cs-CZ" sz="2000" smtClean="0"/>
              <a:t>Prezentace slouží k opakování učiva o vlastních a příměsových polovodičích a jejich využití v elektrotechnických součástkách pro žáky 9. ročníku ZŠ.</a:t>
            </a:r>
          </a:p>
          <a:p>
            <a:pPr>
              <a:lnSpc>
                <a:spcPct val="80000"/>
              </a:lnSpc>
              <a:buFont typeface="Arial" charset="0"/>
              <a:buChar char="•"/>
            </a:pPr>
            <a:r>
              <a:rPr lang="cs-CZ" sz="2000" smtClean="0"/>
              <a:t>Procvičování probíhá hravou formou soutěže mezi dvěma týmy. Tým který je na řadě zvolí otázku za 1 – 5 bodů. Po kliknutí na obdélník s daným počtem bodů dojde k přesměrování na snímek s příslušnou otázkou. Poté</a:t>
            </a:r>
            <a:r>
              <a:rPr lang="cs-CZ" sz="2000" smtClean="0">
                <a:latin typeface="Arial" charset="0"/>
              </a:rPr>
              <a:t>, </a:t>
            </a:r>
            <a:r>
              <a:rPr lang="cs-CZ" sz="2000" smtClean="0"/>
              <a:t>co se po kliknutí zobrazí otázka</a:t>
            </a:r>
            <a:r>
              <a:rPr lang="cs-CZ" sz="2000" smtClean="0">
                <a:latin typeface="Arial" charset="0"/>
              </a:rPr>
              <a:t>,</a:t>
            </a:r>
            <a:r>
              <a:rPr lang="cs-CZ" sz="2000" smtClean="0"/>
              <a:t> začne se odpočítávat čas (barevně se vyplňuje obdélník časomíry, uplynutí času je oznámeno zčervenáním obdélníku a zvukovým signálem). Po dalším kliknutí se zobrazí odpověď pro kontrolu. Tlačítko zpět způsobí přesměrování na hlavní stránku s otázkami, kde právě zodpovězená otázka změní barvu. Moderátor poté kliknutím myši na obrázky smajlíků přidělí danému týmu body (smajlíci se po kliknutí vybarví). Následně vybírá otázku druhý tým…</a:t>
            </a:r>
          </a:p>
          <a:p>
            <a:pPr>
              <a:lnSpc>
                <a:spcPct val="80000"/>
              </a:lnSpc>
              <a:buFont typeface="Arial" charset="0"/>
              <a:buChar char="•"/>
            </a:pPr>
            <a:r>
              <a:rPr lang="cs-CZ" sz="2000" smtClean="0"/>
              <a:t>Časová náročnost přibližně 30 min.</a:t>
            </a:r>
          </a:p>
        </p:txBody>
      </p:sp>
      <p:sp>
        <p:nvSpPr>
          <p:cNvPr id="1536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97C9194-4325-4B8D-8BE2-D3E6955A004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1536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3"/>
          <p:cNvSpPr>
            <a:spLocks noGrp="1"/>
          </p:cNvSpPr>
          <p:nvPr>
            <p:ph type="ctrTitle"/>
          </p:nvPr>
        </p:nvSpPr>
        <p:spPr>
          <a:xfrm>
            <a:off x="685800" y="2006600"/>
            <a:ext cx="7772400" cy="1779588"/>
          </a:xfrm>
        </p:spPr>
        <p:txBody>
          <a:bodyPr/>
          <a:lstStyle/>
          <a:p>
            <a:r>
              <a:rPr lang="cs-CZ" sz="6000" smtClean="0"/>
              <a:t/>
            </a:r>
            <a:br>
              <a:rPr lang="cs-CZ" sz="6000" smtClean="0"/>
            </a:br>
            <a:r>
              <a:rPr lang="cs-CZ" sz="6000" smtClean="0"/>
              <a:t>Opakování – Polovodiče</a:t>
            </a:r>
          </a:p>
        </p:txBody>
      </p:sp>
      <p:sp>
        <p:nvSpPr>
          <p:cNvPr id="1638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E2A10E2-780F-4FAB-99DE-7BE762320BC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1763688" y="5157192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3203848" y="5157192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4644008" y="5157192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Zaoblený obdélník 7">
            <a:hlinkClick r:id="rId5" action="ppaction://hlinksldjump"/>
          </p:cNvPr>
          <p:cNvSpPr/>
          <p:nvPr/>
        </p:nvSpPr>
        <p:spPr>
          <a:xfrm>
            <a:off x="6084168" y="5157192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Zaoblený obdélník 8">
            <a:hlinkClick r:id="rId6" action="ppaction://hlinksldjump"/>
          </p:cNvPr>
          <p:cNvSpPr/>
          <p:nvPr/>
        </p:nvSpPr>
        <p:spPr>
          <a:xfrm>
            <a:off x="1763688" y="4365104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Zaoblený obdélník 9">
            <a:hlinkClick r:id="rId7" action="ppaction://hlinksldjump"/>
          </p:cNvPr>
          <p:cNvSpPr/>
          <p:nvPr/>
        </p:nvSpPr>
        <p:spPr>
          <a:xfrm>
            <a:off x="3203848" y="4365104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Zaoblený obdélník 10">
            <a:hlinkClick r:id="rId8" action="ppaction://hlinksldjump"/>
          </p:cNvPr>
          <p:cNvSpPr/>
          <p:nvPr/>
        </p:nvSpPr>
        <p:spPr>
          <a:xfrm>
            <a:off x="4644008" y="4365104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Zaoblený obdélník 11">
            <a:hlinkClick r:id="rId9" action="ppaction://hlinksldjump"/>
          </p:cNvPr>
          <p:cNvSpPr/>
          <p:nvPr/>
        </p:nvSpPr>
        <p:spPr>
          <a:xfrm>
            <a:off x="6084168" y="4365104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Zaoblený obdélník 12">
            <a:hlinkClick r:id="rId10" action="ppaction://hlinksldjump"/>
          </p:cNvPr>
          <p:cNvSpPr/>
          <p:nvPr/>
        </p:nvSpPr>
        <p:spPr>
          <a:xfrm>
            <a:off x="1763688" y="3573016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aoblený obdélník 13">
            <a:hlinkClick r:id="rId11" action="ppaction://hlinksldjump"/>
          </p:cNvPr>
          <p:cNvSpPr/>
          <p:nvPr/>
        </p:nvSpPr>
        <p:spPr>
          <a:xfrm>
            <a:off x="3203848" y="3573016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5" name="Zaoblený obdélník 14">
            <a:hlinkClick r:id="rId12" action="ppaction://hlinksldjump"/>
          </p:cNvPr>
          <p:cNvSpPr/>
          <p:nvPr/>
        </p:nvSpPr>
        <p:spPr>
          <a:xfrm>
            <a:off x="4644008" y="3573016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Zaoblený obdélník 15">
            <a:hlinkClick r:id="rId13" action="ppaction://hlinksldjump"/>
          </p:cNvPr>
          <p:cNvSpPr/>
          <p:nvPr/>
        </p:nvSpPr>
        <p:spPr>
          <a:xfrm>
            <a:off x="6084168" y="3573016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Zaoblený obdélník 16">
            <a:hlinkClick r:id="rId14" action="ppaction://hlinksldjump"/>
          </p:cNvPr>
          <p:cNvSpPr/>
          <p:nvPr/>
        </p:nvSpPr>
        <p:spPr>
          <a:xfrm>
            <a:off x="1763688" y="278092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Zaoblený obdélník 17">
            <a:hlinkClick r:id="rId15" action="ppaction://hlinksldjump"/>
          </p:cNvPr>
          <p:cNvSpPr/>
          <p:nvPr/>
        </p:nvSpPr>
        <p:spPr>
          <a:xfrm>
            <a:off x="3203848" y="278092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Zaoblený obdélník 18">
            <a:hlinkClick r:id="rId16" action="ppaction://hlinksldjump"/>
          </p:cNvPr>
          <p:cNvSpPr/>
          <p:nvPr/>
        </p:nvSpPr>
        <p:spPr>
          <a:xfrm>
            <a:off x="4644008" y="278092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" name="Zaoblený obdélník 19">
            <a:hlinkClick r:id="rId17" action="ppaction://hlinksldjump"/>
          </p:cNvPr>
          <p:cNvSpPr/>
          <p:nvPr/>
        </p:nvSpPr>
        <p:spPr>
          <a:xfrm>
            <a:off x="6084168" y="278092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Zaoblený obdélník 20">
            <a:hlinkClick r:id="rId18" action="ppaction://hlinksldjump"/>
          </p:cNvPr>
          <p:cNvSpPr/>
          <p:nvPr/>
        </p:nvSpPr>
        <p:spPr>
          <a:xfrm>
            <a:off x="1763688" y="206084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2" name="Zaoblený obdélník 21">
            <a:hlinkClick r:id="rId19" action="ppaction://hlinksldjump"/>
          </p:cNvPr>
          <p:cNvSpPr/>
          <p:nvPr/>
        </p:nvSpPr>
        <p:spPr>
          <a:xfrm>
            <a:off x="3203848" y="206084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3" name="Zaoblený obdélník 22">
            <a:hlinkClick r:id="rId20" action="ppaction://hlinksldjump"/>
          </p:cNvPr>
          <p:cNvSpPr/>
          <p:nvPr/>
        </p:nvSpPr>
        <p:spPr>
          <a:xfrm>
            <a:off x="4644008" y="206084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4" name="Zaoblený obdélník 23">
            <a:hlinkClick r:id="rId21" action="ppaction://hlinksldjump"/>
          </p:cNvPr>
          <p:cNvSpPr/>
          <p:nvPr/>
        </p:nvSpPr>
        <p:spPr>
          <a:xfrm>
            <a:off x="6084168" y="206084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" name="Veselý obličej 24"/>
          <p:cNvSpPr/>
          <p:nvPr/>
        </p:nvSpPr>
        <p:spPr>
          <a:xfrm>
            <a:off x="323850" y="5351463"/>
            <a:ext cx="287338" cy="287337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323850" y="4979988"/>
            <a:ext cx="287338" cy="287337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Veselý obličej 26"/>
          <p:cNvSpPr/>
          <p:nvPr/>
        </p:nvSpPr>
        <p:spPr>
          <a:xfrm>
            <a:off x="323850" y="4608513"/>
            <a:ext cx="287338" cy="288925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Veselý obličej 27"/>
          <p:cNvSpPr/>
          <p:nvPr/>
        </p:nvSpPr>
        <p:spPr>
          <a:xfrm>
            <a:off x="323850" y="4237038"/>
            <a:ext cx="287338" cy="288925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323850" y="3867150"/>
            <a:ext cx="287338" cy="287338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Veselý obličej 29"/>
          <p:cNvSpPr/>
          <p:nvPr/>
        </p:nvSpPr>
        <p:spPr>
          <a:xfrm>
            <a:off x="323850" y="3495675"/>
            <a:ext cx="287338" cy="287338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Veselý obličej 30"/>
          <p:cNvSpPr/>
          <p:nvPr/>
        </p:nvSpPr>
        <p:spPr>
          <a:xfrm>
            <a:off x="323850" y="3124200"/>
            <a:ext cx="287338" cy="288925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Veselý obličej 31"/>
          <p:cNvSpPr/>
          <p:nvPr/>
        </p:nvSpPr>
        <p:spPr>
          <a:xfrm>
            <a:off x="323850" y="2752725"/>
            <a:ext cx="287338" cy="288925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Veselý obličej 32"/>
          <p:cNvSpPr/>
          <p:nvPr/>
        </p:nvSpPr>
        <p:spPr>
          <a:xfrm>
            <a:off x="323850" y="2382838"/>
            <a:ext cx="287338" cy="287337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Veselý obličej 33"/>
          <p:cNvSpPr/>
          <p:nvPr/>
        </p:nvSpPr>
        <p:spPr>
          <a:xfrm>
            <a:off x="323850" y="2011363"/>
            <a:ext cx="287338" cy="287337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Veselý obličej 34"/>
          <p:cNvSpPr/>
          <p:nvPr/>
        </p:nvSpPr>
        <p:spPr>
          <a:xfrm>
            <a:off x="323850" y="1639888"/>
            <a:ext cx="287338" cy="287337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Veselý obličej 35"/>
          <p:cNvSpPr/>
          <p:nvPr/>
        </p:nvSpPr>
        <p:spPr>
          <a:xfrm>
            <a:off x="323850" y="1268413"/>
            <a:ext cx="287338" cy="288925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Veselý obličej 36"/>
          <p:cNvSpPr/>
          <p:nvPr/>
        </p:nvSpPr>
        <p:spPr>
          <a:xfrm>
            <a:off x="323850" y="5722938"/>
            <a:ext cx="287338" cy="287337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Veselý obličej 37"/>
          <p:cNvSpPr/>
          <p:nvPr/>
        </p:nvSpPr>
        <p:spPr>
          <a:xfrm>
            <a:off x="323850" y="6092825"/>
            <a:ext cx="287338" cy="288925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Veselý obličej 38"/>
          <p:cNvSpPr/>
          <p:nvPr/>
        </p:nvSpPr>
        <p:spPr>
          <a:xfrm>
            <a:off x="684213" y="5351463"/>
            <a:ext cx="287337" cy="287337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Veselý obličej 39"/>
          <p:cNvSpPr/>
          <p:nvPr/>
        </p:nvSpPr>
        <p:spPr>
          <a:xfrm>
            <a:off x="684213" y="4979988"/>
            <a:ext cx="287337" cy="287337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Veselý obličej 40"/>
          <p:cNvSpPr/>
          <p:nvPr/>
        </p:nvSpPr>
        <p:spPr>
          <a:xfrm>
            <a:off x="684213" y="4608513"/>
            <a:ext cx="287337" cy="288925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Veselý obličej 41"/>
          <p:cNvSpPr/>
          <p:nvPr/>
        </p:nvSpPr>
        <p:spPr>
          <a:xfrm>
            <a:off x="684213" y="4237038"/>
            <a:ext cx="287337" cy="288925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Veselý obličej 42"/>
          <p:cNvSpPr/>
          <p:nvPr/>
        </p:nvSpPr>
        <p:spPr>
          <a:xfrm>
            <a:off x="684213" y="3867150"/>
            <a:ext cx="287337" cy="287338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Veselý obličej 43"/>
          <p:cNvSpPr/>
          <p:nvPr/>
        </p:nvSpPr>
        <p:spPr>
          <a:xfrm>
            <a:off x="684213" y="3495675"/>
            <a:ext cx="287337" cy="287338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Veselý obličej 44"/>
          <p:cNvSpPr/>
          <p:nvPr/>
        </p:nvSpPr>
        <p:spPr>
          <a:xfrm>
            <a:off x="684213" y="3124200"/>
            <a:ext cx="287337" cy="288925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Veselý obličej 45"/>
          <p:cNvSpPr/>
          <p:nvPr/>
        </p:nvSpPr>
        <p:spPr>
          <a:xfrm>
            <a:off x="684213" y="2752725"/>
            <a:ext cx="287337" cy="288925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Veselý obličej 46"/>
          <p:cNvSpPr/>
          <p:nvPr/>
        </p:nvSpPr>
        <p:spPr>
          <a:xfrm>
            <a:off x="684213" y="2382838"/>
            <a:ext cx="287337" cy="287337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Veselý obličej 47"/>
          <p:cNvSpPr/>
          <p:nvPr/>
        </p:nvSpPr>
        <p:spPr>
          <a:xfrm>
            <a:off x="684213" y="2011363"/>
            <a:ext cx="287337" cy="287337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Veselý obličej 48"/>
          <p:cNvSpPr/>
          <p:nvPr/>
        </p:nvSpPr>
        <p:spPr>
          <a:xfrm>
            <a:off x="684213" y="1639888"/>
            <a:ext cx="287337" cy="287337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" name="Veselý obličej 49"/>
          <p:cNvSpPr/>
          <p:nvPr/>
        </p:nvSpPr>
        <p:spPr>
          <a:xfrm>
            <a:off x="684213" y="1268413"/>
            <a:ext cx="287337" cy="288925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" name="Veselý obličej 50"/>
          <p:cNvSpPr/>
          <p:nvPr/>
        </p:nvSpPr>
        <p:spPr>
          <a:xfrm>
            <a:off x="684213" y="5722938"/>
            <a:ext cx="287337" cy="287337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2" name="Veselý obličej 51"/>
          <p:cNvSpPr/>
          <p:nvPr/>
        </p:nvSpPr>
        <p:spPr>
          <a:xfrm>
            <a:off x="684213" y="6092825"/>
            <a:ext cx="287337" cy="288925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3" name="Veselý obličej 52"/>
          <p:cNvSpPr/>
          <p:nvPr/>
        </p:nvSpPr>
        <p:spPr>
          <a:xfrm>
            <a:off x="1042988" y="5351463"/>
            <a:ext cx="288925" cy="287337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4" name="Veselý obličej 53"/>
          <p:cNvSpPr/>
          <p:nvPr/>
        </p:nvSpPr>
        <p:spPr>
          <a:xfrm>
            <a:off x="1042988" y="4979988"/>
            <a:ext cx="288925" cy="287337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5" name="Veselý obličej 54"/>
          <p:cNvSpPr/>
          <p:nvPr/>
        </p:nvSpPr>
        <p:spPr>
          <a:xfrm>
            <a:off x="1042988" y="4608513"/>
            <a:ext cx="288925" cy="288925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6" name="Veselý obličej 55"/>
          <p:cNvSpPr/>
          <p:nvPr/>
        </p:nvSpPr>
        <p:spPr>
          <a:xfrm>
            <a:off x="1042988" y="4237038"/>
            <a:ext cx="288925" cy="288925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7" name="Veselý obličej 56"/>
          <p:cNvSpPr/>
          <p:nvPr/>
        </p:nvSpPr>
        <p:spPr>
          <a:xfrm>
            <a:off x="1042988" y="3867150"/>
            <a:ext cx="288925" cy="287338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8" name="Veselý obličej 57"/>
          <p:cNvSpPr/>
          <p:nvPr/>
        </p:nvSpPr>
        <p:spPr>
          <a:xfrm>
            <a:off x="1042988" y="3495675"/>
            <a:ext cx="288925" cy="287338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9" name="Veselý obličej 58"/>
          <p:cNvSpPr/>
          <p:nvPr/>
        </p:nvSpPr>
        <p:spPr>
          <a:xfrm>
            <a:off x="1042988" y="3124200"/>
            <a:ext cx="288925" cy="288925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0" name="Veselý obličej 59"/>
          <p:cNvSpPr/>
          <p:nvPr/>
        </p:nvSpPr>
        <p:spPr>
          <a:xfrm>
            <a:off x="1042988" y="2752725"/>
            <a:ext cx="288925" cy="288925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1" name="Veselý obličej 60"/>
          <p:cNvSpPr/>
          <p:nvPr/>
        </p:nvSpPr>
        <p:spPr>
          <a:xfrm>
            <a:off x="1042988" y="2382838"/>
            <a:ext cx="288925" cy="287337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2" name="Veselý obličej 61"/>
          <p:cNvSpPr/>
          <p:nvPr/>
        </p:nvSpPr>
        <p:spPr>
          <a:xfrm>
            <a:off x="1042988" y="2011363"/>
            <a:ext cx="288925" cy="287337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3" name="Veselý obličej 62"/>
          <p:cNvSpPr/>
          <p:nvPr/>
        </p:nvSpPr>
        <p:spPr>
          <a:xfrm>
            <a:off x="1042988" y="1639888"/>
            <a:ext cx="288925" cy="287337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4" name="Veselý obličej 63"/>
          <p:cNvSpPr/>
          <p:nvPr/>
        </p:nvSpPr>
        <p:spPr>
          <a:xfrm>
            <a:off x="1042988" y="1268413"/>
            <a:ext cx="288925" cy="288925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5" name="Veselý obličej 64"/>
          <p:cNvSpPr/>
          <p:nvPr/>
        </p:nvSpPr>
        <p:spPr>
          <a:xfrm>
            <a:off x="1042988" y="5722938"/>
            <a:ext cx="288925" cy="287337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6" name="Veselý obličej 65"/>
          <p:cNvSpPr/>
          <p:nvPr/>
        </p:nvSpPr>
        <p:spPr>
          <a:xfrm>
            <a:off x="1042988" y="6092825"/>
            <a:ext cx="288925" cy="288925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7" name="Veselý obličej 66"/>
          <p:cNvSpPr/>
          <p:nvPr/>
        </p:nvSpPr>
        <p:spPr>
          <a:xfrm>
            <a:off x="7812088" y="5351463"/>
            <a:ext cx="288925" cy="287337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8" name="Veselý obličej 67"/>
          <p:cNvSpPr/>
          <p:nvPr/>
        </p:nvSpPr>
        <p:spPr>
          <a:xfrm>
            <a:off x="7812088" y="4979988"/>
            <a:ext cx="288925" cy="287337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9" name="Veselý obličej 68"/>
          <p:cNvSpPr/>
          <p:nvPr/>
        </p:nvSpPr>
        <p:spPr>
          <a:xfrm>
            <a:off x="7812088" y="4608513"/>
            <a:ext cx="288925" cy="288925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0" name="Veselý obličej 69"/>
          <p:cNvSpPr/>
          <p:nvPr/>
        </p:nvSpPr>
        <p:spPr>
          <a:xfrm>
            <a:off x="7812088" y="4237038"/>
            <a:ext cx="288925" cy="288925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1" name="Veselý obličej 70"/>
          <p:cNvSpPr/>
          <p:nvPr/>
        </p:nvSpPr>
        <p:spPr>
          <a:xfrm>
            <a:off x="7812088" y="3867150"/>
            <a:ext cx="288925" cy="287338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2" name="Veselý obličej 71"/>
          <p:cNvSpPr/>
          <p:nvPr/>
        </p:nvSpPr>
        <p:spPr>
          <a:xfrm>
            <a:off x="7812088" y="3495675"/>
            <a:ext cx="288925" cy="287338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3" name="Veselý obličej 72"/>
          <p:cNvSpPr/>
          <p:nvPr/>
        </p:nvSpPr>
        <p:spPr>
          <a:xfrm>
            <a:off x="7812088" y="3124200"/>
            <a:ext cx="288925" cy="288925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4" name="Veselý obličej 73"/>
          <p:cNvSpPr/>
          <p:nvPr/>
        </p:nvSpPr>
        <p:spPr>
          <a:xfrm>
            <a:off x="7812088" y="2752725"/>
            <a:ext cx="288925" cy="288925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5" name="Veselý obličej 74"/>
          <p:cNvSpPr/>
          <p:nvPr/>
        </p:nvSpPr>
        <p:spPr>
          <a:xfrm>
            <a:off x="7812088" y="2382838"/>
            <a:ext cx="288925" cy="287337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6" name="Veselý obličej 75"/>
          <p:cNvSpPr/>
          <p:nvPr/>
        </p:nvSpPr>
        <p:spPr>
          <a:xfrm>
            <a:off x="7812088" y="2011363"/>
            <a:ext cx="288925" cy="287337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7" name="Veselý obličej 76"/>
          <p:cNvSpPr/>
          <p:nvPr/>
        </p:nvSpPr>
        <p:spPr>
          <a:xfrm>
            <a:off x="7812088" y="1639888"/>
            <a:ext cx="288925" cy="287337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8" name="Veselý obličej 77"/>
          <p:cNvSpPr/>
          <p:nvPr/>
        </p:nvSpPr>
        <p:spPr>
          <a:xfrm>
            <a:off x="7812088" y="1268413"/>
            <a:ext cx="288925" cy="288925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9" name="Veselý obličej 78"/>
          <p:cNvSpPr/>
          <p:nvPr/>
        </p:nvSpPr>
        <p:spPr>
          <a:xfrm>
            <a:off x="7812088" y="5722938"/>
            <a:ext cx="288925" cy="287337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0" name="Veselý obličej 79"/>
          <p:cNvSpPr/>
          <p:nvPr/>
        </p:nvSpPr>
        <p:spPr>
          <a:xfrm>
            <a:off x="7812088" y="6092825"/>
            <a:ext cx="288925" cy="288925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1" name="Veselý obličej 80"/>
          <p:cNvSpPr/>
          <p:nvPr/>
        </p:nvSpPr>
        <p:spPr>
          <a:xfrm>
            <a:off x="8172450" y="5351463"/>
            <a:ext cx="287338" cy="287337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2" name="Veselý obličej 81"/>
          <p:cNvSpPr/>
          <p:nvPr/>
        </p:nvSpPr>
        <p:spPr>
          <a:xfrm>
            <a:off x="8172450" y="4979988"/>
            <a:ext cx="287338" cy="287337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3" name="Veselý obličej 82"/>
          <p:cNvSpPr/>
          <p:nvPr/>
        </p:nvSpPr>
        <p:spPr>
          <a:xfrm>
            <a:off x="8172450" y="4608513"/>
            <a:ext cx="287338" cy="288925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4" name="Veselý obličej 83"/>
          <p:cNvSpPr/>
          <p:nvPr/>
        </p:nvSpPr>
        <p:spPr>
          <a:xfrm>
            <a:off x="8172450" y="4237038"/>
            <a:ext cx="287338" cy="288925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5" name="Veselý obličej 84"/>
          <p:cNvSpPr/>
          <p:nvPr/>
        </p:nvSpPr>
        <p:spPr>
          <a:xfrm>
            <a:off x="8172450" y="3867150"/>
            <a:ext cx="287338" cy="287338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6" name="Veselý obličej 85"/>
          <p:cNvSpPr/>
          <p:nvPr/>
        </p:nvSpPr>
        <p:spPr>
          <a:xfrm>
            <a:off x="8172450" y="3495675"/>
            <a:ext cx="287338" cy="287338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7" name="Veselý obličej 86"/>
          <p:cNvSpPr/>
          <p:nvPr/>
        </p:nvSpPr>
        <p:spPr>
          <a:xfrm>
            <a:off x="8172450" y="3124200"/>
            <a:ext cx="287338" cy="288925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8" name="Veselý obličej 87"/>
          <p:cNvSpPr/>
          <p:nvPr/>
        </p:nvSpPr>
        <p:spPr>
          <a:xfrm>
            <a:off x="8172450" y="2752725"/>
            <a:ext cx="287338" cy="288925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9" name="Veselý obličej 88"/>
          <p:cNvSpPr/>
          <p:nvPr/>
        </p:nvSpPr>
        <p:spPr>
          <a:xfrm>
            <a:off x="8172450" y="2382838"/>
            <a:ext cx="287338" cy="287337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0" name="Veselý obličej 89"/>
          <p:cNvSpPr/>
          <p:nvPr/>
        </p:nvSpPr>
        <p:spPr>
          <a:xfrm>
            <a:off x="8172450" y="2011363"/>
            <a:ext cx="287338" cy="287337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1" name="Veselý obličej 90"/>
          <p:cNvSpPr/>
          <p:nvPr/>
        </p:nvSpPr>
        <p:spPr>
          <a:xfrm>
            <a:off x="8172450" y="1639888"/>
            <a:ext cx="287338" cy="287337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2" name="Veselý obličej 91"/>
          <p:cNvSpPr/>
          <p:nvPr/>
        </p:nvSpPr>
        <p:spPr>
          <a:xfrm>
            <a:off x="8172450" y="1268413"/>
            <a:ext cx="287338" cy="288925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3" name="Veselý obličej 92"/>
          <p:cNvSpPr/>
          <p:nvPr/>
        </p:nvSpPr>
        <p:spPr>
          <a:xfrm>
            <a:off x="8172450" y="5722938"/>
            <a:ext cx="287338" cy="287337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4" name="Veselý obličej 93"/>
          <p:cNvSpPr/>
          <p:nvPr/>
        </p:nvSpPr>
        <p:spPr>
          <a:xfrm>
            <a:off x="8172450" y="6092825"/>
            <a:ext cx="287338" cy="288925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5" name="Veselý obličej 94"/>
          <p:cNvSpPr/>
          <p:nvPr/>
        </p:nvSpPr>
        <p:spPr>
          <a:xfrm>
            <a:off x="8532813" y="5351463"/>
            <a:ext cx="287337" cy="287337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6" name="Veselý obličej 95"/>
          <p:cNvSpPr/>
          <p:nvPr/>
        </p:nvSpPr>
        <p:spPr>
          <a:xfrm>
            <a:off x="8532813" y="4979988"/>
            <a:ext cx="287337" cy="287337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7" name="Veselý obličej 96"/>
          <p:cNvSpPr/>
          <p:nvPr/>
        </p:nvSpPr>
        <p:spPr>
          <a:xfrm>
            <a:off x="8532813" y="4608513"/>
            <a:ext cx="287337" cy="288925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8" name="Veselý obličej 97"/>
          <p:cNvSpPr/>
          <p:nvPr/>
        </p:nvSpPr>
        <p:spPr>
          <a:xfrm>
            <a:off x="8532813" y="4237038"/>
            <a:ext cx="287337" cy="288925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9" name="Veselý obličej 98"/>
          <p:cNvSpPr/>
          <p:nvPr/>
        </p:nvSpPr>
        <p:spPr>
          <a:xfrm>
            <a:off x="8532813" y="3867150"/>
            <a:ext cx="287337" cy="287338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0" name="Veselý obličej 99"/>
          <p:cNvSpPr/>
          <p:nvPr/>
        </p:nvSpPr>
        <p:spPr>
          <a:xfrm>
            <a:off x="8532813" y="3495675"/>
            <a:ext cx="287337" cy="287338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1" name="Veselý obličej 100"/>
          <p:cNvSpPr/>
          <p:nvPr/>
        </p:nvSpPr>
        <p:spPr>
          <a:xfrm>
            <a:off x="8532813" y="3124200"/>
            <a:ext cx="287337" cy="288925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2" name="Veselý obličej 101"/>
          <p:cNvSpPr/>
          <p:nvPr/>
        </p:nvSpPr>
        <p:spPr>
          <a:xfrm>
            <a:off x="8532813" y="2752725"/>
            <a:ext cx="287337" cy="288925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3" name="Veselý obličej 102"/>
          <p:cNvSpPr/>
          <p:nvPr/>
        </p:nvSpPr>
        <p:spPr>
          <a:xfrm>
            <a:off x="8532813" y="2382838"/>
            <a:ext cx="287337" cy="287337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4" name="Veselý obličej 103"/>
          <p:cNvSpPr/>
          <p:nvPr/>
        </p:nvSpPr>
        <p:spPr>
          <a:xfrm>
            <a:off x="8532813" y="2011363"/>
            <a:ext cx="287337" cy="287337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5" name="Veselý obličej 104"/>
          <p:cNvSpPr/>
          <p:nvPr/>
        </p:nvSpPr>
        <p:spPr>
          <a:xfrm>
            <a:off x="8532813" y="1639888"/>
            <a:ext cx="287337" cy="287337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6" name="Veselý obličej 105"/>
          <p:cNvSpPr/>
          <p:nvPr/>
        </p:nvSpPr>
        <p:spPr>
          <a:xfrm>
            <a:off x="8532813" y="1268413"/>
            <a:ext cx="287337" cy="288925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7" name="Veselý obličej 106"/>
          <p:cNvSpPr/>
          <p:nvPr/>
        </p:nvSpPr>
        <p:spPr>
          <a:xfrm>
            <a:off x="8532813" y="5722938"/>
            <a:ext cx="287337" cy="287337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8" name="Veselý obličej 107"/>
          <p:cNvSpPr/>
          <p:nvPr/>
        </p:nvSpPr>
        <p:spPr>
          <a:xfrm>
            <a:off x="8532813" y="6092825"/>
            <a:ext cx="287337" cy="288925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553" name="Nadpis 10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MODRÁ  nebo  ČERVENÁ ?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6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6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7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7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7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8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8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8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9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1" fill="hold">
                      <p:stCondLst>
                        <p:cond delay="0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9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9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0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0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1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1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1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5" fill="hold">
                      <p:stCondLst>
                        <p:cond delay="0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2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2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3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3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3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9" fill="hold">
                      <p:stCondLst>
                        <p:cond delay="0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4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4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4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7" fill="hold">
                      <p:stCondLst>
                        <p:cond delay="0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5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5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5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6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6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6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7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1" fill="hold">
                      <p:stCondLst>
                        <p:cond delay="0"/>
                      </p:stCondLst>
                      <p:childTnLst>
                        <p:par>
                          <p:cTn id="272" fill="hold">
                            <p:stCondLst>
                              <p:cond delay="0"/>
                            </p:stCondLst>
                            <p:childTnLst>
                              <p:par>
                                <p:cTn id="27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7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7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8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8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86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7" fill="hold">
                      <p:stCondLst>
                        <p:cond delay="0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9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5" fill="hold">
                      <p:stCondLst>
                        <p:cond delay="0"/>
                      </p:stCondLst>
                      <p:childTnLst>
                        <p:par>
                          <p:cTn id="296" fill="hold">
                            <p:stCondLst>
                              <p:cond delay="0"/>
                            </p:stCondLst>
                            <p:childTnLst>
                              <p:par>
                                <p:cTn id="29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9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0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0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0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310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1" fill="hold">
                      <p:stCondLst>
                        <p:cond delay="0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1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1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31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9" fill="hold">
                      <p:stCondLst>
                        <p:cond delay="0"/>
                      </p:stCondLst>
                      <p:childTnLst>
                        <p:par>
                          <p:cTn id="320" fill="hold">
                            <p:stCondLst>
                              <p:cond delay="0"/>
                            </p:stCondLst>
                            <p:childTnLst>
                              <p:par>
                                <p:cTn id="3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2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2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3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3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33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5" fill="hold">
                      <p:stCondLst>
                        <p:cond delay="0"/>
                      </p:stCondLst>
                      <p:childTnLst>
                        <p:par>
                          <p:cTn id="336" fill="hold">
                            <p:stCondLst>
                              <p:cond delay="0"/>
                            </p:stCondLst>
                            <p:childTnLst>
                              <p:par>
                                <p:cTn id="33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3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4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34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3" fill="hold">
                      <p:stCondLst>
                        <p:cond delay="0"/>
                      </p:stCondLst>
                      <p:childTnLst>
                        <p:par>
                          <p:cTn id="344" fill="hold">
                            <p:stCondLst>
                              <p:cond delay="0"/>
                            </p:stCondLst>
                            <p:childTnLst>
                              <p:par>
                                <p:cTn id="34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4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4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>
                      <p:stCondLst>
                        <p:cond delay="0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5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5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5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9" fill="hold">
                      <p:stCondLst>
                        <p:cond delay="0"/>
                      </p:stCondLst>
                      <p:childTnLst>
                        <p:par>
                          <p:cTn id="360" fill="hold">
                            <p:stCondLst>
                              <p:cond delay="0"/>
                            </p:stCondLst>
                            <p:childTnLst>
                              <p:par>
                                <p:cTn id="36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6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6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>
                      <p:stCondLst>
                        <p:cond delay="0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7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7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37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5" fill="hold">
                      <p:stCondLst>
                        <p:cond delay="0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7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8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38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3" fill="hold">
                      <p:stCondLst>
                        <p:cond delay="0"/>
                      </p:stCondLst>
                      <p:childTnLst>
                        <p:par>
                          <p:cTn id="384" fill="hold">
                            <p:stCondLst>
                              <p:cond delay="0"/>
                            </p:stCondLst>
                            <p:childTnLst>
                              <p:par>
                                <p:cTn id="38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8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8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90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1" fill="hold">
                      <p:stCondLst>
                        <p:cond delay="0"/>
                      </p:stCondLst>
                      <p:childTnLst>
                        <p:par>
                          <p:cTn id="392" fill="hold">
                            <p:stCondLst>
                              <p:cond delay="0"/>
                            </p:stCondLst>
                            <p:childTnLst>
                              <p:par>
                                <p:cTn id="39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9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9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398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9" fill="hold">
                      <p:stCondLst>
                        <p:cond delay="0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0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0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406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7" fill="hold">
                      <p:stCondLst>
                        <p:cond delay="0"/>
                      </p:stCondLst>
                      <p:childTnLst>
                        <p:par>
                          <p:cTn id="408" fill="hold">
                            <p:stCondLst>
                              <p:cond delay="0"/>
                            </p:stCondLst>
                            <p:childTnLst>
                              <p:par>
                                <p:cTn id="40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1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1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14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5" fill="hold">
                      <p:stCondLst>
                        <p:cond delay="0"/>
                      </p:stCondLst>
                      <p:childTnLst>
                        <p:par>
                          <p:cTn id="416" fill="hold">
                            <p:stCondLst>
                              <p:cond delay="0"/>
                            </p:stCondLst>
                            <p:childTnLst>
                              <p:par>
                                <p:cTn id="4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1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2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2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3" fill="hold">
                      <p:stCondLst>
                        <p:cond delay="0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2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2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430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1" fill="hold">
                      <p:stCondLst>
                        <p:cond delay="0"/>
                      </p:stCondLst>
                      <p:childTnLst>
                        <p:par>
                          <p:cTn id="432" fill="hold">
                            <p:stCondLst>
                              <p:cond delay="0"/>
                            </p:stCondLst>
                            <p:childTnLst>
                              <p:par>
                                <p:cTn id="43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3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3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43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9" fill="hold">
                      <p:stCondLst>
                        <p:cond delay="0"/>
                      </p:stCondLst>
                      <p:childTnLst>
                        <p:par>
                          <p:cTn id="440" fill="hold">
                            <p:stCondLst>
                              <p:cond delay="0"/>
                            </p:stCondLst>
                            <p:childTnLst>
                              <p:par>
                                <p:cTn id="44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4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4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446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7" fill="hold">
                      <p:stCondLst>
                        <p:cond delay="0"/>
                      </p:stCondLst>
                      <p:childTnLst>
                        <p:par>
                          <p:cTn id="448" fill="hold">
                            <p:stCondLst>
                              <p:cond delay="0"/>
                            </p:stCondLst>
                            <p:childTnLst>
                              <p:par>
                                <p:cTn id="44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51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5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454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5" fill="hold">
                      <p:stCondLst>
                        <p:cond delay="0"/>
                      </p:stCondLst>
                      <p:childTnLst>
                        <p:par>
                          <p:cTn id="456" fill="hold">
                            <p:stCondLst>
                              <p:cond delay="0"/>
                            </p:stCondLst>
                            <p:childTnLst>
                              <p:par>
                                <p:cTn id="45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5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6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46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3" fill="hold">
                      <p:stCondLst>
                        <p:cond delay="0"/>
                      </p:stCondLst>
                      <p:childTnLst>
                        <p:par>
                          <p:cTn id="464" fill="hold">
                            <p:stCondLst>
                              <p:cond delay="0"/>
                            </p:stCondLst>
                            <p:childTnLst>
                              <p:par>
                                <p:cTn id="46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6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6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470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1" fill="hold">
                      <p:stCondLst>
                        <p:cond delay="0"/>
                      </p:stCondLst>
                      <p:childTnLst>
                        <p:par>
                          <p:cTn id="472" fill="hold">
                            <p:stCondLst>
                              <p:cond delay="0"/>
                            </p:stCondLst>
                            <p:childTnLst>
                              <p:par>
                                <p:cTn id="47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7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7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478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9" fill="hold">
                      <p:stCondLst>
                        <p:cond delay="0"/>
                      </p:stCondLst>
                      <p:childTnLst>
                        <p:par>
                          <p:cTn id="480" fill="hold">
                            <p:stCondLst>
                              <p:cond delay="0"/>
                            </p:stCondLst>
                            <p:childTnLst>
                              <p:par>
                                <p:cTn id="48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48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48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486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7" fill="hold">
                      <p:stCondLst>
                        <p:cond delay="0"/>
                      </p:stCondLst>
                      <p:childTnLst>
                        <p:par>
                          <p:cTn id="488" fill="hold">
                            <p:stCondLst>
                              <p:cond delay="0"/>
                            </p:stCondLst>
                            <p:childTnLst>
                              <p:par>
                                <p:cTn id="48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49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49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494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5" fill="hold">
                      <p:stCondLst>
                        <p:cond delay="0"/>
                      </p:stCondLst>
                      <p:childTnLst>
                        <p:par>
                          <p:cTn id="496" fill="hold">
                            <p:stCondLst>
                              <p:cond delay="0"/>
                            </p:stCondLst>
                            <p:childTnLst>
                              <p:par>
                                <p:cTn id="49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499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00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1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50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3" fill="hold">
                      <p:stCondLst>
                        <p:cond delay="0"/>
                      </p:stCondLst>
                      <p:childTnLst>
                        <p:par>
                          <p:cTn id="504" fill="hold">
                            <p:stCondLst>
                              <p:cond delay="0"/>
                            </p:stCondLst>
                            <p:childTnLst>
                              <p:par>
                                <p:cTn id="50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0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0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9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510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1" fill="hold">
                      <p:stCondLst>
                        <p:cond delay="0"/>
                      </p:stCondLst>
                      <p:childTnLst>
                        <p:par>
                          <p:cTn id="512" fill="hold">
                            <p:stCondLst>
                              <p:cond delay="0"/>
                            </p:stCondLst>
                            <p:childTnLst>
                              <p:par>
                                <p:cTn id="5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14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15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16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518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9" fill="hold">
                      <p:stCondLst>
                        <p:cond delay="0"/>
                      </p:stCondLst>
                      <p:childTnLst>
                        <p:par>
                          <p:cTn id="520" fill="hold">
                            <p:stCondLst>
                              <p:cond delay="0"/>
                            </p:stCondLst>
                            <p:childTnLst>
                              <p:par>
                                <p:cTn id="5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2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23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24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5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526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7" fill="hold">
                      <p:stCondLst>
                        <p:cond delay="0"/>
                      </p:stCondLst>
                      <p:childTnLst>
                        <p:par>
                          <p:cTn id="528" fill="hold">
                            <p:stCondLst>
                              <p:cond delay="0"/>
                            </p:stCondLst>
                            <p:childTnLst>
                              <p:par>
                                <p:cTn id="5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0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31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32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534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5" fill="hold">
                      <p:stCondLst>
                        <p:cond delay="0"/>
                      </p:stCondLst>
                      <p:childTnLst>
                        <p:par>
                          <p:cTn id="536" fill="hold">
                            <p:stCondLst>
                              <p:cond delay="0"/>
                            </p:stCondLst>
                            <p:childTnLst>
                              <p:par>
                                <p:cTn id="53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3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40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54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3" fill="hold">
                      <p:stCondLst>
                        <p:cond delay="0"/>
                      </p:stCondLst>
                      <p:childTnLst>
                        <p:par>
                          <p:cTn id="544" fill="hold">
                            <p:stCondLst>
                              <p:cond delay="0"/>
                            </p:stCondLst>
                            <p:childTnLst>
                              <p:par>
                                <p:cTn id="54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6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47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4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550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1" fill="hold">
                      <p:stCondLst>
                        <p:cond delay="0"/>
                      </p:stCondLst>
                      <p:childTnLst>
                        <p:par>
                          <p:cTn id="552" fill="hold">
                            <p:stCondLst>
                              <p:cond delay="0"/>
                            </p:stCondLst>
                            <p:childTnLst>
                              <p:par>
                                <p:cTn id="55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54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55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56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558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9" fill="hold">
                      <p:stCondLst>
                        <p:cond delay="0"/>
                      </p:stCondLst>
                      <p:childTnLst>
                        <p:par>
                          <p:cTn id="560" fill="hold">
                            <p:stCondLst>
                              <p:cond delay="0"/>
                            </p:stCondLst>
                            <p:childTnLst>
                              <p:par>
                                <p:cTn id="56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6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6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566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7" fill="hold">
                      <p:stCondLst>
                        <p:cond delay="0"/>
                      </p:stCondLst>
                      <p:childTnLst>
                        <p:par>
                          <p:cTn id="568" fill="hold">
                            <p:stCondLst>
                              <p:cond delay="0"/>
                            </p:stCondLst>
                            <p:childTnLst>
                              <p:par>
                                <p:cTn id="5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71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72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3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57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5" fill="hold">
                      <p:stCondLst>
                        <p:cond delay="0"/>
                      </p:stCondLst>
                      <p:childTnLst>
                        <p:par>
                          <p:cTn id="576" fill="hold">
                            <p:stCondLst>
                              <p:cond delay="0"/>
                            </p:stCondLst>
                            <p:childTnLst>
                              <p:par>
                                <p:cTn id="57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8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79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80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1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58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3" fill="hold">
                      <p:stCondLst>
                        <p:cond delay="0"/>
                      </p:stCondLst>
                      <p:childTnLst>
                        <p:par>
                          <p:cTn id="584" fill="hold">
                            <p:stCondLst>
                              <p:cond delay="0"/>
                            </p:stCondLst>
                            <p:childTnLst>
                              <p:par>
                                <p:cTn id="58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86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87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88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9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590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1" fill="hold">
                      <p:stCondLst>
                        <p:cond delay="0"/>
                      </p:stCondLst>
                      <p:childTnLst>
                        <p:par>
                          <p:cTn id="592" fill="hold">
                            <p:stCondLst>
                              <p:cond delay="0"/>
                            </p:stCondLst>
                            <p:childTnLst>
                              <p:par>
                                <p:cTn id="59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4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9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96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598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9" fill="hold">
                      <p:stCondLst>
                        <p:cond delay="0"/>
                      </p:stCondLst>
                      <p:childTnLst>
                        <p:par>
                          <p:cTn id="600" fill="hold">
                            <p:stCondLst>
                              <p:cond delay="0"/>
                            </p:stCondLst>
                            <p:childTnLst>
                              <p:par>
                                <p:cTn id="60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2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0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0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5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606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7" fill="hold">
                      <p:stCondLst>
                        <p:cond delay="0"/>
                      </p:stCondLst>
                      <p:childTnLst>
                        <p:par>
                          <p:cTn id="608" fill="hold">
                            <p:stCondLst>
                              <p:cond delay="0"/>
                            </p:stCondLst>
                            <p:childTnLst>
                              <p:par>
                                <p:cTn id="60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10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11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12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3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614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5" fill="hold">
                      <p:stCondLst>
                        <p:cond delay="0"/>
                      </p:stCondLst>
                      <p:childTnLst>
                        <p:par>
                          <p:cTn id="616" fill="hold">
                            <p:stCondLst>
                              <p:cond delay="0"/>
                            </p:stCondLst>
                            <p:childTnLst>
                              <p:par>
                                <p:cTn id="6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1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19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20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1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62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3" fill="hold">
                      <p:stCondLst>
                        <p:cond delay="0"/>
                      </p:stCondLst>
                      <p:childTnLst>
                        <p:par>
                          <p:cTn id="624" fill="hold">
                            <p:stCondLst>
                              <p:cond delay="0"/>
                            </p:stCondLst>
                            <p:childTnLst>
                              <p:par>
                                <p:cTn id="62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6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27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28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9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630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1" fill="hold">
                      <p:stCondLst>
                        <p:cond delay="0"/>
                      </p:stCondLst>
                      <p:childTnLst>
                        <p:par>
                          <p:cTn id="632" fill="hold">
                            <p:stCondLst>
                              <p:cond delay="0"/>
                            </p:stCondLst>
                            <p:childTnLst>
                              <p:par>
                                <p:cTn id="63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34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35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36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638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9" fill="hold">
                      <p:stCondLst>
                        <p:cond delay="0"/>
                      </p:stCondLst>
                      <p:childTnLst>
                        <p:par>
                          <p:cTn id="640" fill="hold">
                            <p:stCondLst>
                              <p:cond delay="0"/>
                            </p:stCondLst>
                            <p:childTnLst>
                              <p:par>
                                <p:cTn id="64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42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43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44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5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646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7" fill="hold">
                      <p:stCondLst>
                        <p:cond delay="0"/>
                      </p:stCondLst>
                      <p:childTnLst>
                        <p:par>
                          <p:cTn id="648" fill="hold">
                            <p:stCondLst>
                              <p:cond delay="0"/>
                            </p:stCondLst>
                            <p:childTnLst>
                              <p:par>
                                <p:cTn id="64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0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51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52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3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654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5" fill="hold">
                      <p:stCondLst>
                        <p:cond delay="0"/>
                      </p:stCondLst>
                      <p:childTnLst>
                        <p:par>
                          <p:cTn id="656" fill="hold">
                            <p:stCondLst>
                              <p:cond delay="0"/>
                            </p:stCondLst>
                            <p:childTnLst>
                              <p:par>
                                <p:cTn id="65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59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60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1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662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3" fill="hold">
                      <p:stCondLst>
                        <p:cond delay="0"/>
                      </p:stCondLst>
                      <p:childTnLst>
                        <p:par>
                          <p:cTn id="664" fill="hold">
                            <p:stCondLst>
                              <p:cond delay="0"/>
                            </p:stCondLst>
                            <p:childTnLst>
                              <p:par>
                                <p:cTn id="66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6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67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68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9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670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1" fill="hold">
                      <p:stCondLst>
                        <p:cond delay="0"/>
                      </p:stCondLst>
                      <p:childTnLst>
                        <p:par>
                          <p:cTn id="672" fill="hold">
                            <p:stCondLst>
                              <p:cond delay="0"/>
                            </p:stCondLst>
                            <p:childTnLst>
                              <p:par>
                                <p:cTn id="67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74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75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76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7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678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9" fill="hold">
                      <p:stCondLst>
                        <p:cond delay="0"/>
                      </p:stCondLst>
                      <p:childTnLst>
                        <p:par>
                          <p:cTn id="680" fill="hold">
                            <p:stCondLst>
                              <p:cond delay="0"/>
                            </p:stCondLst>
                            <p:childTnLst>
                              <p:par>
                                <p:cTn id="68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83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84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5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686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7" fill="hold">
                      <p:stCondLst>
                        <p:cond delay="0"/>
                      </p:stCondLst>
                      <p:childTnLst>
                        <p:par>
                          <p:cTn id="688" fill="hold">
                            <p:stCondLst>
                              <p:cond delay="0"/>
                            </p:stCondLst>
                            <p:childTnLst>
                              <p:par>
                                <p:cTn id="68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90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91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92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3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694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5" fill="hold">
                      <p:stCondLst>
                        <p:cond delay="0"/>
                      </p:stCondLst>
                      <p:childTnLst>
                        <p:par>
                          <p:cTn id="696" fill="hold">
                            <p:stCondLst>
                              <p:cond delay="0"/>
                            </p:stCondLst>
                            <p:childTnLst>
                              <p:par>
                                <p:cTn id="69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98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99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00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1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702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3" fill="hold">
                      <p:stCondLst>
                        <p:cond delay="0"/>
                      </p:stCondLst>
                      <p:childTnLst>
                        <p:par>
                          <p:cTn id="704" fill="hold">
                            <p:stCondLst>
                              <p:cond delay="0"/>
                            </p:stCondLst>
                            <p:childTnLst>
                              <p:par>
                                <p:cTn id="70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6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0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0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9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710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1" fill="hold">
                      <p:stCondLst>
                        <p:cond delay="0"/>
                      </p:stCondLst>
                      <p:childTnLst>
                        <p:par>
                          <p:cTn id="712" fill="hold">
                            <p:stCondLst>
                              <p:cond delay="0"/>
                            </p:stCondLst>
                            <p:childTnLst>
                              <p:par>
                                <p:cTn id="7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14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15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16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7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718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9" fill="hold">
                      <p:stCondLst>
                        <p:cond delay="0"/>
                      </p:stCondLst>
                      <p:childTnLst>
                        <p:par>
                          <p:cTn id="720" fill="hold">
                            <p:stCondLst>
                              <p:cond delay="0"/>
                            </p:stCondLst>
                            <p:childTnLst>
                              <p:par>
                                <p:cTn id="7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22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23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24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5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726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7" fill="hold">
                      <p:stCondLst>
                        <p:cond delay="0"/>
                      </p:stCondLst>
                      <p:childTnLst>
                        <p:par>
                          <p:cTn id="728" fill="hold">
                            <p:stCondLst>
                              <p:cond delay="0"/>
                            </p:stCondLst>
                            <p:childTnLst>
                              <p:par>
                                <p:cTn id="7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0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31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32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3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734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5" fill="hold">
                      <p:stCondLst>
                        <p:cond delay="0"/>
                      </p:stCondLst>
                      <p:childTnLst>
                        <p:par>
                          <p:cTn id="736" fill="hold">
                            <p:stCondLst>
                              <p:cond delay="0"/>
                            </p:stCondLst>
                            <p:childTnLst>
                              <p:par>
                                <p:cTn id="73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39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40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1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742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3" fill="hold">
                      <p:stCondLst>
                        <p:cond delay="0"/>
                      </p:stCondLst>
                      <p:childTnLst>
                        <p:par>
                          <p:cTn id="744" fill="hold">
                            <p:stCondLst>
                              <p:cond delay="0"/>
                            </p:stCondLst>
                            <p:childTnLst>
                              <p:par>
                                <p:cTn id="74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46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47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48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9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750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1" fill="hold">
                      <p:stCondLst>
                        <p:cond delay="0"/>
                      </p:stCondLst>
                      <p:childTnLst>
                        <p:par>
                          <p:cTn id="752" fill="hold">
                            <p:stCondLst>
                              <p:cond delay="0"/>
                            </p:stCondLst>
                            <p:childTnLst>
                              <p:par>
                                <p:cTn id="75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54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55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56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7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758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9" fill="hold">
                      <p:stCondLst>
                        <p:cond delay="0"/>
                      </p:stCondLst>
                      <p:childTnLst>
                        <p:par>
                          <p:cTn id="760" fill="hold">
                            <p:stCondLst>
                              <p:cond delay="0"/>
                            </p:stCondLst>
                            <p:childTnLst>
                              <p:par>
                                <p:cTn id="76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2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63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64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5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766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7" fill="hold">
                      <p:stCondLst>
                        <p:cond delay="0"/>
                      </p:stCondLst>
                      <p:childTnLst>
                        <p:par>
                          <p:cTn id="768" fill="hold">
                            <p:stCondLst>
                              <p:cond delay="0"/>
                            </p:stCondLst>
                            <p:childTnLst>
                              <p:par>
                                <p:cTn id="7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70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71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72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3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774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5" fill="hold">
                      <p:stCondLst>
                        <p:cond delay="0"/>
                      </p:stCondLst>
                      <p:childTnLst>
                        <p:par>
                          <p:cTn id="776" fill="hold">
                            <p:stCondLst>
                              <p:cond delay="0"/>
                            </p:stCondLst>
                            <p:childTnLst>
                              <p:par>
                                <p:cTn id="77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78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79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80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1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782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3" fill="hold">
                      <p:stCondLst>
                        <p:cond delay="0"/>
                      </p:stCondLst>
                      <p:childTnLst>
                        <p:par>
                          <p:cTn id="784" fill="hold">
                            <p:stCondLst>
                              <p:cond delay="0"/>
                            </p:stCondLst>
                            <p:childTnLst>
                              <p:par>
                                <p:cTn id="78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6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87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88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9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790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1" fill="hold">
                      <p:stCondLst>
                        <p:cond delay="0"/>
                      </p:stCondLst>
                      <p:childTnLst>
                        <p:par>
                          <p:cTn id="792" fill="hold">
                            <p:stCondLst>
                              <p:cond delay="0"/>
                            </p:stCondLst>
                            <p:childTnLst>
                              <p:par>
                                <p:cTn id="79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94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95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96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7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798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9" fill="hold">
                      <p:stCondLst>
                        <p:cond delay="0"/>
                      </p:stCondLst>
                      <p:childTnLst>
                        <p:par>
                          <p:cTn id="800" fill="hold">
                            <p:stCondLst>
                              <p:cond delay="0"/>
                            </p:stCondLst>
                            <p:childTnLst>
                              <p:par>
                                <p:cTn id="80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02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803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804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5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806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7" fill="hold">
                      <p:stCondLst>
                        <p:cond delay="0"/>
                      </p:stCondLst>
                      <p:childTnLst>
                        <p:par>
                          <p:cTn id="808" fill="hold">
                            <p:stCondLst>
                              <p:cond delay="0"/>
                            </p:stCondLst>
                            <p:childTnLst>
                              <p:par>
                                <p:cTn id="80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0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811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812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3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1538" y="2674938"/>
            <a:ext cx="7408862" cy="89852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 fontScale="92500"/>
          </a:bodyPr>
          <a:lstStyle/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600" dirty="0"/>
              <a:t>Uveďte příklady vlastních polovodičů: </a:t>
            </a: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1</a:t>
            </a:r>
            <a:r>
              <a:rPr lang="cs-CZ" dirty="0" smtClean="0"/>
              <a:t> bod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1538" y="5084763"/>
            <a:ext cx="7408862" cy="8985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4800" dirty="0"/>
              <a:t>Si, </a:t>
            </a:r>
            <a:r>
              <a:rPr lang="cs-CZ" sz="4800" dirty="0" err="1"/>
              <a:t>Ge</a:t>
            </a:r>
            <a:r>
              <a:rPr lang="cs-CZ" sz="4800" dirty="0"/>
              <a:t>, </a:t>
            </a:r>
            <a:r>
              <a:rPr lang="cs-CZ" sz="4800" dirty="0" err="1"/>
              <a:t>GaAs</a:t>
            </a:r>
            <a:r>
              <a:rPr lang="cs-CZ" sz="4800" dirty="0"/>
              <a:t>, </a:t>
            </a:r>
            <a:r>
              <a:rPr lang="cs-CZ" sz="4800" dirty="0" err="1"/>
              <a:t>CdS</a:t>
            </a:r>
            <a:r>
              <a:rPr lang="cs-CZ" sz="4800" dirty="0"/>
              <a:t>, </a:t>
            </a:r>
            <a:r>
              <a:rPr lang="cs-CZ" sz="4800" dirty="0" err="1"/>
              <a:t>CdTe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25"/>
            <a:ext cx="612775" cy="398463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8440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8125" y="3979863"/>
            <a:ext cx="912813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93063" y="3979863"/>
            <a:ext cx="912812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1063" y="2108200"/>
            <a:ext cx="1458912" cy="52863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5" name="Zástupný symbol pro obsah 3"/>
          <p:cNvSpPr txBox="1">
            <a:spLocks/>
          </p:cNvSpPr>
          <p:nvPr/>
        </p:nvSpPr>
        <p:spPr>
          <a:xfrm>
            <a:off x="881063" y="6021388"/>
            <a:ext cx="1458912" cy="5286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1538" y="2674938"/>
            <a:ext cx="7408862" cy="89852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Autofit/>
          </a:bodyPr>
          <a:lstStyle/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200" dirty="0"/>
              <a:t>Polovodiče mají odpor v porovnání s kovy:</a:t>
            </a:r>
            <a:endParaRPr lang="cs-CZ" sz="32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1</a:t>
            </a:r>
            <a:r>
              <a:rPr lang="cs-CZ" dirty="0" smtClean="0"/>
              <a:t> bod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1538" y="5084763"/>
            <a:ext cx="7408862" cy="8985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4800" dirty="0" smtClean="0"/>
              <a:t>větší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25"/>
            <a:ext cx="612775" cy="398463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9464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8125" y="3979863"/>
            <a:ext cx="912813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5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93063" y="3979863"/>
            <a:ext cx="912812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1063" y="2108200"/>
            <a:ext cx="1458912" cy="52863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1063" y="6021388"/>
            <a:ext cx="1458912" cy="5286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1538" y="2674938"/>
            <a:ext cx="7408862" cy="89852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 fontScale="85000" lnSpcReduction="20000"/>
          </a:bodyPr>
          <a:lstStyle/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600" dirty="0"/>
              <a:t>Odpor vlastního polovodiče po jeho zahřátí: </a:t>
            </a: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1</a:t>
            </a:r>
            <a:r>
              <a:rPr lang="cs-CZ" dirty="0" smtClean="0"/>
              <a:t> bod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1538" y="5084763"/>
            <a:ext cx="7408862" cy="8985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4800" dirty="0"/>
              <a:t>roste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25"/>
            <a:ext cx="612775" cy="398463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0488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8125" y="3979863"/>
            <a:ext cx="912813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9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93063" y="3979863"/>
            <a:ext cx="912812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1063" y="2108200"/>
            <a:ext cx="1458912" cy="52863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1063" y="6021388"/>
            <a:ext cx="1458912" cy="5286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1538" y="2674938"/>
            <a:ext cx="7408862" cy="89852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 fontScale="85000" lnSpcReduction="20000"/>
          </a:bodyPr>
          <a:lstStyle/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600" dirty="0"/>
              <a:t>Odpor vlastního polovodiče po jeho osvětlení: </a:t>
            </a: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1</a:t>
            </a:r>
            <a:r>
              <a:rPr lang="cs-CZ" dirty="0" smtClean="0"/>
              <a:t> bod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1538" y="5084763"/>
            <a:ext cx="7408862" cy="8985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4800" dirty="0"/>
              <a:t>roste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25"/>
            <a:ext cx="612775" cy="398463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15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8125" y="3979863"/>
            <a:ext cx="912813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3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93063" y="3979863"/>
            <a:ext cx="912812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1063" y="2108200"/>
            <a:ext cx="1458912" cy="52863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1063" y="6021388"/>
            <a:ext cx="1458912" cy="5286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1538" y="2674938"/>
            <a:ext cx="7408862" cy="89852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 fontScale="92500" lnSpcReduction="20000"/>
          </a:bodyPr>
          <a:lstStyle/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200" dirty="0"/>
              <a:t>Změny odporu polovodiče v závislosti na teplotě se využívá v: </a:t>
            </a: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2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1538" y="5084763"/>
            <a:ext cx="7408862" cy="8985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4800" dirty="0"/>
              <a:t>termistorech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25"/>
            <a:ext cx="612775" cy="398463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2536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8125" y="3979863"/>
            <a:ext cx="912813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7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93063" y="3979863"/>
            <a:ext cx="912812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1063" y="2108200"/>
            <a:ext cx="1458912" cy="52863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1063" y="6021388"/>
            <a:ext cx="1458912" cy="5286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1538" y="2674938"/>
            <a:ext cx="7408862" cy="89852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 fontScale="77500" lnSpcReduction="20000"/>
          </a:bodyPr>
          <a:lstStyle/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4000" dirty="0"/>
              <a:t>Změny odporu polovodiče v závislosti na osvětlení se využívá v:</a:t>
            </a: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2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1538" y="5084763"/>
            <a:ext cx="7408862" cy="8985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4800" dirty="0"/>
              <a:t>fotorezistorech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25"/>
            <a:ext cx="612775" cy="398463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3560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8125" y="3979863"/>
            <a:ext cx="912813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93063" y="3979863"/>
            <a:ext cx="912812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1063" y="2108200"/>
            <a:ext cx="1458912" cy="52863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1063" y="6021388"/>
            <a:ext cx="1458912" cy="5286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1538" y="2674938"/>
            <a:ext cx="7408862" cy="89852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 fontScale="92500" lnSpcReduction="20000"/>
          </a:bodyPr>
          <a:lstStyle/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200" dirty="0"/>
              <a:t>Aby vznikl polovodič typu N, musíme do křemíku (IV. skupina) přidat atomy příměsi z:</a:t>
            </a: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2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1538" y="5084763"/>
            <a:ext cx="7408862" cy="8985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4800" dirty="0"/>
              <a:t>V. skupiny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25"/>
            <a:ext cx="612775" cy="398463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4584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8125" y="3979863"/>
            <a:ext cx="912813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5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93063" y="3979863"/>
            <a:ext cx="912812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1063" y="2108200"/>
            <a:ext cx="1458912" cy="52863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b="1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b="1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1063" y="6021388"/>
            <a:ext cx="1458912" cy="5286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1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1538" y="2674938"/>
            <a:ext cx="7408862" cy="89852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 fontScale="92500" lnSpcReduction="20000"/>
          </a:bodyPr>
          <a:lstStyle/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200" dirty="0"/>
              <a:t>Aby vznikl polovodič typu P, musíme do křemíku (IV. skupina) přidat atomy příměsi z:</a:t>
            </a: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2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1538" y="5084763"/>
            <a:ext cx="7408862" cy="8985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4800" dirty="0"/>
              <a:t>III. skupiny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25"/>
            <a:ext cx="612775" cy="398463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5608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8125" y="3979863"/>
            <a:ext cx="912813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9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93063" y="3979863"/>
            <a:ext cx="912812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1063" y="2108200"/>
            <a:ext cx="1458912" cy="52863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1063" y="6021388"/>
            <a:ext cx="1458912" cy="5286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1538" y="2674938"/>
            <a:ext cx="7408862" cy="89852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 lnSpcReduction="10000"/>
          </a:bodyPr>
          <a:lstStyle/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800" dirty="0"/>
              <a:t>Při zapojení v závěrném směru se hradlová vrstva: </a:t>
            </a: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3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1538" y="5084763"/>
            <a:ext cx="7408862" cy="8985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600" dirty="0"/>
              <a:t>rozšiřuje</a:t>
            </a: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25"/>
            <a:ext cx="612775" cy="398463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663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8125" y="3979863"/>
            <a:ext cx="912813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3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93063" y="3979863"/>
            <a:ext cx="912812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1063" y="2108200"/>
            <a:ext cx="1458912" cy="52863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1063" y="6021388"/>
            <a:ext cx="1458912" cy="5286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1538" y="2674938"/>
            <a:ext cx="7408862" cy="89852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 fontScale="92500" lnSpcReduction="20000"/>
          </a:bodyPr>
          <a:lstStyle/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200" dirty="0"/>
              <a:t>Při zapojení v propustném směru se hradlová vrstva</a:t>
            </a:r>
            <a:r>
              <a:rPr lang="cs-CZ" sz="3200" dirty="0" smtClean="0"/>
              <a:t>:</a:t>
            </a: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3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1538" y="5084763"/>
            <a:ext cx="7408862" cy="8985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4800" dirty="0"/>
              <a:t>zužuje a zaniká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25"/>
            <a:ext cx="612775" cy="398463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7656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8125" y="3979863"/>
            <a:ext cx="912813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7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93063" y="3979863"/>
            <a:ext cx="912812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1063" y="2108200"/>
            <a:ext cx="1458912" cy="52863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1063" y="6021388"/>
            <a:ext cx="1458912" cy="5286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1538" y="2674938"/>
            <a:ext cx="7408862" cy="89852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 fontScale="92500" lnSpcReduction="20000"/>
          </a:bodyPr>
          <a:lstStyle/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200" dirty="0"/>
              <a:t>Aby byl přechod PN zapojen v propustném směru musíme k části typu N připojit:</a:t>
            </a: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3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1538" y="5084763"/>
            <a:ext cx="7408862" cy="8985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4800" dirty="0"/>
              <a:t>záporný pól zdroje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25"/>
            <a:ext cx="612775" cy="398463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8680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8125" y="3979863"/>
            <a:ext cx="912813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8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93063" y="3979863"/>
            <a:ext cx="912812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1063" y="2108200"/>
            <a:ext cx="1458912" cy="52863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1063" y="6021388"/>
            <a:ext cx="1458912" cy="5286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1538" y="2674938"/>
            <a:ext cx="7408862" cy="89852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 fontScale="92500" lnSpcReduction="20000"/>
          </a:bodyPr>
          <a:lstStyle/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200" dirty="0"/>
              <a:t>Aby byl přechod PN zapojen v závěrném směru musíme k části typu P připojit:</a:t>
            </a: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3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1538" y="5084763"/>
            <a:ext cx="7408862" cy="8985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4800" dirty="0"/>
              <a:t>kladný pól zdroje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25"/>
            <a:ext cx="612775" cy="398463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9704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8125" y="3979863"/>
            <a:ext cx="912813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5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93063" y="3979863"/>
            <a:ext cx="912812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1063" y="2108200"/>
            <a:ext cx="1458912" cy="52863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1063" y="6021388"/>
            <a:ext cx="1458912" cy="5286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1538" y="2674938"/>
            <a:ext cx="7408862" cy="89852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 fontScale="92500" lnSpcReduction="20000"/>
          </a:bodyPr>
          <a:lstStyle/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200" dirty="0"/>
              <a:t>Polovodičová součástka obsahující jeden PN přechod se nazývá:</a:t>
            </a: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4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1538" y="5084763"/>
            <a:ext cx="7408862" cy="8985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4800" dirty="0"/>
              <a:t>dioda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25"/>
            <a:ext cx="612775" cy="398463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30728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8125" y="3979863"/>
            <a:ext cx="912813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9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93063" y="3979863"/>
            <a:ext cx="912812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1063" y="2108200"/>
            <a:ext cx="1458912" cy="52863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1063" y="6021388"/>
            <a:ext cx="1458912" cy="5286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1538" y="2674938"/>
            <a:ext cx="7408862" cy="89852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 fontScale="85000" lnSpcReduction="20000"/>
          </a:bodyPr>
          <a:lstStyle/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600" dirty="0"/>
              <a:t>Polovodičová součástka obsahující dva PN přechody se </a:t>
            </a:r>
            <a:r>
              <a:rPr lang="cs-CZ" sz="3600" dirty="0" smtClean="0"/>
              <a:t>nazývá:</a:t>
            </a: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4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1538" y="5084763"/>
            <a:ext cx="7408862" cy="8985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4800" dirty="0"/>
              <a:t>tranzistor</a:t>
            </a: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25"/>
            <a:ext cx="612775" cy="398463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3175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8125" y="3979863"/>
            <a:ext cx="912813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3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93063" y="3979863"/>
            <a:ext cx="912812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1063" y="2108200"/>
            <a:ext cx="1458912" cy="52863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1063" y="6021388"/>
            <a:ext cx="1458912" cy="5286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1538" y="2674938"/>
            <a:ext cx="7408862" cy="89852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200" dirty="0"/>
              <a:t>Diody, které vydávají světlo, se nazývají:</a:t>
            </a: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4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1538" y="5084763"/>
            <a:ext cx="7408862" cy="8985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4800" dirty="0"/>
              <a:t>LED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25"/>
            <a:ext cx="612775" cy="398463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32776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8125" y="3979863"/>
            <a:ext cx="912813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7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93063" y="3979863"/>
            <a:ext cx="912812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1063" y="2108200"/>
            <a:ext cx="1458912" cy="52863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1063" y="6021388"/>
            <a:ext cx="1458912" cy="5286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1538" y="2674938"/>
            <a:ext cx="7408862" cy="89852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 fontScale="92500" lnSpcReduction="20000"/>
          </a:bodyPr>
          <a:lstStyle/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200" dirty="0"/>
              <a:t>Do které části fotodiody musí dopadat světelné paprsky, aby v ní vznikalo napětí:</a:t>
            </a: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4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1538" y="5084763"/>
            <a:ext cx="7408862" cy="8985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4800" dirty="0"/>
              <a:t>do oblasti přechodu PN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25"/>
            <a:ext cx="612775" cy="398463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33800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8125" y="3979863"/>
            <a:ext cx="912813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93063" y="3979863"/>
            <a:ext cx="912812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1063" y="2108200"/>
            <a:ext cx="1458912" cy="52863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1063" y="6021388"/>
            <a:ext cx="1458912" cy="5286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1538" y="2674938"/>
            <a:ext cx="7408862" cy="89852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/>
              <a:t>Kolik diod využívá dvojcestný usměrňovač v </a:t>
            </a:r>
            <a:r>
              <a:rPr lang="cs-CZ" dirty="0" err="1"/>
              <a:t>Graetzově</a:t>
            </a:r>
            <a:r>
              <a:rPr lang="cs-CZ" dirty="0"/>
              <a:t> zapojení</a:t>
            </a:r>
            <a:r>
              <a:rPr lang="cs-CZ" dirty="0" smtClean="0"/>
              <a:t>:</a:t>
            </a: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5</a:t>
            </a:r>
            <a:r>
              <a:rPr lang="cs-CZ" dirty="0" smtClean="0"/>
              <a:t> bodů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1538" y="5084763"/>
            <a:ext cx="7408862" cy="8985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4800" dirty="0" smtClean="0"/>
              <a:t>4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25"/>
            <a:ext cx="612775" cy="398463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34824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8125" y="3979863"/>
            <a:ext cx="912813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5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93063" y="3979863"/>
            <a:ext cx="912812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1063" y="2108200"/>
            <a:ext cx="1458912" cy="52863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1063" y="6021388"/>
            <a:ext cx="1458912" cy="5286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5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1538" y="2674938"/>
            <a:ext cx="7408862" cy="89852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200" dirty="0"/>
              <a:t>Označení NPN a PNP mají:</a:t>
            </a: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5</a:t>
            </a:r>
            <a:r>
              <a:rPr lang="cs-CZ" dirty="0" smtClean="0"/>
              <a:t> bodů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1538" y="5084763"/>
            <a:ext cx="7408862" cy="8985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4800" dirty="0"/>
              <a:t>tranzistory</a:t>
            </a: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25"/>
            <a:ext cx="612775" cy="398463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35848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8125" y="3979863"/>
            <a:ext cx="912813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9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93063" y="3979863"/>
            <a:ext cx="912812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1063" y="2108200"/>
            <a:ext cx="1458912" cy="52863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1063" y="6021388"/>
            <a:ext cx="1458912" cy="5286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5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1538" y="2674938"/>
            <a:ext cx="7408862" cy="89852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Autofit/>
          </a:bodyPr>
          <a:lstStyle/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800" dirty="0"/>
              <a:t>Jaké polovodičové součástky se využívají v zesilovačích:</a:t>
            </a:r>
            <a:endParaRPr lang="cs-CZ" sz="6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6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60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5</a:t>
            </a:r>
            <a:r>
              <a:rPr lang="cs-CZ" dirty="0" smtClean="0"/>
              <a:t> bodů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1538" y="5084763"/>
            <a:ext cx="7408862" cy="8985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4800" dirty="0"/>
              <a:t>tranzistory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25"/>
            <a:ext cx="612775" cy="398463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3687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8125" y="3979863"/>
            <a:ext cx="912813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3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93063" y="3979863"/>
            <a:ext cx="912812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1063" y="2108200"/>
            <a:ext cx="1458912" cy="52863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1063" y="6021388"/>
            <a:ext cx="1458912" cy="5286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5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1538" y="2674938"/>
            <a:ext cx="7408862" cy="89852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Autofit/>
          </a:bodyPr>
          <a:lstStyle/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800" dirty="0"/>
              <a:t>Jaké polovodičové součástky se využívají v usměrňovačích střídavého proudu:</a:t>
            </a:r>
            <a:endParaRPr lang="cs-CZ" sz="6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6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60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5</a:t>
            </a:r>
            <a:r>
              <a:rPr lang="cs-CZ" dirty="0" smtClean="0"/>
              <a:t> bodů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0938" y="4221163"/>
            <a:ext cx="6842125" cy="4318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1538" y="5084763"/>
            <a:ext cx="7408862" cy="8985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4800" dirty="0"/>
              <a:t>diody</a:t>
            </a: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25"/>
            <a:ext cx="612775" cy="398463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37896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8125" y="3979863"/>
            <a:ext cx="912813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97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93063" y="3979863"/>
            <a:ext cx="912812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1063" y="2108200"/>
            <a:ext cx="1458912" cy="52863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1063" y="6021388"/>
            <a:ext cx="1458912" cy="5286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5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Zástupný symbol pro obsah 1"/>
          <p:cNvSpPr>
            <a:spLocks noGrp="1"/>
          </p:cNvSpPr>
          <p:nvPr>
            <p:ph idx="1"/>
          </p:nvPr>
        </p:nvSpPr>
        <p:spPr>
          <a:xfrm>
            <a:off x="395288" y="2565400"/>
            <a:ext cx="7408862" cy="3449638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1800" i="1" u="sng" smtClean="0"/>
              <a:t>Použitá literatura: </a:t>
            </a:r>
          </a:p>
          <a:p>
            <a:pPr lvl="1">
              <a:buFont typeface="Arial" charset="0"/>
              <a:buChar char="•"/>
            </a:pPr>
            <a:r>
              <a:rPr lang="cs-CZ" sz="1800" smtClean="0"/>
              <a:t>RAUNER, Karel; HAVEL, Václav; RANDA, Miroslav. </a:t>
            </a:r>
            <a:r>
              <a:rPr lang="cs-CZ" sz="1800" i="1" smtClean="0"/>
              <a:t>Fyzika 9 učebnice pro základní školy a víceletá gymnázia</a:t>
            </a:r>
            <a:r>
              <a:rPr lang="cs-CZ" sz="1800" smtClean="0"/>
              <a:t>. Plzeň: Fraus, 2007, ISBN 978-80-7238-617-8. </a:t>
            </a:r>
          </a:p>
          <a:p>
            <a:pPr lvl="1">
              <a:buFont typeface="Arial" charset="0"/>
              <a:buChar char="•"/>
            </a:pPr>
            <a:r>
              <a:rPr lang="cs-CZ" sz="1800" smtClean="0"/>
              <a:t>RAUNER, Karel; HAVEL, Václav; RANDA, Miroslav. </a:t>
            </a:r>
            <a:r>
              <a:rPr lang="cs-CZ" sz="1800" i="1" smtClean="0"/>
              <a:t>Fyzika 9 pracovní sešit pro základní školy a víceletá gymnázia</a:t>
            </a:r>
            <a:r>
              <a:rPr lang="cs-CZ" sz="1800" smtClean="0"/>
              <a:t>. Plzeň: Fraus, 2007, ISBN 978-80-7238-619-2. </a:t>
            </a:r>
          </a:p>
          <a:p>
            <a:pPr>
              <a:buClr>
                <a:srgbClr val="31B6FD"/>
              </a:buClr>
              <a:buFont typeface="Arial" charset="0"/>
              <a:buChar char="•"/>
            </a:pPr>
            <a:r>
              <a:rPr lang="cs-CZ" i="1" u="sng" smtClean="0">
                <a:solidFill>
                  <a:srgbClr val="073E87"/>
                </a:solidFill>
              </a:rPr>
              <a:t>Jiné zdroje:</a:t>
            </a:r>
          </a:p>
          <a:p>
            <a:pPr lvl="1">
              <a:buFont typeface="Arial" charset="0"/>
              <a:buChar char="•"/>
            </a:pPr>
            <a:r>
              <a:rPr lang="cs-CZ" sz="1800" smtClean="0"/>
              <a:t>Zdroj obrázků:  www.office.microsoft.com</a:t>
            </a:r>
          </a:p>
        </p:txBody>
      </p:sp>
      <p:sp>
        <p:nvSpPr>
          <p:cNvPr id="3891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F4EF15F-D36A-407A-8C04-D92EE38A24C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25</a:t>
            </a:fld>
            <a:endParaRPr lang="cs-CZ">
              <a:cs typeface="Arial" charset="0"/>
            </a:endParaRPr>
          </a:p>
        </p:txBody>
      </p:sp>
      <p:sp>
        <p:nvSpPr>
          <p:cNvPr id="3891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1661</TotalTime>
  <Words>556</Words>
  <Application>Microsoft Office PowerPoint</Application>
  <PresentationFormat>On-screen Show (4:3)</PresentationFormat>
  <Paragraphs>137</Paragraphs>
  <Slides>25</Slides>
  <Notes>0</Notes>
  <HiddenSlides>1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25</vt:i4>
      </vt:variant>
    </vt:vector>
  </HeadingPairs>
  <TitlesOfParts>
    <vt:vector size="37" baseType="lpstr">
      <vt:lpstr>Candara</vt:lpstr>
      <vt:lpstr>Arial</vt:lpstr>
      <vt:lpstr>Symbol</vt:lpstr>
      <vt:lpstr>Calibri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Základní škola a Mateřská škola Bílá Třemešná, okres Trutnov</vt:lpstr>
      <vt:lpstr>Anotace</vt:lpstr>
      <vt:lpstr> Opakování – Polovodiče</vt:lpstr>
      <vt:lpstr> MODRÁ  nebo  ČERVENÁ ? </vt:lpstr>
      <vt:lpstr>Otázka za 1 bod</vt:lpstr>
      <vt:lpstr>Otázka za 1 bod</vt:lpstr>
      <vt:lpstr>Otázka za 1 bod</vt:lpstr>
      <vt:lpstr>Otázka za 1 bod</vt:lpstr>
      <vt:lpstr>Otázka za 2 body</vt:lpstr>
      <vt:lpstr>Otázka za 2 body</vt:lpstr>
      <vt:lpstr>Otázka za 2 body</vt:lpstr>
      <vt:lpstr>Otázka za 2 body</vt:lpstr>
      <vt:lpstr>Otázka za 3 body</vt:lpstr>
      <vt:lpstr>Otázka za 3 body</vt:lpstr>
      <vt:lpstr>Otázka za 3 body</vt:lpstr>
      <vt:lpstr>Otázka za 3 body</vt:lpstr>
      <vt:lpstr>Otázka za 4 body</vt:lpstr>
      <vt:lpstr>Otázka za 4 body</vt:lpstr>
      <vt:lpstr>Otázka za 4 body</vt:lpstr>
      <vt:lpstr>Otázka za 4 body</vt:lpstr>
      <vt:lpstr>Otázka za 5 bodů</vt:lpstr>
      <vt:lpstr>Otázka za 5 bodů</vt:lpstr>
      <vt:lpstr>Otázka za 5 bodů</vt:lpstr>
      <vt:lpstr>Otázka za 5 bodů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225</cp:revision>
  <dcterms:created xsi:type="dcterms:W3CDTF">2013-05-10T12:01:16Z</dcterms:created>
  <dcterms:modified xsi:type="dcterms:W3CDTF">2014-01-18T20:38:31Z</dcterms:modified>
</cp:coreProperties>
</file>