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74" r:id="rId4"/>
    <p:sldId id="279" r:id="rId5"/>
    <p:sldId id="275" r:id="rId6"/>
    <p:sldId id="276" r:id="rId7"/>
    <p:sldId id="277" r:id="rId8"/>
    <p:sldId id="27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Časování sloves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VY_32_inovace_13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Časování sloves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Časování sloves</a:t>
            </a:r>
          </a:p>
          <a:p>
            <a:r>
              <a:rPr lang="cs-CZ" sz="1600" dirty="0" smtClean="0"/>
              <a:t>Anotace:    Určování času u sloves – čas přítomný.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8095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Slovesa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– nám říkají, co osoby, zvířata  a věci dělají nebo co se s nimi děje.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388" y="3284984"/>
            <a:ext cx="8259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se </a:t>
            </a:r>
            <a:r>
              <a:rPr lang="cs-CZ" sz="4000" b="1" dirty="0" smtClean="0">
                <a:solidFill>
                  <a:srgbClr val="0000CC"/>
                </a:solidFill>
              </a:rPr>
              <a:t>ČASUJÍ</a:t>
            </a:r>
            <a:r>
              <a:rPr lang="cs-CZ" sz="4000" b="1" dirty="0" smtClean="0"/>
              <a:t> = mají různé tvary.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5388" y="4365104"/>
            <a:ext cx="82591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vyjadřují: </a:t>
            </a:r>
            <a:r>
              <a:rPr lang="cs-CZ" sz="4000" b="1" dirty="0" smtClean="0">
                <a:solidFill>
                  <a:srgbClr val="FF0000"/>
                </a:solidFill>
              </a:rPr>
              <a:t>OSOBU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ČÍSLO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ČAS</a:t>
            </a:r>
            <a:r>
              <a:rPr lang="cs-CZ" sz="4000" b="1" dirty="0" smtClean="0"/>
              <a:t> a </a:t>
            </a:r>
            <a:r>
              <a:rPr lang="cs-CZ" sz="4000" b="1" dirty="0" smtClean="0">
                <a:solidFill>
                  <a:srgbClr val="FF0000"/>
                </a:solidFill>
              </a:rPr>
              <a:t>ZPŮSOB</a:t>
            </a:r>
            <a:r>
              <a:rPr lang="cs-CZ" sz="4000" b="1" dirty="0" smtClean="0"/>
              <a:t>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409749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139279"/>
            <a:ext cx="14550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Čas: 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325" y="4293096"/>
            <a:ext cx="84191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budoucí </a:t>
            </a:r>
            <a:r>
              <a:rPr lang="cs-CZ" sz="3600" b="1" dirty="0" smtClean="0"/>
              <a:t>– vyjadřuje děj, který se teprve stane.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7325" y="2780928"/>
            <a:ext cx="841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minulý </a:t>
            </a:r>
            <a:r>
              <a:rPr lang="cs-CZ" sz="3600" b="1" dirty="0" smtClean="0"/>
              <a:t>– vyjadřuje děj, který se už stal. 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7324" y="908720"/>
            <a:ext cx="84191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přítomný </a:t>
            </a:r>
            <a:r>
              <a:rPr lang="cs-CZ" sz="3600" b="1" dirty="0" smtClean="0"/>
              <a:t>- vyjadřuje děj, který se právě děje.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7325" y="2001327"/>
            <a:ext cx="8067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 </a:t>
            </a:r>
            <a:r>
              <a:rPr lang="cs-CZ" sz="3200" b="1" dirty="0" smtClean="0"/>
              <a:t> čtu, maluješ si, voláme </a:t>
            </a:r>
            <a:endParaRPr lang="cs-CZ" sz="3200" b="1" u="sng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325" y="3445452"/>
            <a:ext cx="84317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</a:t>
            </a:r>
            <a:r>
              <a:rPr lang="cs-CZ" sz="3200" b="1" dirty="0" smtClean="0"/>
              <a:t> četla jsem, malovala, volal </a:t>
            </a:r>
            <a:endParaRPr lang="cs-CZ" sz="3200" b="1" u="sng" dirty="0">
              <a:solidFill>
                <a:srgbClr val="0000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7325" y="5493425"/>
            <a:ext cx="8419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 </a:t>
            </a:r>
            <a:r>
              <a:rPr lang="cs-CZ" sz="3200" b="1" dirty="0" smtClean="0"/>
              <a:t>budu číst, namaluješ, budeme volat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val="259404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Čas přítomný: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3866" y="1013247"/>
            <a:ext cx="13321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err="1" smtClean="0"/>
              <a:t>Osoba,číslo</a:t>
            </a:r>
            <a:r>
              <a:rPr lang="cs-CZ" sz="2800" b="1" u="sng" dirty="0" smtClean="0"/>
              <a:t>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1444134"/>
            <a:ext cx="39459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kupovat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1898248"/>
            <a:ext cx="36309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tu</a:t>
            </a:r>
          </a:p>
          <a:p>
            <a:r>
              <a:rPr lang="cs-CZ" sz="2800" b="1" dirty="0" smtClean="0"/>
              <a:t>píši/píšu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780928"/>
            <a:ext cx="337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2.os.,č.j.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1" y="2780928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kupuješ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3486582"/>
            <a:ext cx="34880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116483"/>
            <a:ext cx="3153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1.os.,č.mn.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1" y="4110710"/>
            <a:ext cx="30243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kupujeme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2051720" y="1607954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9512" y="211369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1.os.,č.j.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51921" y="1890690"/>
            <a:ext cx="33721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upuji/</a:t>
            </a:r>
          </a:p>
          <a:p>
            <a:r>
              <a:rPr lang="cs-CZ" sz="2800" b="1" dirty="0" smtClean="0"/>
              <a:t>kupuju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95737" y="2780928"/>
            <a:ext cx="1353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čteš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4359" y="3486582"/>
            <a:ext cx="286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3.os.,č.j.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51920" y="3486582"/>
            <a:ext cx="3371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kupuje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4110710"/>
            <a:ext cx="1545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čteme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9512" y="4747787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2.os.,č.mn.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741172" y="1598998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195736" y="4747787"/>
            <a:ext cx="2946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čtete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51921" y="4747787"/>
            <a:ext cx="29523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kupujete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9512" y="5471646"/>
            <a:ext cx="2720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3.os.,č.mn.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95736" y="5255303"/>
            <a:ext cx="16561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tou píší/píšou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51922" y="5256202"/>
            <a:ext cx="14761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upují/</a:t>
            </a:r>
          </a:p>
          <a:p>
            <a:r>
              <a:rPr lang="cs-CZ" sz="2800" b="1" dirty="0" err="1" smtClean="0"/>
              <a:t>kupujou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5537450" y="1621941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683785" y="1433539"/>
            <a:ext cx="1192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prosit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683786" y="2106134"/>
            <a:ext cx="1336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prosím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683786" y="2780928"/>
            <a:ext cx="14932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prosíš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683785" y="3486582"/>
            <a:ext cx="13364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prosí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683786" y="4110710"/>
            <a:ext cx="15391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prosíme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683786" y="4771174"/>
            <a:ext cx="14701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prosíte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683786" y="5471646"/>
            <a:ext cx="15391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prosí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1013247"/>
            <a:ext cx="15767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Číst (psát)</a:t>
            </a:r>
            <a:endParaRPr lang="cs-CZ" sz="2800" b="1" u="sng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7271052" y="1607954"/>
            <a:ext cx="0" cy="504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452320" y="1433539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dělat</a:t>
            </a:r>
            <a:endParaRPr lang="cs-CZ" sz="2800" b="1" u="sng" dirty="0"/>
          </a:p>
        </p:txBody>
      </p:sp>
      <p:cxnSp>
        <p:nvCxnSpPr>
          <p:cNvPr id="43" name="Přímá spojnice 42"/>
          <p:cNvCxnSpPr/>
          <p:nvPr/>
        </p:nvCxnSpPr>
        <p:spPr>
          <a:xfrm>
            <a:off x="174359" y="4015640"/>
            <a:ext cx="8790129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7452320" y="211369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dělám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452320" y="278092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děláš</a:t>
            </a:r>
            <a:endParaRPr lang="cs-CZ" sz="28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452320" y="348658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dělá</a:t>
            </a:r>
            <a:endParaRPr lang="cs-CZ" sz="28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450124" y="4110009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děláme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452320" y="477117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děláte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452320" y="547074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dělají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81111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11" grpId="0"/>
      <p:bldP spid="41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99792" y="125277"/>
            <a:ext cx="44712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Pamatuj si: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4365" y="5330348"/>
            <a:ext cx="889213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 koncovkách </a:t>
            </a:r>
            <a:r>
              <a:rPr lang="cs-CZ" sz="4400" b="1" dirty="0" smtClean="0">
                <a:solidFill>
                  <a:srgbClr val="FF0000"/>
                </a:solidFill>
              </a:rPr>
              <a:t>–</a:t>
            </a:r>
            <a:r>
              <a:rPr lang="cs-CZ" sz="4400" b="1" dirty="0" err="1" smtClean="0">
                <a:solidFill>
                  <a:srgbClr val="FF0000"/>
                </a:solidFill>
              </a:rPr>
              <a:t>ím</a:t>
            </a:r>
            <a:r>
              <a:rPr lang="cs-CZ" sz="4400" b="1" dirty="0" smtClean="0">
                <a:solidFill>
                  <a:srgbClr val="FF0000"/>
                </a:solidFill>
              </a:rPr>
              <a:t>,-</a:t>
            </a:r>
            <a:r>
              <a:rPr lang="cs-CZ" sz="4400" b="1" dirty="0" err="1" smtClean="0">
                <a:solidFill>
                  <a:srgbClr val="FF0000"/>
                </a:solidFill>
              </a:rPr>
              <a:t>ám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smtClean="0"/>
              <a:t>je ve spisovné češtině vždy dlouhá samohláska. </a:t>
            </a:r>
            <a:endParaRPr lang="cs-CZ" sz="4400" b="1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4365" y="2367544"/>
            <a:ext cx="88921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/>
              <a:t>Například: 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0000CC"/>
                </a:solidFill>
              </a:rPr>
              <a:t>ležím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0000CC"/>
                </a:solidFill>
              </a:rPr>
              <a:t>maluješ si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0000CC"/>
                </a:solidFill>
              </a:rPr>
              <a:t>směje se  </a:t>
            </a:r>
            <a:endParaRPr lang="cs-CZ" sz="4000" b="1" u="sng" dirty="0">
              <a:solidFill>
                <a:srgbClr val="0000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4368" y="920994"/>
            <a:ext cx="88921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 přítomném čase jsou </a:t>
            </a:r>
            <a:r>
              <a:rPr lang="cs-CZ" sz="4400" b="1" dirty="0" smtClean="0">
                <a:solidFill>
                  <a:srgbClr val="0000CC"/>
                </a:solidFill>
              </a:rPr>
              <a:t>slovesné tvary jednoduché</a:t>
            </a:r>
            <a:r>
              <a:rPr lang="cs-CZ" sz="4400" b="1" dirty="0" smtClean="0"/>
              <a:t>.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4365" y="3206690"/>
            <a:ext cx="889213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 koncovkách slovesných tvarů v přítomném čase píšeme vždy </a:t>
            </a:r>
            <a:r>
              <a:rPr lang="cs-CZ" sz="4400" b="1" dirty="0" smtClean="0">
                <a:solidFill>
                  <a:srgbClr val="FF0000"/>
                </a:solidFill>
              </a:rPr>
              <a:t>měkké i/í</a:t>
            </a:r>
            <a:r>
              <a:rPr lang="cs-CZ" sz="4400" b="1" dirty="0" smtClean="0"/>
              <a:t>.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886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571327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66"/>
                </a:solidFill>
              </a:rPr>
              <a:t>Vyhledej chyby ve větách: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67" y="5731857"/>
            <a:ext cx="6978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Nejraději </a:t>
            </a:r>
            <a:r>
              <a:rPr lang="cs-CZ" sz="4000" b="1" dirty="0" err="1" smtClean="0"/>
              <a:t>nosým</a:t>
            </a:r>
            <a:r>
              <a:rPr lang="cs-CZ" sz="4000" b="1" dirty="0" smtClean="0"/>
              <a:t> kalhoty.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835" y="3822518"/>
            <a:ext cx="74463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Hledam</a:t>
            </a:r>
            <a:r>
              <a:rPr lang="cs-CZ" sz="4000" b="1" dirty="0" smtClean="0"/>
              <a:t> ztracené pero.</a:t>
            </a:r>
            <a:endParaRPr lang="cs-CZ" sz="4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72835" y="2060848"/>
            <a:ext cx="57953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Pepík </a:t>
            </a:r>
            <a:r>
              <a:rPr lang="cs-CZ" sz="4000" b="1" dirty="0" err="1" smtClean="0"/>
              <a:t>stavý</a:t>
            </a:r>
            <a:r>
              <a:rPr lang="cs-CZ" sz="4000" b="1" dirty="0" smtClean="0"/>
              <a:t> sněhuláka.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835" y="2933199"/>
            <a:ext cx="75955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Všichni se dobře </a:t>
            </a:r>
            <a:r>
              <a:rPr lang="cs-CZ" sz="4000" b="1" dirty="0" err="1" smtClean="0"/>
              <a:t>bavý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835" y="4733602"/>
            <a:ext cx="7461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Sekáči kosý trávu.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34609" y="2091625"/>
            <a:ext cx="1609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staví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7524328" y="1340768"/>
            <a:ext cx="0" cy="53285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524328" y="2963976"/>
            <a:ext cx="1609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baví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19212" y="3853295"/>
            <a:ext cx="19410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Hledám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19212" y="4764379"/>
            <a:ext cx="1609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kosí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19212" y="5762634"/>
            <a:ext cx="14402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nosím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653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6" grpId="0"/>
      <p:bldP spid="13" grpId="0"/>
      <p:bldP spid="14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Vymysli sloveso a vytvoř správný tvar:</a:t>
            </a:r>
            <a:endParaRPr lang="cs-CZ" b="1" dirty="0">
              <a:solidFill>
                <a:srgbClr val="FF0066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740781" y="2276872"/>
            <a:ext cx="32632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1.os.,č.j.,č.přít.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40781" y="3772447"/>
            <a:ext cx="31469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3</a:t>
            </a:r>
            <a:r>
              <a:rPr lang="cs-CZ" sz="3200" b="1" dirty="0" smtClean="0"/>
              <a:t>.os.,č.j.,č.přít.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54279" y="5533995"/>
            <a:ext cx="35512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2</a:t>
            </a:r>
            <a:r>
              <a:rPr lang="cs-CZ" sz="3200" b="1" dirty="0" smtClean="0"/>
              <a:t>.os.,č.mn.,č.přít.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76120" y="2276871"/>
            <a:ext cx="3167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3</a:t>
            </a:r>
            <a:r>
              <a:rPr lang="cs-CZ" sz="3200" b="1" dirty="0" smtClean="0"/>
              <a:t>.os.,č.mn.,č.přít.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76120" y="3772447"/>
            <a:ext cx="3276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2</a:t>
            </a:r>
            <a:r>
              <a:rPr lang="cs-CZ" sz="3200" b="1" dirty="0" smtClean="0"/>
              <a:t>.os.,č.mn.,č.přít.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28183" y="5497127"/>
            <a:ext cx="27718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1</a:t>
            </a:r>
            <a:r>
              <a:rPr lang="cs-CZ" sz="3200" b="1" dirty="0" smtClean="0"/>
              <a:t>.os.,č.j.,č.přít.</a:t>
            </a:r>
            <a:endParaRPr lang="cs-CZ" sz="3200" b="1" dirty="0"/>
          </a:p>
        </p:txBody>
      </p:sp>
      <p:pic>
        <p:nvPicPr>
          <p:cNvPr id="1026" name="Picture 2" descr="C:\Documents and Settings\Doma\Local Settings\Temporary Internet Files\Content.IE5\XEYMIIPP\MC90044172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68760"/>
            <a:ext cx="1515616" cy="1515616"/>
          </a:xfrm>
          <a:prstGeom prst="rect">
            <a:avLst/>
          </a:prstGeom>
          <a:noFill/>
        </p:spPr>
      </p:pic>
      <p:pic>
        <p:nvPicPr>
          <p:cNvPr id="9" name="Picture 4" descr="C:\Documents and Settings\Doma\Local Settings\Temporary Internet Files\Content.IE5\GYW54KXF\MC9003536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852936"/>
            <a:ext cx="1276539" cy="1843889"/>
          </a:xfrm>
          <a:prstGeom prst="rect">
            <a:avLst/>
          </a:prstGeom>
          <a:noFill/>
        </p:spPr>
      </p:pic>
      <p:pic>
        <p:nvPicPr>
          <p:cNvPr id="19" name="Picture 6" descr="C:\Documents and Settings\Doma\Local Settings\Temporary Internet Files\Content.IE5\XEYMIIPP\MC9002808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748633"/>
            <a:ext cx="1784384" cy="2109367"/>
          </a:xfrm>
          <a:prstGeom prst="rect">
            <a:avLst/>
          </a:prstGeom>
          <a:noFill/>
        </p:spPr>
      </p:pic>
      <p:pic>
        <p:nvPicPr>
          <p:cNvPr id="1031" name="Picture 7" descr="C:\Documents and Settings\Doma\Local Settings\Temporary Internet Files\Content.IE5\PL6YL53W\MC9003523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1772816"/>
            <a:ext cx="1510460" cy="1229087"/>
          </a:xfrm>
          <a:prstGeom prst="rect">
            <a:avLst/>
          </a:prstGeom>
          <a:noFill/>
        </p:spPr>
      </p:pic>
      <p:pic>
        <p:nvPicPr>
          <p:cNvPr id="1032" name="Picture 8" descr="C:\Documents and Settings\Doma\Local Settings\Temporary Internet Files\Content.IE5\LZ4J8HKS\MC90044179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2852936"/>
            <a:ext cx="1803648" cy="1803648"/>
          </a:xfrm>
          <a:prstGeom prst="rect">
            <a:avLst/>
          </a:prstGeom>
          <a:noFill/>
        </p:spPr>
      </p:pic>
      <p:pic>
        <p:nvPicPr>
          <p:cNvPr id="1034" name="Picture 10" descr="C:\Documents and Settings\Doma\Local Settings\Temporary Internet Files\Content.IE5\DTG322BI\MC90044042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4869160"/>
            <a:ext cx="1273983" cy="10496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8325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3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Zdroje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Český jazyk 4 pro základní školy; SPN 2009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</a:t>
            </a:r>
            <a:r>
              <a:rPr lang="cs-CZ" b="1" dirty="0" smtClean="0"/>
              <a:t>2010 – www.ofice.microsoft.com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3452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521</TotalTime>
  <Words>362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Český jazyk – Časování sloves</vt:lpstr>
      <vt:lpstr>Slovesa</vt:lpstr>
      <vt:lpstr>Prezentace aplikace PowerPoint</vt:lpstr>
      <vt:lpstr>Čas přítomný:</vt:lpstr>
      <vt:lpstr>Prezentace aplikace PowerPoint</vt:lpstr>
      <vt:lpstr>Prezentace aplikace PowerPoint</vt:lpstr>
      <vt:lpstr>Vymysli sloveso a vytvoř správný tvar: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jitka</cp:lastModifiedBy>
  <cp:revision>122</cp:revision>
  <dcterms:created xsi:type="dcterms:W3CDTF">2011-12-02T14:06:03Z</dcterms:created>
  <dcterms:modified xsi:type="dcterms:W3CDTF">2014-01-22T22:08:26Z</dcterms:modified>
</cp:coreProperties>
</file>