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92" r:id="rId1"/>
  </p:sldMasterIdLst>
  <p:notesMasterIdLst>
    <p:notesMasterId r:id="rId16"/>
  </p:notesMasterIdLst>
  <p:sldIdLst>
    <p:sldId id="256" r:id="rId2"/>
    <p:sldId id="275" r:id="rId3"/>
    <p:sldId id="258" r:id="rId4"/>
    <p:sldId id="283" r:id="rId5"/>
    <p:sldId id="274" r:id="rId6"/>
    <p:sldId id="268" r:id="rId7"/>
    <p:sldId id="273" r:id="rId8"/>
    <p:sldId id="272" r:id="rId9"/>
    <p:sldId id="277" r:id="rId10"/>
    <p:sldId id="278" r:id="rId11"/>
    <p:sldId id="279" r:id="rId12"/>
    <p:sldId id="280" r:id="rId13"/>
    <p:sldId id="281" r:id="rId14"/>
    <p:sldId id="28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91" y="30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940536-B045-4168-A352-CBBF96BD1DBB}" type="datetimeFigureOut">
              <a:rPr lang="de-DE" smtClean="0"/>
              <a:t>25.01.2014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F8D21F-FB7E-4F6F-B9CA-E52CCEB37C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01245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B051BF8-74CB-4CE1-BC4E-EDEF6DAD10AB}" type="datetime1">
              <a:rPr lang="de-DE" smtClean="0"/>
              <a:t>25.01.2014</a:t>
            </a:fld>
            <a:endParaRPr lang="de-DE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5FC918-FE57-432D-82D7-2849445BE3E6}" type="datetime1">
              <a:rPr lang="de-DE" smtClean="0"/>
              <a:t>25.01.2014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0EFAC85-9F34-4B6E-A6E9-0B83EFCEC923}" type="datetime1">
              <a:rPr lang="de-DE" smtClean="0"/>
              <a:t>25.01.2014</a:t>
            </a:fld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248451-2425-4F53-9FDB-6C7D5B4DC2E2}" type="datetime1">
              <a:rPr lang="de-DE" smtClean="0"/>
              <a:t>25.01.2014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93BF66-EFE6-489C-A269-40C02B4A9D2C}" type="datetime1">
              <a:rPr lang="de-DE" smtClean="0"/>
              <a:t>25.01.2014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B9AC09-E07F-4E1A-94AA-F81605FCE509}" type="datetime1">
              <a:rPr lang="de-DE" smtClean="0"/>
              <a:t>25.01.2014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0C6411-3811-431C-81FC-43D70BA1AC5F}" type="datetime1">
              <a:rPr lang="de-DE" smtClean="0"/>
              <a:t>25.01.2014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9F663AC-1369-42E8-A40A-F336819103A1}" type="datetime1">
              <a:rPr lang="de-DE" smtClean="0"/>
              <a:t>25.01.2014</a:t>
            </a:fld>
            <a:endParaRPr lang="de-DE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6AEC38B-CDEF-4A29-A32E-7D289FBE8BC8}" type="datetime1">
              <a:rPr lang="de-DE" smtClean="0"/>
              <a:t>25.01.2014</a:t>
            </a:fld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FBB35C-F10C-44A6-BF0F-C05279175729}" type="datetime1">
              <a:rPr lang="de-DE" smtClean="0"/>
              <a:t>25.01.2014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36E9C9-53CB-4125-925E-CAF8F1B08284}" type="datetime1">
              <a:rPr lang="de-DE" smtClean="0"/>
              <a:t>25.01.2014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de-DE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AB988D4-8A68-4396-86CA-7818FF3D7FD6}" type="datetime1">
              <a:rPr lang="de-DE" smtClean="0"/>
              <a:t>25.01.2014</a:t>
            </a:fld>
            <a:endParaRPr lang="de-DE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4DB70295-5B0A-4DA5-A8D0-B1337A611E68}" type="slidenum">
              <a:rPr lang="de-DE" smtClean="0"/>
              <a:t>‹#›</a:t>
            </a:fld>
            <a:endParaRPr lang="de-DE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7496709"/>
              </p:ext>
            </p:extLst>
          </p:nvPr>
        </p:nvGraphicFramePr>
        <p:xfrm>
          <a:off x="179513" y="1340769"/>
          <a:ext cx="8784976" cy="4320478"/>
        </p:xfrm>
        <a:graphic>
          <a:graphicData uri="http://schemas.openxmlformats.org/drawingml/2006/table">
            <a:tbl>
              <a:tblPr/>
              <a:tblGrid>
                <a:gridCol w="2176294"/>
                <a:gridCol w="6608682"/>
              </a:tblGrid>
              <a:tr h="3015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CZ.1.07/1.5.00/34.0029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 INOVACE_12- 07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36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průmyslová škola stavební, Resslova 2,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České Budějovice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Dana Mužíková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Tematický celek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Německý jazyk odborný: </a:t>
                      </a:r>
                      <a:r>
                        <a:rPr kumimoji="0" lang="cs-CZ" sz="1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Tiefbaunetze</a:t>
                      </a: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</a:t>
                      </a:r>
                      <a:r>
                        <a:rPr kumimoji="0" lang="cs-CZ" sz="1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und</a:t>
                      </a: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Verkehrswege</a:t>
                      </a: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- </a:t>
                      </a:r>
                      <a:r>
                        <a:rPr kumimoji="0" lang="cs-CZ" sz="1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Übungen</a:t>
                      </a: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1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3.- 4. ročník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27. 11. 2013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26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Výukový materiál slouží  k procvičování odborné slovní zásoby oboru stavebnictví spolu s gramatikou typickou pro odborný styl.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Je zpracován formou prezentace.</a:t>
                      </a: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18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probíhá ve třech typech cvičení, která obsahují současně i správná řešení.                                </a:t>
                      </a: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850738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661248"/>
            <a:ext cx="6010299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73022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-468560" y="332656"/>
            <a:ext cx="10009112" cy="2933568"/>
          </a:xfrm>
        </p:spPr>
        <p:txBody>
          <a:bodyPr>
            <a:noAutofit/>
          </a:bodyPr>
          <a:lstStyle/>
          <a:p>
            <a:pPr lvl="0" algn="ctr"/>
            <a:r>
              <a:rPr lang="cs-CZ" sz="4600" b="1" i="1" dirty="0" smtClean="0">
                <a:solidFill>
                  <a:srgbClr val="C00000"/>
                </a:solidFill>
              </a:rPr>
              <a:t> </a:t>
            </a:r>
            <a:br>
              <a:rPr lang="cs-CZ" sz="4600" b="1" i="1" dirty="0" smtClean="0">
                <a:solidFill>
                  <a:srgbClr val="C00000"/>
                </a:solidFill>
              </a:rPr>
            </a:br>
            <a:r>
              <a:rPr lang="cs-CZ" sz="4600" b="1" i="1" dirty="0" smtClean="0">
                <a:solidFill>
                  <a:srgbClr val="C00000"/>
                </a:solidFill>
              </a:rPr>
              <a:t> </a:t>
            </a:r>
            <a:br>
              <a:rPr lang="cs-CZ" sz="4600" b="1" i="1" dirty="0" smtClean="0">
                <a:solidFill>
                  <a:srgbClr val="C00000"/>
                </a:solidFill>
              </a:rPr>
            </a:br>
            <a:r>
              <a:rPr lang="cs-CZ" sz="4600" b="1" i="1" dirty="0">
                <a:solidFill>
                  <a:srgbClr val="C00000"/>
                </a:solidFill>
              </a:rPr>
              <a:t/>
            </a:r>
            <a:br>
              <a:rPr lang="cs-CZ" sz="4600" b="1" i="1" dirty="0">
                <a:solidFill>
                  <a:srgbClr val="C00000"/>
                </a:solidFill>
              </a:rPr>
            </a:br>
            <a:r>
              <a:rPr lang="cs-CZ" sz="4600" b="1" i="1" dirty="0" smtClean="0">
                <a:solidFill>
                  <a:srgbClr val="C00000"/>
                </a:solidFill>
              </a:rPr>
              <a:t> </a:t>
            </a:r>
            <a:r>
              <a:rPr lang="cs-CZ" sz="4600" b="1" i="1" dirty="0" err="1" smtClean="0">
                <a:solidFill>
                  <a:srgbClr val="C00000"/>
                </a:solidFill>
              </a:rPr>
              <a:t>Tiefbaunetze</a:t>
            </a:r>
            <a:r>
              <a:rPr lang="cs-CZ" sz="4600" b="1" i="1" dirty="0" smtClean="0">
                <a:solidFill>
                  <a:srgbClr val="C00000"/>
                </a:solidFill>
              </a:rPr>
              <a:t> </a:t>
            </a:r>
            <a:r>
              <a:rPr lang="cs-CZ" sz="4600" b="1" i="1" dirty="0" err="1" smtClean="0">
                <a:solidFill>
                  <a:srgbClr val="C00000"/>
                </a:solidFill>
              </a:rPr>
              <a:t>und</a:t>
            </a:r>
            <a:r>
              <a:rPr lang="cs-CZ" sz="4600" b="1" i="1" dirty="0" smtClean="0">
                <a:solidFill>
                  <a:srgbClr val="C00000"/>
                </a:solidFill>
                <a:effectLst/>
              </a:rPr>
              <a:t> </a:t>
            </a:r>
            <a:r>
              <a:rPr lang="cs-CZ" sz="4600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Verkehrswege</a:t>
            </a:r>
            <a:r>
              <a:rPr lang="cs-CZ" sz="4600" b="1" i="1" dirty="0" smtClean="0">
                <a:solidFill>
                  <a:srgbClr val="C00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600" b="1" i="1" dirty="0" smtClean="0">
                <a:solidFill>
                  <a:srgbClr val="C00000"/>
                </a:solidFill>
              </a:rPr>
              <a:t/>
            </a:r>
            <a:br>
              <a:rPr lang="cs-CZ" sz="4600" b="1" i="1" dirty="0" smtClean="0">
                <a:solidFill>
                  <a:srgbClr val="C00000"/>
                </a:solidFill>
              </a:rPr>
            </a:br>
            <a:r>
              <a:rPr lang="cs-CZ" sz="2000" b="1" i="1" dirty="0" smtClean="0">
                <a:solidFill>
                  <a:srgbClr val="C00000"/>
                </a:solidFill>
              </a:rPr>
              <a:t> </a:t>
            </a:r>
            <a:r>
              <a:rPr lang="cs-CZ" sz="4600" b="1" i="1" dirty="0" smtClean="0">
                <a:solidFill>
                  <a:srgbClr val="C00000"/>
                </a:solidFill>
              </a:rPr>
              <a:t/>
            </a:r>
            <a:br>
              <a:rPr lang="cs-CZ" sz="4600" b="1" i="1" dirty="0" smtClean="0">
                <a:solidFill>
                  <a:srgbClr val="C00000"/>
                </a:solidFill>
              </a:rPr>
            </a:b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Übungen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</a:rPr>
              <a:t>1</a:t>
            </a:r>
            <a:r>
              <a:rPr lang="cs-CZ" sz="4600" b="1" i="1" dirty="0">
                <a:solidFill>
                  <a:srgbClr val="C00000"/>
                </a:solidFill>
                <a:cs typeface="Times New Roman" pitchFamily="18" charset="0"/>
              </a:rPr>
              <a:t/>
            </a:r>
            <a:br>
              <a:rPr lang="cs-CZ" sz="4600" b="1" i="1" dirty="0">
                <a:solidFill>
                  <a:srgbClr val="C00000"/>
                </a:solidFill>
                <a:cs typeface="Times New Roman" pitchFamily="18" charset="0"/>
              </a:rPr>
            </a:br>
            <a:endParaRPr lang="de-DE" sz="4600" b="1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2</a:t>
            </a:fld>
            <a:endParaRPr lang="de-DE"/>
          </a:p>
        </p:txBody>
      </p:sp>
      <p:pic>
        <p:nvPicPr>
          <p:cNvPr id="5" name="obrázek 6" descr="C:\Users\kamil\Desktop\220px-Erdgas-Hochdruckleitung_Bad_Leonfelden-Linz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962" y="3266224"/>
            <a:ext cx="3783066" cy="2924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1" descr="C:\Users\kamil\Desktop\220px-D1_Praha-Chodov[1]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280079"/>
            <a:ext cx="3960440" cy="2924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27698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260648"/>
            <a:ext cx="9505056" cy="1728192"/>
          </a:xfrm>
        </p:spPr>
        <p:txBody>
          <a:bodyPr>
            <a:noAutofit/>
          </a:bodyPr>
          <a:lstStyle/>
          <a:p>
            <a:pPr algn="l"/>
            <a:r>
              <a:rPr lang="cs-CZ" sz="3400" b="1" dirty="0" smtClean="0">
                <a:solidFill>
                  <a:srgbClr val="C00000"/>
                </a:solidFill>
              </a:rPr>
              <a:t/>
            </a:r>
            <a:br>
              <a:rPr lang="cs-CZ" sz="3400" b="1" dirty="0" smtClean="0">
                <a:solidFill>
                  <a:srgbClr val="C00000"/>
                </a:solidFill>
              </a:rPr>
            </a:br>
            <a:r>
              <a:rPr lang="cs-CZ" sz="3400" b="1" dirty="0" smtClean="0">
                <a:solidFill>
                  <a:srgbClr val="C00000"/>
                </a:solidFill>
              </a:rPr>
              <a:t/>
            </a:r>
            <a:br>
              <a:rPr lang="cs-CZ" sz="3400" b="1" dirty="0" smtClean="0">
                <a:solidFill>
                  <a:srgbClr val="C00000"/>
                </a:solidFill>
              </a:rPr>
            </a:br>
            <a:r>
              <a:rPr lang="cs-CZ" sz="3400" b="1" dirty="0">
                <a:solidFill>
                  <a:srgbClr val="C00000"/>
                </a:solidFill>
              </a:rPr>
              <a:t/>
            </a:r>
            <a:br>
              <a:rPr lang="cs-CZ" sz="3400" b="1" dirty="0">
                <a:solidFill>
                  <a:srgbClr val="C00000"/>
                </a:solidFill>
              </a:rPr>
            </a:br>
            <a:r>
              <a:rPr lang="cs-CZ" sz="3400" b="1" dirty="0" smtClean="0">
                <a:solidFill>
                  <a:srgbClr val="C00000"/>
                </a:solidFill>
              </a:rPr>
              <a:t/>
            </a:r>
            <a:br>
              <a:rPr lang="cs-CZ" sz="3400" b="1" dirty="0" smtClean="0">
                <a:solidFill>
                  <a:srgbClr val="C00000"/>
                </a:solidFill>
              </a:rPr>
            </a:br>
            <a:r>
              <a:rPr lang="cs-CZ" sz="3400" b="1" dirty="0" smtClean="0">
                <a:solidFill>
                  <a:srgbClr val="C00000"/>
                </a:solidFill>
              </a:rPr>
              <a:t>                              </a:t>
            </a:r>
            <a:r>
              <a:rPr lang="cs-CZ" sz="3600" b="1" dirty="0">
                <a:solidFill>
                  <a:srgbClr val="C00000"/>
                </a:solidFill>
              </a:rPr>
              <a:t>1</a:t>
            </a:r>
            <a:r>
              <a:rPr lang="cs-CZ" sz="3600" b="1" dirty="0" smtClean="0">
                <a:solidFill>
                  <a:srgbClr val="C00000"/>
                </a:solidFill>
              </a:rPr>
              <a:t>. AUFGABE </a:t>
            </a:r>
            <a:r>
              <a:rPr lang="cs-CZ" sz="3400" b="1" dirty="0" smtClean="0">
                <a:solidFill>
                  <a:srgbClr val="C00000"/>
                </a:solidFill>
              </a:rPr>
              <a:t/>
            </a:r>
            <a:br>
              <a:rPr lang="cs-CZ" sz="3400" b="1" dirty="0" smtClean="0">
                <a:solidFill>
                  <a:srgbClr val="C00000"/>
                </a:solidFill>
              </a:rPr>
            </a:br>
            <a:r>
              <a:rPr lang="cs-CZ" sz="3400" b="1" dirty="0" smtClean="0">
                <a:solidFill>
                  <a:srgbClr val="C00000"/>
                </a:solidFill>
              </a:rPr>
              <a:t> </a:t>
            </a:r>
            <a:r>
              <a:rPr lang="cs-CZ" sz="3400" b="1" dirty="0" err="1" smtClean="0">
                <a:solidFill>
                  <a:schemeClr val="tx2"/>
                </a:solidFill>
              </a:rPr>
              <a:t>Lösen</a:t>
            </a:r>
            <a:r>
              <a:rPr lang="cs-CZ" sz="3400" b="1" dirty="0" smtClean="0">
                <a:solidFill>
                  <a:schemeClr val="tx2"/>
                </a:solidFill>
              </a:rPr>
              <a:t> </a:t>
            </a:r>
            <a:r>
              <a:rPr lang="cs-CZ" sz="3400" b="1" dirty="0" err="1">
                <a:solidFill>
                  <a:schemeClr val="tx2"/>
                </a:solidFill>
              </a:rPr>
              <a:t>Sie</a:t>
            </a:r>
            <a:r>
              <a:rPr lang="cs-CZ" sz="3400" b="1" dirty="0">
                <a:solidFill>
                  <a:schemeClr val="tx2"/>
                </a:solidFill>
              </a:rPr>
              <a:t> </a:t>
            </a:r>
            <a:r>
              <a:rPr lang="cs-CZ" sz="3400" b="1" dirty="0" err="1">
                <a:solidFill>
                  <a:schemeClr val="tx2"/>
                </a:solidFill>
              </a:rPr>
              <a:t>das</a:t>
            </a:r>
            <a:r>
              <a:rPr lang="cs-CZ" sz="3400" b="1" dirty="0">
                <a:solidFill>
                  <a:schemeClr val="tx2"/>
                </a:solidFill>
              </a:rPr>
              <a:t> </a:t>
            </a:r>
            <a:r>
              <a:rPr lang="cs-CZ" sz="3400" b="1" dirty="0" err="1">
                <a:solidFill>
                  <a:schemeClr val="tx2"/>
                </a:solidFill>
              </a:rPr>
              <a:t>Rätsel</a:t>
            </a:r>
            <a:r>
              <a:rPr lang="cs-CZ" sz="3400" b="1" dirty="0">
                <a:solidFill>
                  <a:schemeClr val="tx2"/>
                </a:solidFill>
              </a:rPr>
              <a:t>. </a:t>
            </a:r>
            <a:r>
              <a:rPr lang="cs-CZ" sz="3400" b="1" dirty="0" err="1" smtClean="0">
                <a:solidFill>
                  <a:schemeClr val="tx2"/>
                </a:solidFill>
              </a:rPr>
              <a:t>Das</a:t>
            </a:r>
            <a:r>
              <a:rPr lang="cs-CZ" sz="3400" b="1" dirty="0" smtClean="0">
                <a:solidFill>
                  <a:schemeClr val="tx2"/>
                </a:solidFill>
              </a:rPr>
              <a:t> </a:t>
            </a:r>
            <a:r>
              <a:rPr lang="cs-CZ" sz="3400" b="1" i="1" dirty="0">
                <a:solidFill>
                  <a:schemeClr val="accent1"/>
                </a:solidFill>
              </a:rPr>
              <a:t>E</a:t>
            </a:r>
            <a:r>
              <a:rPr lang="cs-CZ" sz="3400" b="1" dirty="0">
                <a:solidFill>
                  <a:schemeClr val="accent1"/>
                </a:solidFill>
              </a:rPr>
              <a:t> </a:t>
            </a:r>
            <a:r>
              <a:rPr lang="cs-CZ" sz="3400" b="1" dirty="0" err="1">
                <a:solidFill>
                  <a:schemeClr val="tx2"/>
                </a:solidFill>
              </a:rPr>
              <a:t>auf</a:t>
            </a:r>
            <a:r>
              <a:rPr lang="cs-CZ" sz="3400" b="1" dirty="0">
                <a:solidFill>
                  <a:schemeClr val="tx2"/>
                </a:solidFill>
              </a:rPr>
              <a:t> </a:t>
            </a:r>
            <a:r>
              <a:rPr lang="cs-CZ" sz="3400" b="1" dirty="0" smtClean="0">
                <a:solidFill>
                  <a:schemeClr val="tx2"/>
                </a:solidFill>
              </a:rPr>
              <a:t>der </a:t>
            </a:r>
            <a:r>
              <a:rPr lang="cs-CZ" sz="3400" b="1" dirty="0" err="1" smtClean="0">
                <a:solidFill>
                  <a:schemeClr val="tx2"/>
                </a:solidFill>
              </a:rPr>
              <a:t>Treppe</a:t>
            </a:r>
            <a:r>
              <a:rPr lang="cs-CZ" sz="3400" b="1" dirty="0">
                <a:solidFill>
                  <a:schemeClr val="tx2"/>
                </a:solidFill>
              </a:rPr>
              <a:t>:</a:t>
            </a:r>
            <a:r>
              <a:rPr lang="cs-CZ" sz="3400" dirty="0"/>
              <a:t/>
            </a:r>
            <a:br>
              <a:rPr lang="cs-CZ" sz="3400" dirty="0"/>
            </a:br>
            <a:endParaRPr lang="de-DE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80528" y="1844824"/>
            <a:ext cx="9721080" cy="48245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2"/>
                </a:solidFill>
              </a:rPr>
              <a:t>1</a:t>
            </a:r>
            <a:r>
              <a:rPr lang="cs-CZ" sz="2800" dirty="0" smtClean="0"/>
              <a:t> </a:t>
            </a:r>
            <a:r>
              <a:rPr lang="cs-CZ" sz="2800" b="1" i="1" dirty="0" smtClean="0">
                <a:solidFill>
                  <a:schemeClr val="accent1"/>
                </a:solidFill>
              </a:rPr>
              <a:t>E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/>
              <a:t>    </a:t>
            </a:r>
            <a:r>
              <a:rPr lang="cs-CZ" sz="2800" dirty="0"/>
              <a:t>.     .     .     .     .     .     .     .     .     .     </a:t>
            </a:r>
            <a:r>
              <a:rPr lang="cs-CZ" sz="2800" dirty="0">
                <a:solidFill>
                  <a:schemeClr val="tx2"/>
                </a:solidFill>
              </a:rPr>
              <a:t>.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zemní  souprava</a:t>
            </a:r>
            <a:endParaRPr lang="cs-CZ" sz="2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2 .     </a:t>
            </a:r>
            <a:r>
              <a:rPr lang="cs-CZ" sz="28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.     .     .     .     .     .     .               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zatížení</a:t>
            </a:r>
            <a:endParaRPr lang="cs-CZ" sz="2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3 .    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  </a:t>
            </a:r>
            <a:r>
              <a:rPr lang="cs-CZ" sz="28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.     .     .     .     .     .     .     .  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povrchový</a:t>
            </a:r>
            <a:endParaRPr lang="cs-CZ" sz="2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4 .    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  .     </a:t>
            </a:r>
            <a:r>
              <a:rPr lang="cs-CZ" sz="28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.     .                              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skladovat</a:t>
            </a:r>
            <a:endParaRPr lang="cs-CZ" sz="2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5 .    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  .     .     </a:t>
            </a:r>
            <a:r>
              <a:rPr lang="cs-CZ" sz="28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28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.     .                     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plynovodní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6 .    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  .     .     .     </a:t>
            </a:r>
            <a:r>
              <a:rPr lang="cs-CZ" sz="28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28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</a:t>
            </a:r>
            <a:r>
              <a:rPr lang="cs-CZ" sz="28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silnice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7 .    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  .     .     .     .     </a:t>
            </a:r>
            <a:r>
              <a:rPr lang="cs-CZ" sz="28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.         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odpadní voda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8 .    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  .     .     .     .     .     </a:t>
            </a:r>
            <a:r>
              <a:rPr lang="cs-CZ" sz="28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.  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recipient</a:t>
            </a:r>
            <a:endParaRPr lang="cs-CZ" sz="2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 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  .     .     .     .     .     .     </a:t>
            </a:r>
            <a:r>
              <a:rPr lang="cs-CZ" sz="28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.     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směry        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   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  .     .     .     .     .     .     .  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.      materiály   </a:t>
            </a:r>
            <a:endParaRPr lang="cs-CZ" sz="2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de-DE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17022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663296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1. AUFGABE </a:t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>
                <a:solidFill>
                  <a:srgbClr val="C00000"/>
                </a:solidFill>
              </a:rPr>
              <a:t>  </a:t>
            </a:r>
            <a:r>
              <a:rPr lang="cs-CZ" sz="3600" b="1" dirty="0" err="1">
                <a:solidFill>
                  <a:schemeClr val="tx2"/>
                </a:solidFill>
              </a:rPr>
              <a:t>Lösung</a:t>
            </a:r>
            <a:r>
              <a:rPr lang="cs-CZ" sz="3600" b="1" dirty="0">
                <a:solidFill>
                  <a:schemeClr val="tx2"/>
                </a:solidFill>
              </a:rPr>
              <a:t>:</a:t>
            </a:r>
            <a:r>
              <a:rPr lang="cs-CZ" sz="3600" dirty="0"/>
              <a:t/>
            </a:r>
            <a:br>
              <a:rPr lang="cs-CZ" sz="3600" dirty="0"/>
            </a:br>
            <a:endParaRPr lang="de-DE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176464" cy="5445224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1 </a:t>
            </a:r>
            <a:r>
              <a:rPr lang="cs-CZ" b="1" i="1" dirty="0" smtClean="0">
                <a:solidFill>
                  <a:schemeClr val="tx2"/>
                </a:solidFill>
              </a:rPr>
              <a:t>  </a:t>
            </a:r>
            <a:r>
              <a:rPr lang="cs-CZ" b="1" i="1" dirty="0" err="1" smtClean="0">
                <a:solidFill>
                  <a:schemeClr val="accent1"/>
                </a:solidFill>
              </a:rPr>
              <a:t>E</a:t>
            </a:r>
            <a:r>
              <a:rPr lang="cs-CZ" b="1" i="1" dirty="0" err="1" smtClean="0">
                <a:solidFill>
                  <a:schemeClr val="tx2"/>
                </a:solidFill>
              </a:rPr>
              <a:t>inbauanlage</a:t>
            </a:r>
            <a:r>
              <a:rPr lang="cs-CZ" b="1" i="1" dirty="0">
                <a:solidFill>
                  <a:schemeClr val="tx2"/>
                </a:solidFill>
              </a:rPr>
              <a:t>, </a:t>
            </a:r>
            <a:r>
              <a:rPr lang="cs-CZ" b="1" i="1" dirty="0" err="1">
                <a:solidFill>
                  <a:schemeClr val="tx2"/>
                </a:solidFill>
              </a:rPr>
              <a:t>die</a:t>
            </a: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b="1" i="1" dirty="0" smtClean="0">
                <a:solidFill>
                  <a:schemeClr val="tx2"/>
                </a:solidFill>
              </a:rPr>
              <a:t>                                           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2   </a:t>
            </a:r>
            <a:r>
              <a:rPr lang="cs-CZ" b="1" i="1" dirty="0" err="1" smtClean="0">
                <a:solidFill>
                  <a:schemeClr val="tx2"/>
                </a:solidFill>
              </a:rPr>
              <a:t>B</a:t>
            </a:r>
            <a:r>
              <a:rPr lang="cs-CZ" b="1" i="1" dirty="0" err="1" smtClean="0">
                <a:solidFill>
                  <a:schemeClr val="accent1"/>
                </a:solidFill>
              </a:rPr>
              <a:t>e</a:t>
            </a:r>
            <a:r>
              <a:rPr lang="cs-CZ" b="1" i="1" dirty="0" err="1" smtClean="0">
                <a:solidFill>
                  <a:schemeClr val="tx2"/>
                </a:solidFill>
              </a:rPr>
              <a:t>lastung,die</a:t>
            </a:r>
            <a:r>
              <a:rPr lang="cs-CZ" dirty="0" smtClean="0">
                <a:solidFill>
                  <a:schemeClr val="tx2"/>
                </a:solidFill>
              </a:rPr>
              <a:t>                                             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b="1" i="1" dirty="0" err="1" smtClean="0">
                <a:solidFill>
                  <a:schemeClr val="tx2"/>
                </a:solidFill>
              </a:rPr>
              <a:t>ob</a:t>
            </a:r>
            <a:r>
              <a:rPr lang="cs-CZ" b="1" i="1" dirty="0" err="1" smtClean="0">
                <a:solidFill>
                  <a:schemeClr val="accent1"/>
                </a:solidFill>
              </a:rPr>
              <a:t>e</a:t>
            </a:r>
            <a:r>
              <a:rPr lang="cs-CZ" b="1" i="1" dirty="0" err="1" smtClean="0">
                <a:solidFill>
                  <a:schemeClr val="tx2"/>
                </a:solidFill>
              </a:rPr>
              <a:t>rirdisch</a:t>
            </a:r>
            <a:r>
              <a:rPr lang="cs-CZ" b="1" i="1" dirty="0" smtClean="0">
                <a:solidFill>
                  <a:schemeClr val="tx2"/>
                </a:solidFill>
              </a:rPr>
              <a:t>     </a:t>
            </a:r>
            <a:r>
              <a:rPr lang="cs-CZ" dirty="0" smtClean="0">
                <a:solidFill>
                  <a:schemeClr val="tx2"/>
                </a:solidFill>
              </a:rPr>
              <a:t>                           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4  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b="1" i="1" dirty="0" err="1">
                <a:solidFill>
                  <a:schemeClr val="tx2"/>
                </a:solidFill>
              </a:rPr>
              <a:t>lag</a:t>
            </a:r>
            <a:r>
              <a:rPr lang="cs-CZ" b="1" i="1" dirty="0" err="1">
                <a:solidFill>
                  <a:schemeClr val="accent1"/>
                </a:solidFill>
              </a:rPr>
              <a:t>e</a:t>
            </a:r>
            <a:r>
              <a:rPr lang="cs-CZ" b="1" i="1" dirty="0" err="1">
                <a:solidFill>
                  <a:schemeClr val="tx2"/>
                </a:solidFill>
              </a:rPr>
              <a:t>rn</a:t>
            </a:r>
            <a:r>
              <a:rPr lang="cs-CZ" dirty="0">
                <a:solidFill>
                  <a:schemeClr val="tx2"/>
                </a:solidFill>
              </a:rPr>
              <a:t>            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5   </a:t>
            </a:r>
            <a:r>
              <a:rPr lang="cs-CZ" b="1" i="1" dirty="0" err="1">
                <a:solidFill>
                  <a:schemeClr val="tx2"/>
                </a:solidFill>
              </a:rPr>
              <a:t>Gasn</a:t>
            </a:r>
            <a:r>
              <a:rPr lang="cs-CZ" b="1" i="1" dirty="0" err="1">
                <a:solidFill>
                  <a:schemeClr val="accent1"/>
                </a:solidFill>
              </a:rPr>
              <a:t>e</a:t>
            </a:r>
            <a:r>
              <a:rPr lang="cs-CZ" b="1" i="1" dirty="0" err="1">
                <a:solidFill>
                  <a:schemeClr val="tx2"/>
                </a:solidFill>
              </a:rPr>
              <a:t>tz</a:t>
            </a:r>
            <a:r>
              <a:rPr lang="cs-CZ" b="1" i="1" dirty="0">
                <a:solidFill>
                  <a:schemeClr val="tx2"/>
                </a:solidFill>
              </a:rPr>
              <a:t>, </a:t>
            </a:r>
            <a:r>
              <a:rPr lang="cs-CZ" b="1" i="1" dirty="0" err="1">
                <a:solidFill>
                  <a:schemeClr val="tx2"/>
                </a:solidFill>
              </a:rPr>
              <a:t>das</a:t>
            </a:r>
            <a:r>
              <a:rPr lang="cs-CZ" dirty="0">
                <a:solidFill>
                  <a:schemeClr val="tx2"/>
                </a:solidFill>
              </a:rPr>
              <a:t> 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6  </a:t>
            </a:r>
            <a:r>
              <a:rPr lang="cs-CZ" dirty="0" smtClean="0">
                <a:solidFill>
                  <a:schemeClr val="tx2"/>
                </a:solidFill>
              </a:rPr>
              <a:t>  </a:t>
            </a:r>
            <a:r>
              <a:rPr lang="cs-CZ" b="1" i="1" dirty="0" err="1" smtClean="0">
                <a:solidFill>
                  <a:schemeClr val="tx2"/>
                </a:solidFill>
              </a:rPr>
              <a:t>Straß</a:t>
            </a:r>
            <a:r>
              <a:rPr lang="cs-CZ" b="1" i="1" dirty="0" err="1" smtClean="0">
                <a:solidFill>
                  <a:schemeClr val="accent1"/>
                </a:solidFill>
              </a:rPr>
              <a:t>e</a:t>
            </a:r>
            <a:r>
              <a:rPr lang="cs-CZ" b="1" i="1" dirty="0">
                <a:solidFill>
                  <a:schemeClr val="tx2"/>
                </a:solidFill>
              </a:rPr>
              <a:t>, </a:t>
            </a:r>
            <a:r>
              <a:rPr lang="cs-CZ" b="1" i="1" dirty="0" err="1">
                <a:solidFill>
                  <a:schemeClr val="tx2"/>
                </a:solidFill>
              </a:rPr>
              <a:t>die</a:t>
            </a:r>
            <a:r>
              <a:rPr lang="cs-CZ" b="1" i="1" dirty="0">
                <a:solidFill>
                  <a:schemeClr val="tx2"/>
                </a:solidFill>
              </a:rPr>
              <a:t>     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7   </a:t>
            </a:r>
            <a:r>
              <a:rPr lang="cs-CZ" b="1" i="1" dirty="0" err="1" smtClean="0">
                <a:solidFill>
                  <a:schemeClr val="tx2"/>
                </a:solidFill>
              </a:rPr>
              <a:t>Abwass</a:t>
            </a:r>
            <a:r>
              <a:rPr lang="cs-CZ" b="1" i="1" dirty="0" err="1" smtClean="0">
                <a:solidFill>
                  <a:schemeClr val="accent1"/>
                </a:solidFill>
              </a:rPr>
              <a:t>e</a:t>
            </a:r>
            <a:r>
              <a:rPr lang="cs-CZ" b="1" i="1" dirty="0" err="1" smtClean="0">
                <a:solidFill>
                  <a:schemeClr val="tx2"/>
                </a:solidFill>
              </a:rPr>
              <a:t>r</a:t>
            </a:r>
            <a:r>
              <a:rPr lang="cs-CZ" b="1" i="1" dirty="0">
                <a:solidFill>
                  <a:schemeClr val="tx2"/>
                </a:solidFill>
              </a:rPr>
              <a:t>, </a:t>
            </a:r>
            <a:r>
              <a:rPr lang="cs-CZ" b="1" i="1" dirty="0" err="1">
                <a:solidFill>
                  <a:schemeClr val="tx2"/>
                </a:solidFill>
              </a:rPr>
              <a:t>das</a:t>
            </a:r>
            <a:r>
              <a:rPr lang="cs-CZ" b="1" i="1" dirty="0">
                <a:solidFill>
                  <a:schemeClr val="tx2"/>
                </a:solidFill>
              </a:rPr>
              <a:t>         </a:t>
            </a:r>
            <a:r>
              <a:rPr lang="cs-CZ" dirty="0">
                <a:solidFill>
                  <a:schemeClr val="tx2"/>
                </a:solidFill>
              </a:rPr>
              <a:t>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8   </a:t>
            </a:r>
            <a:r>
              <a:rPr lang="cs-CZ" b="1" i="1" dirty="0" err="1" smtClean="0">
                <a:solidFill>
                  <a:schemeClr val="tx2"/>
                </a:solidFill>
              </a:rPr>
              <a:t>Vorflut</a:t>
            </a:r>
            <a:r>
              <a:rPr lang="cs-CZ" b="1" i="1" dirty="0" err="1" smtClean="0">
                <a:solidFill>
                  <a:schemeClr val="accent1"/>
                </a:solidFill>
              </a:rPr>
              <a:t>e</a:t>
            </a:r>
            <a:r>
              <a:rPr lang="cs-CZ" b="1" i="1" dirty="0" err="1" smtClean="0">
                <a:solidFill>
                  <a:schemeClr val="tx2"/>
                </a:solidFill>
              </a:rPr>
              <a:t>r</a:t>
            </a:r>
            <a:r>
              <a:rPr lang="cs-CZ" b="1" i="1" dirty="0">
                <a:solidFill>
                  <a:schemeClr val="tx2"/>
                </a:solidFill>
              </a:rPr>
              <a:t>, der             </a:t>
            </a:r>
            <a:r>
              <a:rPr lang="cs-CZ" dirty="0">
                <a:solidFill>
                  <a:schemeClr val="tx2"/>
                </a:solidFill>
              </a:rPr>
              <a:t>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9   </a:t>
            </a:r>
            <a:r>
              <a:rPr lang="cs-CZ" b="1" i="1" dirty="0" err="1" smtClean="0">
                <a:solidFill>
                  <a:schemeClr val="tx2"/>
                </a:solidFill>
              </a:rPr>
              <a:t>Richtung</a:t>
            </a:r>
            <a:r>
              <a:rPr lang="cs-CZ" b="1" i="1" dirty="0" err="1" smtClean="0">
                <a:solidFill>
                  <a:schemeClr val="accent1"/>
                </a:solidFill>
              </a:rPr>
              <a:t>e</a:t>
            </a:r>
            <a:r>
              <a:rPr lang="cs-CZ" b="1" i="1" dirty="0" err="1" smtClean="0">
                <a:solidFill>
                  <a:schemeClr val="tx2"/>
                </a:solidFill>
              </a:rPr>
              <a:t>n</a:t>
            </a:r>
            <a:r>
              <a:rPr lang="cs-CZ" b="1" i="1" dirty="0">
                <a:solidFill>
                  <a:schemeClr val="tx2"/>
                </a:solidFill>
              </a:rPr>
              <a:t>, </a:t>
            </a:r>
            <a:r>
              <a:rPr lang="cs-CZ" b="1" i="1" dirty="0" err="1">
                <a:solidFill>
                  <a:schemeClr val="tx2"/>
                </a:solidFill>
              </a:rPr>
              <a:t>die</a:t>
            </a:r>
            <a:r>
              <a:rPr lang="cs-CZ" b="1" i="1" dirty="0">
                <a:solidFill>
                  <a:schemeClr val="tx2"/>
                </a:solidFill>
              </a:rPr>
              <a:t>               </a:t>
            </a:r>
            <a:r>
              <a:rPr lang="cs-CZ" dirty="0">
                <a:solidFill>
                  <a:schemeClr val="tx2"/>
                </a:solidFill>
              </a:rPr>
              <a:t>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10  </a:t>
            </a:r>
            <a:r>
              <a:rPr lang="cs-CZ" b="1" i="1" dirty="0" err="1" smtClean="0">
                <a:solidFill>
                  <a:schemeClr val="tx2"/>
                </a:solidFill>
              </a:rPr>
              <a:t>Materiali</a:t>
            </a:r>
            <a:r>
              <a:rPr lang="cs-CZ" b="1" i="1" dirty="0" err="1" smtClean="0">
                <a:solidFill>
                  <a:schemeClr val="accent1"/>
                </a:solidFill>
              </a:rPr>
              <a:t>e</a:t>
            </a:r>
            <a:r>
              <a:rPr lang="cs-CZ" b="1" i="1" dirty="0" err="1" smtClean="0">
                <a:solidFill>
                  <a:schemeClr val="tx2"/>
                </a:solidFill>
              </a:rPr>
              <a:t>n</a:t>
            </a:r>
            <a:r>
              <a:rPr lang="cs-CZ" b="1" i="1" dirty="0">
                <a:solidFill>
                  <a:schemeClr val="tx2"/>
                </a:solidFill>
              </a:rPr>
              <a:t>, </a:t>
            </a:r>
            <a:r>
              <a:rPr lang="cs-CZ" b="1" i="1" dirty="0" err="1">
                <a:solidFill>
                  <a:schemeClr val="tx2"/>
                </a:solidFill>
              </a:rPr>
              <a:t>die</a:t>
            </a:r>
            <a:r>
              <a:rPr lang="cs-CZ" b="1" i="1" dirty="0">
                <a:solidFill>
                  <a:schemeClr val="tx2"/>
                </a:solidFill>
              </a:rPr>
              <a:t>                        </a:t>
            </a:r>
            <a:r>
              <a:rPr lang="cs-CZ" dirty="0">
                <a:solidFill>
                  <a:schemeClr val="tx2"/>
                </a:solidFill>
              </a:rPr>
              <a:t>  </a:t>
            </a:r>
          </a:p>
          <a:p>
            <a:endParaRPr lang="de-DE" dirty="0">
              <a:solidFill>
                <a:schemeClr val="tx2"/>
              </a:solidFill>
            </a:endParaRPr>
          </a:p>
          <a:p>
            <a:endParaRPr lang="de-DE" dirty="0">
              <a:solidFill>
                <a:schemeClr val="tx2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076056" y="1484784"/>
            <a:ext cx="3888432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    zemní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souprava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    zatížení</a:t>
            </a:r>
            <a:endParaRPr lang="cs-CZ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povrchový</a:t>
            </a:r>
            <a:endParaRPr lang="cs-CZ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skladovat</a:t>
            </a:r>
            <a:endParaRPr lang="cs-CZ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plynovodní </a:t>
            </a:r>
            <a:r>
              <a:rPr lang="cs-CZ" b="1" dirty="0">
                <a:solidFill>
                  <a:schemeClr val="tx2"/>
                </a:solidFill>
              </a:rPr>
              <a:t>síť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i="1" dirty="0" smtClean="0">
                <a:solidFill>
                  <a:schemeClr val="tx2"/>
                </a:solidFill>
              </a:rPr>
              <a:t>   </a:t>
            </a:r>
            <a:r>
              <a:rPr lang="cs-CZ" b="1" dirty="0" smtClean="0">
                <a:solidFill>
                  <a:schemeClr val="tx2"/>
                </a:solidFill>
              </a:rPr>
              <a:t>silnice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    odpadní </a:t>
            </a:r>
            <a:r>
              <a:rPr lang="cs-CZ" b="1" dirty="0">
                <a:solidFill>
                  <a:schemeClr val="tx2"/>
                </a:solidFill>
              </a:rPr>
              <a:t>voda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recipient</a:t>
            </a:r>
            <a:endParaRPr lang="cs-CZ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směry         </a:t>
            </a:r>
            <a:endParaRPr lang="cs-CZ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    materiály   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45337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-531440"/>
            <a:ext cx="8856984" cy="4536504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                         </a:t>
            </a:r>
            <a:r>
              <a:rPr lang="cs-CZ" sz="3600" b="1" dirty="0">
                <a:solidFill>
                  <a:srgbClr val="C00000"/>
                </a:solidFill>
              </a:rPr>
              <a:t>2</a:t>
            </a:r>
            <a:r>
              <a:rPr lang="cs-CZ" sz="3600" b="1" dirty="0" smtClean="0">
                <a:solidFill>
                  <a:srgbClr val="C00000"/>
                </a:solidFill>
              </a:rPr>
              <a:t>. AUFGABE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/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Ergänzen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Sie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aus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folgendem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Angebot</a:t>
            </a:r>
            <a:r>
              <a:rPr lang="cs-CZ" sz="3600" b="1" dirty="0" smtClean="0">
                <a:solidFill>
                  <a:schemeClr val="tx2"/>
                </a:solidFill>
              </a:rPr>
              <a:t/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               </a:t>
            </a:r>
            <a:r>
              <a:rPr lang="cs-CZ" sz="3600" b="1" dirty="0" err="1" smtClean="0">
                <a:solidFill>
                  <a:schemeClr val="tx2"/>
                </a:solidFill>
              </a:rPr>
              <a:t>das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richtige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Substantiv: 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2000" b="1" dirty="0" smtClean="0">
                <a:solidFill>
                  <a:schemeClr val="tx2"/>
                </a:solidFill>
              </a:rPr>
              <a:t/>
            </a:r>
            <a:br>
              <a:rPr lang="cs-CZ" sz="2000" b="1" dirty="0" smtClean="0">
                <a:solidFill>
                  <a:schemeClr val="tx2"/>
                </a:solidFill>
              </a:rPr>
            </a:br>
            <a:r>
              <a:rPr lang="cs-CZ" sz="3600" b="1" dirty="0" smtClean="0"/>
              <a:t>  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Fließgeschwindigkeit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Kreuzungen</a:t>
            </a:r>
            <a:r>
              <a:rPr lang="cs-CZ" sz="3600" b="1" i="1" dirty="0">
                <a:solidFill>
                  <a:schemeClr val="accent1"/>
                </a:solidFill>
                <a:latin typeface="+mn-lt"/>
              </a:rPr>
              <a:t>, 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sz="3600" b="1" i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3600" b="1" i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Regenwässer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>,</a:t>
            </a:r>
            <a:r>
              <a:rPr lang="cs-CZ" sz="3600" b="1" i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Richtungsfahrbahnen</a:t>
            </a:r>
            <a:r>
              <a:rPr lang="cs-CZ" sz="3600" dirty="0">
                <a:solidFill>
                  <a:schemeClr val="accent1"/>
                </a:solidFill>
                <a:latin typeface="+mn-lt"/>
              </a:rPr>
              <a:t/>
            </a:r>
            <a:br>
              <a:rPr lang="cs-CZ" sz="3600" dirty="0">
                <a:solidFill>
                  <a:schemeClr val="accent1"/>
                </a:solidFill>
                <a:latin typeface="+mn-lt"/>
              </a:rPr>
            </a:br>
            <a:endParaRPr lang="de-DE" sz="36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5616408"/>
            <a:ext cx="9036496" cy="13409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b="1" i="1" dirty="0" smtClean="0">
                <a:solidFill>
                  <a:schemeClr val="tx2"/>
                </a:solidFill>
              </a:rPr>
              <a:t>  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Straßen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gehören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…………….……</a:t>
            </a:r>
            <a:endParaRPr lang="cs-CZ" sz="40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i="1" dirty="0">
              <a:solidFill>
                <a:schemeClr val="tx2"/>
              </a:solidFill>
            </a:endParaRPr>
          </a:p>
          <a:p>
            <a:pPr marL="0" lvl="0" indent="0" algn="ctr">
              <a:buNone/>
            </a:pPr>
            <a:r>
              <a:rPr lang="cs-CZ" sz="4000" b="1" i="1" dirty="0" smtClean="0">
                <a:solidFill>
                  <a:schemeClr val="tx2"/>
                </a:solidFill>
              </a:rPr>
              <a:t> </a:t>
            </a:r>
            <a:endParaRPr lang="cs-CZ" sz="4000" b="1" i="1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sz="4000" b="1" i="1" dirty="0">
                <a:solidFill>
                  <a:schemeClr val="tx2"/>
                </a:solidFill>
              </a:rPr>
              <a:t> </a:t>
            </a:r>
          </a:p>
          <a:p>
            <a:pPr marL="0" indent="0" algn="ctr">
              <a:buNone/>
            </a:pPr>
            <a:endParaRPr lang="cs-CZ" sz="4000" b="1" i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endParaRPr lang="de-DE" sz="4000" b="1" i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22573" y="5517232"/>
            <a:ext cx="29358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Kreuzungen</a:t>
            </a:r>
            <a:r>
              <a:rPr lang="cs-CZ" sz="3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de-D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5</a:t>
            </a:fld>
            <a:endParaRPr lang="de-DE"/>
          </a:p>
        </p:txBody>
      </p:sp>
      <p:pic>
        <p:nvPicPr>
          <p:cNvPr id="1026" name="Picture 2" descr="http://ts4.mm.bing.net/th?id=H.4646116452008923&amp;w=194&amp;h=120&amp;c=7&amp;rs=1&amp;pid=1.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478438"/>
            <a:ext cx="3456384" cy="213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9950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-531440"/>
            <a:ext cx="8856984" cy="3960440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  </a:t>
            </a:r>
            <a:r>
              <a:rPr lang="cs-CZ" sz="3600" b="1" dirty="0" err="1" smtClean="0">
                <a:solidFill>
                  <a:schemeClr val="tx2"/>
                </a:solidFill>
              </a:rPr>
              <a:t>Ergänzen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Sie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aus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folgendem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Angebot</a:t>
            </a:r>
            <a:r>
              <a:rPr lang="cs-CZ" sz="3600" b="1" dirty="0" smtClean="0">
                <a:solidFill>
                  <a:schemeClr val="tx2"/>
                </a:solidFill>
              </a:rPr>
              <a:t/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               </a:t>
            </a:r>
            <a:r>
              <a:rPr lang="cs-CZ" sz="3600" b="1" dirty="0" err="1" smtClean="0">
                <a:solidFill>
                  <a:schemeClr val="tx2"/>
                </a:solidFill>
              </a:rPr>
              <a:t>das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richtige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Substantiv: 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2000" b="1" dirty="0" smtClean="0">
                <a:solidFill>
                  <a:schemeClr val="tx2"/>
                </a:solidFill>
              </a:rPr>
              <a:t/>
            </a:r>
            <a:br>
              <a:rPr lang="cs-CZ" sz="2000" b="1" dirty="0" smtClean="0">
                <a:solidFill>
                  <a:schemeClr val="tx2"/>
                </a:solidFill>
              </a:rPr>
            </a:br>
            <a:r>
              <a:rPr lang="cs-CZ" sz="3600" b="1" dirty="0" smtClean="0"/>
              <a:t>  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Fließgeschwindigkeit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Kreuzungen</a:t>
            </a:r>
            <a:r>
              <a:rPr lang="cs-CZ" sz="3600" b="1" i="1" dirty="0">
                <a:solidFill>
                  <a:schemeClr val="accent1"/>
                </a:solidFill>
                <a:latin typeface="+mn-lt"/>
              </a:rPr>
              <a:t>, 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sz="3600" b="1" i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3600" b="1" i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Regenwässer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>,</a:t>
            </a:r>
            <a:r>
              <a:rPr lang="cs-CZ" sz="3600" b="1" i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Richtungsfahrbahnen</a:t>
            </a:r>
            <a:r>
              <a:rPr lang="cs-CZ" sz="3600" dirty="0">
                <a:solidFill>
                  <a:schemeClr val="accent1"/>
                </a:solidFill>
              </a:rPr>
              <a:t/>
            </a:r>
            <a:br>
              <a:rPr lang="cs-CZ" sz="3600" dirty="0">
                <a:solidFill>
                  <a:schemeClr val="accent1"/>
                </a:solidFill>
              </a:rPr>
            </a:br>
            <a:endParaRPr lang="de-DE" sz="3600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4797152"/>
            <a:ext cx="9036496" cy="2060848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sz="4000" b="1" i="1" dirty="0" smtClean="0">
                <a:solidFill>
                  <a:schemeClr val="tx2"/>
                </a:solidFill>
              </a:rPr>
              <a:t>    </a:t>
            </a:r>
          </a:p>
          <a:p>
            <a:pPr marL="0" lvl="0" indent="0">
              <a:buNone/>
            </a:pPr>
            <a:r>
              <a:rPr lang="cs-CZ" sz="4000" b="1" i="1" dirty="0">
                <a:solidFill>
                  <a:schemeClr val="tx2"/>
                </a:solidFill>
              </a:rPr>
              <a:t> </a:t>
            </a:r>
            <a:r>
              <a:rPr lang="cs-CZ" sz="4000" b="1" i="1" dirty="0" smtClean="0">
                <a:solidFill>
                  <a:schemeClr val="tx2"/>
                </a:solidFill>
              </a:rPr>
              <a:t>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Autobahn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besteht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zwei</a:t>
            </a: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………….…………….….</a:t>
            </a: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i="1" dirty="0">
              <a:solidFill>
                <a:schemeClr val="tx2"/>
              </a:solidFill>
            </a:endParaRPr>
          </a:p>
          <a:p>
            <a:pPr marL="0" lvl="0" indent="0" algn="ctr">
              <a:buNone/>
            </a:pPr>
            <a:r>
              <a:rPr lang="cs-CZ" sz="4000" b="1" i="1" dirty="0" smtClean="0">
                <a:solidFill>
                  <a:schemeClr val="tx2"/>
                </a:solidFill>
              </a:rPr>
              <a:t> </a:t>
            </a:r>
            <a:endParaRPr lang="cs-CZ" sz="4000" b="1" i="1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sz="4000" b="1" i="1" dirty="0">
                <a:solidFill>
                  <a:schemeClr val="tx2"/>
                </a:solidFill>
              </a:rPr>
              <a:t> </a:t>
            </a:r>
          </a:p>
          <a:p>
            <a:pPr marL="0" indent="0" algn="ctr">
              <a:buNone/>
            </a:pPr>
            <a:endParaRPr lang="cs-CZ" sz="4000" b="1" i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endParaRPr lang="de-DE" sz="4000" b="1" i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5877272"/>
            <a:ext cx="50327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Richtungsfahrbahnen</a:t>
            </a:r>
            <a:r>
              <a:rPr lang="cs-CZ" sz="3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de-D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6</a:t>
            </a:fld>
            <a:endParaRPr lang="de-DE"/>
          </a:p>
        </p:txBody>
      </p:sp>
      <p:pic>
        <p:nvPicPr>
          <p:cNvPr id="2050" name="Picture 2" descr="http://ts2.mm.bing.net/th?id=H.5021268970767293&amp;w=220&amp;h=154&amp;c=7&amp;rs=1&amp;pid=1.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010760"/>
            <a:ext cx="360039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20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-531440"/>
            <a:ext cx="8856984" cy="3960440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  </a:t>
            </a:r>
            <a:r>
              <a:rPr lang="cs-CZ" sz="3600" b="1" dirty="0" err="1" smtClean="0">
                <a:solidFill>
                  <a:schemeClr val="tx2"/>
                </a:solidFill>
              </a:rPr>
              <a:t>Ergänzen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Sie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aus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folgendem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Angebot</a:t>
            </a:r>
            <a:r>
              <a:rPr lang="cs-CZ" sz="3600" b="1" dirty="0" smtClean="0">
                <a:solidFill>
                  <a:schemeClr val="tx2"/>
                </a:solidFill>
              </a:rPr>
              <a:t/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               </a:t>
            </a:r>
            <a:r>
              <a:rPr lang="cs-CZ" sz="3600" b="1" dirty="0" err="1" smtClean="0">
                <a:solidFill>
                  <a:schemeClr val="tx2"/>
                </a:solidFill>
              </a:rPr>
              <a:t>das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richtige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Substantiv: 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2000" b="1" dirty="0" smtClean="0">
                <a:solidFill>
                  <a:schemeClr val="tx2"/>
                </a:solidFill>
              </a:rPr>
              <a:t/>
            </a:r>
            <a:br>
              <a:rPr lang="cs-CZ" sz="2000" b="1" dirty="0" smtClean="0">
                <a:solidFill>
                  <a:schemeClr val="tx2"/>
                </a:solidFill>
              </a:rPr>
            </a:br>
            <a:r>
              <a:rPr lang="cs-CZ" sz="3600" b="1" dirty="0" smtClean="0"/>
              <a:t>  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Fließgeschwindigkeit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Kreuzungen</a:t>
            </a:r>
            <a:r>
              <a:rPr lang="cs-CZ" sz="3600" b="1" i="1" dirty="0">
                <a:solidFill>
                  <a:schemeClr val="accent1"/>
                </a:solidFill>
                <a:latin typeface="+mn-lt"/>
              </a:rPr>
              <a:t>, 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sz="3600" b="1" i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3600" b="1" i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Regenwässer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>,</a:t>
            </a:r>
            <a:r>
              <a:rPr lang="cs-CZ" sz="3600" b="1" i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Richtungsfahrbahnen</a:t>
            </a:r>
            <a:r>
              <a:rPr lang="cs-CZ" sz="3600" dirty="0">
                <a:solidFill>
                  <a:schemeClr val="accent1"/>
                </a:solidFill>
              </a:rPr>
              <a:t/>
            </a:r>
            <a:br>
              <a:rPr lang="cs-CZ" sz="3600" dirty="0">
                <a:solidFill>
                  <a:schemeClr val="accent1"/>
                </a:solidFill>
              </a:rPr>
            </a:br>
            <a:endParaRPr lang="de-DE" sz="3600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4437112"/>
            <a:ext cx="9036496" cy="2232248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endParaRPr lang="cs-CZ" sz="4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Abwasserkanal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leitet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Schmutz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auch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…………….…………ab.</a:t>
            </a: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0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 algn="ctr">
              <a:buNone/>
            </a:pPr>
            <a:r>
              <a:rPr lang="cs-CZ" sz="4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40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 marL="0" indent="0" algn="ctr">
              <a:buNone/>
            </a:pPr>
            <a:endParaRPr lang="cs-CZ" sz="4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de-DE" sz="40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1720" y="5471821"/>
            <a:ext cx="31954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Regenwässer</a:t>
            </a:r>
            <a:r>
              <a:rPr lang="cs-CZ" sz="3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de-D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7</a:t>
            </a:fld>
            <a:endParaRPr lang="de-DE"/>
          </a:p>
        </p:txBody>
      </p:sp>
      <p:pic>
        <p:nvPicPr>
          <p:cNvPr id="3074" name="Picture 2" descr="http://ts2.mm.bing.net/th?id=H.4853391593636617&amp;w=179&amp;h=146&amp;c=7&amp;rs=1&amp;pid=1.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846835"/>
            <a:ext cx="2736304" cy="2231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0872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-531440"/>
            <a:ext cx="8856984" cy="3960440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  </a:t>
            </a:r>
            <a:r>
              <a:rPr lang="cs-CZ" sz="3600" b="1" dirty="0" err="1" smtClean="0">
                <a:solidFill>
                  <a:schemeClr val="tx2"/>
                </a:solidFill>
              </a:rPr>
              <a:t>Ergänzen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Sie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aus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folgendem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Angebot</a:t>
            </a:r>
            <a:r>
              <a:rPr lang="cs-CZ" sz="3600" b="1" dirty="0" smtClean="0">
                <a:solidFill>
                  <a:schemeClr val="tx2"/>
                </a:solidFill>
              </a:rPr>
              <a:t/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               </a:t>
            </a:r>
            <a:r>
              <a:rPr lang="cs-CZ" sz="3600" b="1" dirty="0" err="1" smtClean="0">
                <a:solidFill>
                  <a:schemeClr val="tx2"/>
                </a:solidFill>
              </a:rPr>
              <a:t>das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richtige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Substantiv: 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2000" b="1" dirty="0" smtClean="0">
                <a:solidFill>
                  <a:schemeClr val="tx2"/>
                </a:solidFill>
              </a:rPr>
              <a:t/>
            </a:r>
            <a:br>
              <a:rPr lang="cs-CZ" sz="2000" b="1" dirty="0" smtClean="0">
                <a:solidFill>
                  <a:schemeClr val="tx2"/>
                </a:solidFill>
              </a:rPr>
            </a:br>
            <a:r>
              <a:rPr lang="cs-CZ" sz="3600" b="1" dirty="0" smtClean="0"/>
              <a:t>  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Fließgeschwindigkeit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>,</a:t>
            </a:r>
            <a:r>
              <a:rPr lang="cs-CZ" sz="3600" b="1" i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Kreuzungen</a:t>
            </a:r>
            <a:r>
              <a:rPr lang="cs-CZ" sz="3600" b="1" i="1" dirty="0">
                <a:solidFill>
                  <a:schemeClr val="accent1"/>
                </a:solidFill>
                <a:latin typeface="+mn-lt"/>
              </a:rPr>
              <a:t>, 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/>
            </a:r>
            <a:br>
              <a:rPr lang="cs-CZ" sz="3600" b="1" i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3600" b="1" i="1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Regenwässer</a:t>
            </a:r>
            <a:r>
              <a:rPr lang="cs-CZ" sz="3600" b="1" i="1" dirty="0" smtClean="0">
                <a:solidFill>
                  <a:schemeClr val="accent1"/>
                </a:solidFill>
                <a:latin typeface="+mn-lt"/>
              </a:rPr>
              <a:t>, </a:t>
            </a:r>
            <a:r>
              <a:rPr lang="cs-CZ" sz="3600" b="1" i="1" dirty="0" err="1" smtClean="0">
                <a:solidFill>
                  <a:schemeClr val="accent1"/>
                </a:solidFill>
                <a:latin typeface="+mn-lt"/>
              </a:rPr>
              <a:t>Richtungsfahrbahnen</a:t>
            </a:r>
            <a:r>
              <a:rPr lang="cs-CZ" sz="3600" dirty="0">
                <a:solidFill>
                  <a:schemeClr val="accent1"/>
                </a:solidFill>
              </a:rPr>
              <a:t/>
            </a:r>
            <a:br>
              <a:rPr lang="cs-CZ" sz="3600" dirty="0">
                <a:solidFill>
                  <a:schemeClr val="accent1"/>
                </a:solidFill>
              </a:rPr>
            </a:br>
            <a:endParaRPr lang="de-DE" sz="3600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4797152"/>
            <a:ext cx="9036496" cy="20608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Der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Eiquerschnitt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hat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einen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engeren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Unterteil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Regelung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der</a:t>
            </a: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………………………..... </a:t>
            </a: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 algn="ctr">
              <a:buNone/>
            </a:pPr>
            <a:r>
              <a:rPr lang="cs-CZ" sz="4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40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 marL="0" indent="0" algn="ctr">
              <a:buNone/>
            </a:pPr>
            <a:endParaRPr lang="cs-CZ" sz="4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de-DE" sz="40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48835" y="5721768"/>
            <a:ext cx="51361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>
                <a:solidFill>
                  <a:schemeClr val="accent1"/>
                </a:solidFill>
              </a:rPr>
              <a:t> </a:t>
            </a:r>
            <a:r>
              <a:rPr lang="cs-CZ" sz="4000" b="1" i="1" dirty="0" smtClean="0">
                <a:solidFill>
                  <a:schemeClr val="accent1"/>
                </a:solidFill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Fließgeschwindigkeit</a:t>
            </a:r>
            <a:endParaRPr lang="de-D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8</a:t>
            </a:fld>
            <a:endParaRPr lang="de-DE"/>
          </a:p>
        </p:txBody>
      </p:sp>
      <p:pic>
        <p:nvPicPr>
          <p:cNvPr id="4098" name="Picture 2" descr="http://ts2.mm.bing.net/th?id=H.4551464006714053&amp;w=193&amp;h=146&amp;c=7&amp;rs=1&amp;pid=1.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986" y="2835174"/>
            <a:ext cx="2778158" cy="21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5645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2815424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3. </a:t>
            </a:r>
            <a:r>
              <a:rPr lang="cs-CZ" sz="3600" b="1" dirty="0">
                <a:solidFill>
                  <a:srgbClr val="C00000"/>
                </a:solidFill>
              </a:rPr>
              <a:t>AUFGABE </a:t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 err="1">
                <a:solidFill>
                  <a:schemeClr val="tx2"/>
                </a:solidFill>
              </a:rPr>
              <a:t>Ergänzen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Sie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>
                <a:solidFill>
                  <a:schemeClr val="tx2"/>
                </a:solidFill>
              </a:rPr>
              <a:t>die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Präposition</a:t>
            </a:r>
            <a:r>
              <a:rPr lang="cs-CZ" sz="3600" b="1" dirty="0" smtClean="0">
                <a:solidFill>
                  <a:schemeClr val="tx2"/>
                </a:solidFill>
              </a:rPr>
              <a:t>:</a:t>
            </a:r>
            <a:r>
              <a:rPr lang="cs-CZ" sz="3600" dirty="0" smtClean="0">
                <a:solidFill>
                  <a:schemeClr val="tx2"/>
                </a:solidFill>
              </a:rPr>
              <a:t/>
            </a:r>
            <a:br>
              <a:rPr lang="cs-CZ" sz="3600" dirty="0" smtClean="0">
                <a:solidFill>
                  <a:schemeClr val="tx2"/>
                </a:solidFill>
              </a:rPr>
            </a:b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b="1" dirty="0" smtClean="0">
                <a:solidFill>
                  <a:schemeClr val="tx2"/>
                </a:solidFill>
              </a:rPr>
              <a:t>                </a:t>
            </a:r>
            <a:r>
              <a:rPr lang="cs-CZ" sz="3600" b="1" dirty="0">
                <a:solidFill>
                  <a:schemeClr val="tx2"/>
                </a:solidFill>
              </a:rPr>
              <a:t/>
            </a:r>
            <a:br>
              <a:rPr lang="cs-CZ" sz="3600" b="1" dirty="0">
                <a:solidFill>
                  <a:schemeClr val="tx2"/>
                </a:solidFill>
              </a:rPr>
            </a:br>
            <a:endParaRPr lang="de-DE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573016"/>
            <a:ext cx="10044608" cy="34563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System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Rohrverteilungen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anderen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Einrichtungen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endParaRPr lang="de-DE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9</a:t>
            </a:fld>
            <a:endParaRPr lang="de-DE"/>
          </a:p>
        </p:txBody>
      </p:sp>
      <p:pic>
        <p:nvPicPr>
          <p:cNvPr id="5122" name="Picture 2" descr="http://ts3.mm.bing.net/th?id=H.4804381732769662&amp;w=205&amp;h=155&amp;c=7&amp;rs=1&amp;pid=1.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280" y="2060848"/>
            <a:ext cx="3639888" cy="275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30782" y="5078325"/>
            <a:ext cx="9592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von</a:t>
            </a:r>
            <a:endParaRPr lang="de-DE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0613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2815424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>
                <a:solidFill>
                  <a:srgbClr val="C00000"/>
                </a:solidFill>
              </a:rPr>
              <a:t/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 err="1">
                <a:solidFill>
                  <a:schemeClr val="tx2"/>
                </a:solidFill>
              </a:rPr>
              <a:t>Ergänzen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Sie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/>
              <a:t>die</a:t>
            </a:r>
            <a:r>
              <a:rPr lang="cs-CZ" sz="3600" b="1" dirty="0"/>
              <a:t> </a:t>
            </a:r>
            <a:r>
              <a:rPr lang="cs-CZ" sz="3600" b="1" dirty="0" err="1" smtClean="0"/>
              <a:t>Präposition</a:t>
            </a:r>
            <a:r>
              <a:rPr lang="cs-CZ" sz="3600" b="1" dirty="0" smtClean="0"/>
              <a:t>: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b="1" dirty="0" smtClean="0">
                <a:solidFill>
                  <a:schemeClr val="tx2"/>
                </a:solidFill>
              </a:rPr>
              <a:t>                </a:t>
            </a:r>
            <a:r>
              <a:rPr lang="cs-CZ" sz="3600" b="1" dirty="0">
                <a:solidFill>
                  <a:schemeClr val="tx2"/>
                </a:solidFill>
              </a:rPr>
              <a:t/>
            </a:r>
            <a:br>
              <a:rPr lang="cs-CZ" sz="3600" b="1" dirty="0">
                <a:solidFill>
                  <a:schemeClr val="tx2"/>
                </a:solidFill>
              </a:rPr>
            </a:br>
            <a:endParaRPr lang="de-DE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492896"/>
            <a:ext cx="8784976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sog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Speicherbecken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kommt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es </a:t>
            </a: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………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Sedimentation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</a:t>
            </a:r>
          </a:p>
          <a:p>
            <a:endParaRPr lang="de-D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10</a:t>
            </a:fld>
            <a:endParaRPr lang="de-DE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631" y="1772816"/>
            <a:ext cx="3610333" cy="2755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6969" y="5081415"/>
            <a:ext cx="877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zur</a:t>
            </a:r>
            <a:endParaRPr lang="de-DE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684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2815424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/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 err="1">
                <a:solidFill>
                  <a:schemeClr val="tx2"/>
                </a:solidFill>
              </a:rPr>
              <a:t>Ergänzen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Sie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/>
              <a:t>die</a:t>
            </a:r>
            <a:r>
              <a:rPr lang="cs-CZ" sz="3600" b="1" dirty="0"/>
              <a:t> </a:t>
            </a:r>
            <a:r>
              <a:rPr lang="cs-CZ" sz="3600" b="1" dirty="0" err="1" smtClean="0"/>
              <a:t>Präposition</a:t>
            </a:r>
            <a:r>
              <a:rPr lang="cs-CZ" sz="3600" b="1" dirty="0" smtClean="0"/>
              <a:t>: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b="1" dirty="0" smtClean="0">
                <a:solidFill>
                  <a:schemeClr val="tx2"/>
                </a:solidFill>
              </a:rPr>
              <a:t>                </a:t>
            </a:r>
            <a:r>
              <a:rPr lang="cs-CZ" sz="3600" b="1" dirty="0">
                <a:solidFill>
                  <a:schemeClr val="tx2"/>
                </a:solidFill>
              </a:rPr>
              <a:t/>
            </a:r>
            <a:br>
              <a:rPr lang="cs-CZ" sz="3600" b="1" dirty="0">
                <a:solidFill>
                  <a:schemeClr val="tx2"/>
                </a:solidFill>
              </a:rPr>
            </a:br>
            <a:endParaRPr lang="de-DE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492896"/>
            <a:ext cx="8784976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 marL="0" lvl="0" indent="0">
              <a:buNone/>
            </a:pP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Netz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………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dünn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bevölkerte</a:t>
            </a: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Gebiete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geeignet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de-DE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11</a:t>
            </a:fld>
            <a:endParaRPr lang="de-DE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7978" y="2060848"/>
            <a:ext cx="3064179" cy="2309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53206" y="4509120"/>
            <a:ext cx="8098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endParaRPr lang="de-DE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8378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2815424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>
                <a:solidFill>
                  <a:srgbClr val="C00000"/>
                </a:solidFill>
              </a:rPr>
              <a:t/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 err="1">
                <a:solidFill>
                  <a:schemeClr val="tx2"/>
                </a:solidFill>
              </a:rPr>
              <a:t>Ergänzen</a:t>
            </a:r>
            <a:r>
              <a:rPr lang="cs-CZ" sz="3600" b="1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Sie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/>
              <a:t>die</a:t>
            </a:r>
            <a:r>
              <a:rPr lang="cs-CZ" sz="3600" b="1" dirty="0"/>
              <a:t> </a:t>
            </a:r>
            <a:r>
              <a:rPr lang="cs-CZ" sz="3600" b="1" dirty="0" err="1" smtClean="0"/>
              <a:t>Präposition</a:t>
            </a:r>
            <a:r>
              <a:rPr lang="cs-CZ" sz="3600" b="1" dirty="0" smtClean="0"/>
              <a:t>: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b="1" dirty="0" smtClean="0">
                <a:solidFill>
                  <a:schemeClr val="tx2"/>
                </a:solidFill>
              </a:rPr>
              <a:t>                </a:t>
            </a:r>
            <a:r>
              <a:rPr lang="cs-CZ" sz="3600" b="1" dirty="0">
                <a:solidFill>
                  <a:schemeClr val="tx2"/>
                </a:solidFill>
              </a:rPr>
              <a:t/>
            </a:r>
            <a:br>
              <a:rPr lang="cs-CZ" sz="3600" b="1" dirty="0">
                <a:solidFill>
                  <a:schemeClr val="tx2"/>
                </a:solidFill>
              </a:rPr>
            </a:br>
            <a:endParaRPr lang="de-DE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92896"/>
            <a:ext cx="843528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lvl="0" indent="0">
              <a:buNone/>
            </a:pPr>
            <a:endParaRPr lang="cs-CZ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Gasnetze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werden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………. Stahl </a:t>
            </a:r>
            <a:r>
              <a:rPr lang="cs-CZ" sz="3600" b="1" i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Kunststoff</a:t>
            </a:r>
            <a:r>
              <a:rPr lang="cs-CZ" sz="36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3600" b="1" i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erstellt</a:t>
            </a:r>
            <a:r>
              <a:rPr lang="cs-CZ" sz="36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de-DE" sz="36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12</a:t>
            </a:fld>
            <a:endParaRPr lang="de-DE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76872"/>
            <a:ext cx="3600400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16016" y="4581128"/>
            <a:ext cx="9781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</a:t>
            </a:r>
            <a:endParaRPr lang="de-DE" sz="3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76995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WORTSCHATZ </a:t>
            </a:r>
            <a:endParaRPr lang="de-DE" b="1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824536" cy="5184576"/>
          </a:xfrm>
        </p:spPr>
        <p:txBody>
          <a:bodyPr>
            <a:normAutofit fontScale="92500" lnSpcReduction="20000"/>
          </a:bodyPr>
          <a:lstStyle/>
          <a:p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Verkehrswege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Tiefbaunetze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Fließgeschwindigkeit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Kreuzung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Regenwasser</a:t>
            </a:r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Abwasserkanal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der</a:t>
            </a:r>
          </a:p>
          <a:p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Schmutzwasser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endParaRPr lang="cs-CZ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Regelung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Eiquerschnitt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der</a:t>
            </a:r>
          </a:p>
          <a:p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Rohrverteilung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Speicherbecken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Netz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eeignet</a:t>
            </a:r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rstellen</a:t>
            </a:r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ünn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bevölkert</a:t>
            </a:r>
            <a:endParaRPr lang="de-DE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932040" y="1484784"/>
            <a:ext cx="4032448" cy="5184576"/>
          </a:xfrm>
        </p:spPr>
        <p:txBody>
          <a:bodyPr>
            <a:normAutofit fontScale="92500" lnSpcReduction="20000"/>
          </a:bodyPr>
          <a:lstStyle/>
          <a:p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komunikace</a:t>
            </a:r>
          </a:p>
          <a:p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nženýrské sítě</a:t>
            </a:r>
          </a:p>
          <a:p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růtočná rychlost</a:t>
            </a:r>
          </a:p>
          <a:p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řižovatka</a:t>
            </a:r>
          </a:p>
          <a:p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ešťová voda</a:t>
            </a:r>
          </a:p>
          <a:p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toka</a:t>
            </a:r>
          </a:p>
          <a:p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plašková voda</a:t>
            </a:r>
          </a:p>
          <a:p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regulace</a:t>
            </a:r>
          </a:p>
          <a:p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ejčitý profil</a:t>
            </a:r>
          </a:p>
          <a:p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rubní rozvod</a:t>
            </a:r>
          </a:p>
          <a:p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etenční nádrž</a:t>
            </a:r>
          </a:p>
          <a:p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</a:t>
            </a:r>
          </a:p>
          <a:p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vhodný</a:t>
            </a:r>
          </a:p>
          <a:p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yrobit, zhotovit</a:t>
            </a:r>
          </a:p>
          <a:p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ídce obydlený</a:t>
            </a:r>
          </a:p>
          <a:p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de-DE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13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8223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ZDROJE OBRÁZKŮ:</a:t>
            </a:r>
            <a:endParaRPr lang="de-DE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Galerie Microsoft </a:t>
            </a:r>
            <a:r>
              <a:rPr lang="cs-CZ" dirty="0" smtClean="0">
                <a:solidFill>
                  <a:schemeClr val="tx2"/>
                </a:solidFill>
              </a:rPr>
              <a:t>Office </a:t>
            </a:r>
            <a:r>
              <a:rPr lang="cs-CZ" smtClean="0">
                <a:solidFill>
                  <a:schemeClr val="tx2"/>
                </a:solidFill>
              </a:rPr>
              <a:t>– www.office.microsoft.com</a:t>
            </a:r>
            <a:endParaRPr lang="de-DE" dirty="0">
              <a:solidFill>
                <a:schemeClr val="tx2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70295-5B0A-4DA5-A8D0-B1337A611E68}" type="slidenum">
              <a:rPr lang="de-DE" smtClean="0"/>
              <a:t>14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0133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574</TotalTime>
  <Words>451</Words>
  <Application>Microsoft Office PowerPoint</Application>
  <PresentationFormat>Předvádění na obrazovce (4:3)</PresentationFormat>
  <Paragraphs>168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Prezentace aplikace PowerPoint</vt:lpstr>
      <vt:lpstr>      Tiefbaunetze und Verkehrswege    Übungen 1 </vt:lpstr>
      <vt:lpstr>                                  1. AUFGABE   Lösen Sie das Rätsel. Das E auf der Treppe: </vt:lpstr>
      <vt:lpstr>1. AUFGABE    Lösung: </vt:lpstr>
      <vt:lpstr>                         2. AUFGABE  Ergänzen Sie aus folgendem Angebot                 das richtige Substantiv:      Fließgeschwindigkeit, Kreuzungen,    Regenwässer, Richtungsfahrbahnen </vt:lpstr>
      <vt:lpstr>  Ergänzen Sie aus folgendem Angebot                 das richtige Substantiv:      Fließgeschwindigkeit, Kreuzungen,    Regenwässer, Richtungsfahrbahnen </vt:lpstr>
      <vt:lpstr>  Ergänzen Sie aus folgendem Angebot                 das richtige Substantiv:      Fließgeschwindigkeit, Kreuzungen,    Regenwässer, Richtungsfahrbahnen </vt:lpstr>
      <vt:lpstr>  Ergänzen Sie aus folgendem Angebot                 das richtige Substantiv:      Fließgeschwindigkeit, Kreuzungen,    Regenwässer, Richtungsfahrbahnen </vt:lpstr>
      <vt:lpstr>3. AUFGABE  Ergänzen Sie die Präposition:                    </vt:lpstr>
      <vt:lpstr>  Ergänzen Sie die Präposition:                    </vt:lpstr>
      <vt:lpstr> Ergänzen Sie die Präposition:                    </vt:lpstr>
      <vt:lpstr>  Ergänzen Sie die Präposition:                    </vt:lpstr>
      <vt:lpstr>WORTSCHATZ 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Projekt</dc:creator>
  <cp:lastModifiedBy>jitka</cp:lastModifiedBy>
  <cp:revision>48</cp:revision>
  <dcterms:created xsi:type="dcterms:W3CDTF">2013-12-30T15:42:56Z</dcterms:created>
  <dcterms:modified xsi:type="dcterms:W3CDTF">2014-01-25T21:20:42Z</dcterms:modified>
</cp:coreProperties>
</file>