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8" r:id="rId2"/>
    <p:sldId id="303" r:id="rId3"/>
    <p:sldId id="307" r:id="rId4"/>
    <p:sldId id="310" r:id="rId5"/>
    <p:sldId id="313" r:id="rId6"/>
    <p:sldId id="316" r:id="rId7"/>
    <p:sldId id="322" r:id="rId8"/>
    <p:sldId id="315" r:id="rId9"/>
    <p:sldId id="317" r:id="rId10"/>
    <p:sldId id="320" r:id="rId11"/>
    <p:sldId id="321" r:id="rId12"/>
    <p:sldId id="319" r:id="rId13"/>
    <p:sldId id="314" r:id="rId14"/>
    <p:sldId id="318" r:id="rId15"/>
    <p:sldId id="324" r:id="rId16"/>
    <p:sldId id="323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roprychle.cz/balkony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stavoprojekta.cz/balkony-stavo-balkon.html?id=8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zavesne-balkony.cz/" TargetMode="External"/><Relationship Id="rId11" Type="http://schemas.openxmlformats.org/officeDocument/2006/relationships/hyperlink" Target="http://www.svet-bydleni.cz/umeni-design-a-architektura/fotogalerie-balkony-stare-i-nove.aspx" TargetMode="External"/><Relationship Id="rId5" Type="http://schemas.openxmlformats.org/officeDocument/2006/relationships/hyperlink" Target="http://www.pekstra.cz/" TargetMode="External"/><Relationship Id="rId10" Type="http://schemas.openxmlformats.org/officeDocument/2006/relationships/hyperlink" Target="http://www.webhouse.cz/tesar/vismo/galerie3.asp?id_org=600110&amp;id_fotopary=1444&amp;id_obrazky=1647&amp;typ_sady=1&amp;p1=1046" TargetMode="External"/><Relationship Id="rId4" Type="http://schemas.openxmlformats.org/officeDocument/2006/relationships/hyperlink" Target="http://cs.wikipedia.org/wiki/Soubor:Balkong,_Nordisk_familjebok.png" TargetMode="External"/><Relationship Id="rId9" Type="http://schemas.openxmlformats.org/officeDocument/2006/relationships/hyperlink" Target="http://www.webhouse.cz/tesar/vismo/dokumenty2.asp?id_org=600110&amp;id=1013&amp;p1=104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020314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jedním typem z předsazených konstrukcí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Římsy,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markýzy, balkóny, lodžie, arkýře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</a:t>
                      </a:r>
                      <a:r>
                        <a:rPr lang="cs-CZ" sz="1200" dirty="0" smtClean="0">
                          <a:effectLst/>
                        </a:rPr>
                        <a:t>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B</a:t>
            </a:r>
            <a:r>
              <a:rPr lang="cs-CZ" sz="2400" b="1" dirty="0" smtClean="0"/>
              <a:t>alkóny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VY_32_INOVACE_02_025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781539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92002" y="1196752"/>
            <a:ext cx="7128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Balkóny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663" y="2847181"/>
            <a:ext cx="2097087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09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441412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71385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8298" y="1556792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Patří mezi převislé konstrukce, které vystupují před průčelí budovy.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9551" y="2821578"/>
            <a:ext cx="11773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Druhy: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26779" y="2883133"/>
            <a:ext cx="1205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římsy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26779" y="3975447"/>
            <a:ext cx="1637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balkóny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11921" y="3428999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dirty="0" smtClean="0"/>
              <a:t>markýzy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49648" y="4461097"/>
            <a:ext cx="1414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lodžie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62347" y="4936328"/>
            <a:ext cx="1413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arkýře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7559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2566030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1340768"/>
            <a:ext cx="46085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Balkóny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9958" y="3006244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Jsou v úrovni podlaží. </a:t>
            </a:r>
          </a:p>
          <a:p>
            <a:r>
              <a:rPr lang="cs-CZ" sz="2400" b="1" dirty="0" smtClean="0"/>
              <a:t>Zvětšují obytnou plochu místnosti a umožňují pobyt na čerstvém vzduchu. </a:t>
            </a:r>
          </a:p>
          <a:p>
            <a:r>
              <a:rPr lang="cs-CZ" sz="2400" b="1" dirty="0" smtClean="0"/>
              <a:t>Zřizují se většinou na osluněných částech budovy. </a:t>
            </a:r>
          </a:p>
          <a:p>
            <a:r>
              <a:rPr lang="cs-CZ" sz="2400" b="1" dirty="0" smtClean="0"/>
              <a:t>Mají ze tří stran zábradlí.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4035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36973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13582"/>
            <a:ext cx="75608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Vyložení balkónů bývá 900 až 1500mm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Sklon </a:t>
            </a:r>
            <a:r>
              <a:rPr lang="cs-CZ" sz="2400" b="1" dirty="0"/>
              <a:t>povrchu musí být minimálně 2% směrem od objektu. </a:t>
            </a:r>
            <a:endParaRPr lang="cs-CZ" sz="2400" b="1" dirty="0" smtClean="0"/>
          </a:p>
          <a:p>
            <a:r>
              <a:rPr lang="cs-CZ" sz="2400" b="1" dirty="0" smtClean="0"/>
              <a:t>Podlaha </a:t>
            </a:r>
            <a:r>
              <a:rPr lang="cs-CZ" sz="2400" b="1" dirty="0"/>
              <a:t>balkónu musí být níže, než je podlaha obývací místnosti. </a:t>
            </a:r>
            <a:endParaRPr lang="cs-CZ" sz="2400" b="1" dirty="0" smtClean="0"/>
          </a:p>
          <a:p>
            <a:r>
              <a:rPr lang="cs-CZ" sz="2400" b="1" dirty="0" smtClean="0"/>
              <a:t>Musí </a:t>
            </a:r>
            <a:r>
              <a:rPr lang="cs-CZ" sz="2400" b="1" dirty="0"/>
              <a:t>mít zábradlí o minimální výšce 1100mm.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805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725682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86194" y="1268760"/>
            <a:ext cx="49683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u="sng" dirty="0" smtClean="0">
                <a:solidFill>
                  <a:srgbClr val="FF0000"/>
                </a:solidFill>
              </a:rPr>
              <a:t>Materiál:</a:t>
            </a:r>
            <a:endParaRPr lang="cs-CZ" sz="4800" b="1" u="sng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235991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železobeton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87924" y="240607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242284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kov</a:t>
            </a:r>
            <a:endParaRPr lang="cs-CZ" sz="2400" b="1" dirty="0"/>
          </a:p>
        </p:txBody>
      </p:sp>
      <p:pic>
        <p:nvPicPr>
          <p:cNvPr id="1026" name="Picture 2" descr="C:\Users\Businska\AppData\Local\Microsoft\Windows\Temporary Internet Files\Content.IE5\RGQHORG3\MP900390163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10" y="3411563"/>
            <a:ext cx="1748327" cy="245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usinska\AppData\Local\Microsoft\Windows\Temporary Internet Files\Content.IE5\9KXG92D2\MC9003616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406" y="3675401"/>
            <a:ext cx="1954897" cy="1954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usinska\AppData\Local\Microsoft\Windows\Temporary Internet Files\Content.IE5\9KXG92D2\MC9002395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05064"/>
            <a:ext cx="1343402" cy="108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1431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5104778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816" y="1340768"/>
            <a:ext cx="7388423" cy="389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728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27869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753" y="1700808"/>
            <a:ext cx="2835275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2544579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Balkón s markýzou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8519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6006816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838" y="1281113"/>
            <a:ext cx="2852737" cy="429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124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298507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817" y="1484784"/>
            <a:ext cx="5184576" cy="3460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384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41050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922" y="1235993"/>
            <a:ext cx="5204154" cy="3985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637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1928523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663" y="1412776"/>
            <a:ext cx="5145087" cy="3919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9571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5349948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47058"/>
            <a:ext cx="6048671" cy="4063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375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33262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169" y="980728"/>
            <a:ext cx="3170237" cy="4760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459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31270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055" y="1340768"/>
            <a:ext cx="6192688" cy="4130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3129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829081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420" y="1484784"/>
            <a:ext cx="5513213" cy="3703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380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907268"/>
            <a:ext cx="76094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b="1" dirty="0" smtClean="0"/>
              <a:t>Galerie </a:t>
            </a:r>
            <a:r>
              <a:rPr lang="cs-CZ" sz="1600" b="1" dirty="0"/>
              <a:t>MS </a:t>
            </a:r>
            <a:r>
              <a:rPr lang="cs-CZ" sz="1600" b="1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b="1" dirty="0" smtClean="0"/>
              <a:t>Vlastní dílo autora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/>
              <a:t>AUTOR NEUVEDEN. wikipedia.cz [online]. [cit. 16.1.2014]. Dostupný na WWW: </a:t>
            </a:r>
            <a:r>
              <a:rPr lang="cs-CZ" sz="1600" b="1" dirty="0">
                <a:hlinkClick r:id="rId4"/>
              </a:rPr>
              <a:t>http://cs.wikipedia.org/wiki/Soubor:Balkong,_Nordisk_familjebok.png</a:t>
            </a:r>
            <a:r>
              <a:rPr lang="cs-CZ" sz="1600" b="1" dirty="0"/>
              <a:t> </a:t>
            </a:r>
            <a:endParaRPr lang="cs-CZ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>
                <a:hlinkClick r:id="rId5"/>
              </a:rPr>
              <a:t>http://www.pekstra.cz/</a:t>
            </a:r>
            <a:r>
              <a:rPr lang="cs-CZ" sz="1600" b="1" dirty="0"/>
              <a:t> </a:t>
            </a:r>
            <a:endParaRPr lang="cs-CZ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>
                <a:hlinkClick r:id="rId6"/>
              </a:rPr>
              <a:t>http://www.zavesne-balkony.cz/</a:t>
            </a:r>
            <a:r>
              <a:rPr lang="cs-CZ" sz="1600" b="1" dirty="0"/>
              <a:t> </a:t>
            </a:r>
            <a:endParaRPr lang="cs-CZ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>
                <a:hlinkClick r:id="rId7"/>
              </a:rPr>
              <a:t>http://www.stavoprojekta.cz/balkony-stavo-balkon.html?id=88</a:t>
            </a:r>
            <a:r>
              <a:rPr lang="cs-CZ" sz="1600" b="1" dirty="0"/>
              <a:t> </a:t>
            </a:r>
            <a:endParaRPr lang="cs-CZ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>
                <a:hlinkClick r:id="rId8"/>
              </a:rPr>
              <a:t>http://</a:t>
            </a:r>
            <a:r>
              <a:rPr lang="cs-CZ" sz="1600" b="1" dirty="0" smtClean="0">
                <a:hlinkClick r:id="rId8"/>
              </a:rPr>
              <a:t>www.stroprychle.cz/balkony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>
                <a:hlinkClick r:id="rId9"/>
              </a:rPr>
              <a:t>http</a:t>
            </a:r>
            <a:r>
              <a:rPr lang="cs-CZ" sz="1600" b="1" dirty="0">
                <a:hlinkClick r:id="rId9"/>
              </a:rPr>
              <a:t>://</a:t>
            </a:r>
            <a:r>
              <a:rPr lang="cs-CZ" sz="1600" b="1" dirty="0" smtClean="0">
                <a:hlinkClick r:id="rId9"/>
              </a:rPr>
              <a:t>www.webhouse.cz/tesar/vismo/dokumenty2.asp?id_org=600110&amp;id=1013&amp;p1=1046</a:t>
            </a:r>
            <a:endParaRPr lang="cs-CZ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>
                <a:hlinkClick r:id="rId10"/>
              </a:rPr>
              <a:t>http</a:t>
            </a:r>
            <a:r>
              <a:rPr lang="cs-CZ" sz="1600" b="1" dirty="0">
                <a:hlinkClick r:id="rId10"/>
              </a:rPr>
              <a:t>://www.webhouse.cz/tesar/vismo/galerie3.asp?id_org=600110&amp;id_fotopary=1444&amp;id_obrazky=1647&amp;typ_sady=1&amp;p1=1046</a:t>
            </a:r>
            <a:r>
              <a:rPr lang="cs-CZ" sz="1600" b="1" dirty="0"/>
              <a:t> 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>
                <a:hlinkClick r:id="rId11"/>
              </a:rPr>
              <a:t>http</a:t>
            </a:r>
            <a:r>
              <a:rPr lang="cs-CZ" sz="1600" b="1" dirty="0">
                <a:hlinkClick r:id="rId11"/>
              </a:rPr>
              <a:t>://www.svet-bydleni.cz/umeni-design-a-architektura/fotogalerie-balkony-stare-i-nove.aspx</a:t>
            </a:r>
            <a:r>
              <a:rPr lang="cs-CZ" sz="1600" b="1" dirty="0"/>
              <a:t> 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>
                <a:hlinkClick r:id="rId11"/>
              </a:rPr>
              <a:t>http</a:t>
            </a:r>
            <a:r>
              <a:rPr lang="cs-CZ" sz="1600" b="1" dirty="0">
                <a:hlinkClick r:id="rId11"/>
              </a:rPr>
              <a:t>://www.svet-bydleni.cz/umeni-design-a-architektura/fotogalerie-balkony-stare-i-nove.aspx</a:t>
            </a:r>
            <a:r>
              <a:rPr lang="cs-CZ" sz="1600" b="1" dirty="0"/>
              <a:t>  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2910</TotalTime>
  <Words>354</Words>
  <Application>Microsoft Office PowerPoint</Application>
  <PresentationFormat>Předvádění na obrazovce (4:3)</PresentationFormat>
  <Paragraphs>105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305</cp:revision>
  <dcterms:created xsi:type="dcterms:W3CDTF">2010-11-01T23:40:31Z</dcterms:created>
  <dcterms:modified xsi:type="dcterms:W3CDTF">2014-01-17T14:34:39Z</dcterms:modified>
</cp:coreProperties>
</file>