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8"/>
  </p:notesMasterIdLst>
  <p:sldIdLst>
    <p:sldId id="256" r:id="rId2"/>
    <p:sldId id="257" r:id="rId3"/>
    <p:sldId id="285" r:id="rId4"/>
    <p:sldId id="286" r:id="rId5"/>
    <p:sldId id="284" r:id="rId6"/>
    <p:sldId id="287" r:id="rId7"/>
    <p:sldId id="288" r:id="rId8"/>
    <p:sldId id="289" r:id="rId9"/>
    <p:sldId id="265" r:id="rId10"/>
    <p:sldId id="290" r:id="rId11"/>
    <p:sldId id="291" r:id="rId12"/>
    <p:sldId id="292" r:id="rId13"/>
    <p:sldId id="299" r:id="rId14"/>
    <p:sldId id="300" r:id="rId15"/>
    <p:sldId id="301" r:id="rId16"/>
    <p:sldId id="302" r:id="rId17"/>
    <p:sldId id="303" r:id="rId18"/>
    <p:sldId id="304" r:id="rId19"/>
    <p:sldId id="305" r:id="rId20"/>
    <p:sldId id="306" r:id="rId21"/>
    <p:sldId id="307" r:id="rId22"/>
    <p:sldId id="308" r:id="rId23"/>
    <p:sldId id="309" r:id="rId24"/>
    <p:sldId id="310" r:id="rId25"/>
    <p:sldId id="259" r:id="rId26"/>
    <p:sldId id="258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117" y="-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operabalet.cz/?page=txt&amp;id=5643" TargetMode="External"/><Relationship Id="rId5" Type="http://schemas.openxmlformats.org/officeDocument/2006/relationships/hyperlink" Target="http://cs.wikipedia.org/wiki/Anton%C3%ADn_Bal%C5%A1%C3%A1nek" TargetMode="External"/><Relationship Id="rId4" Type="http://schemas.openxmlformats.org/officeDocument/2006/relationships/hyperlink" Target="http://cs.wikipedia.org/wiki/Seces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7343844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46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Stručné </a:t>
                      </a:r>
                      <a:r>
                        <a:rPr lang="cs-CZ" sz="120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shrnutí </a:t>
                      </a:r>
                      <a:r>
                        <a:rPr lang="cs-CZ" sz="120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secesní </a:t>
                      </a: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architektury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Secese, rostlinný dekor,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art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nouveau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Modernstyle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Jugendstyle</a:t>
                      </a:r>
                      <a:endParaRPr lang="cs-CZ" sz="1200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Architektura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arch. Ota Zápotocký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následná diskuze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 ročník, žáci 16 – 18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Secese</a:t>
            </a:r>
            <a:endParaRPr lang="cs-CZ" sz="2400" b="1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VY_32_INOVACE_46_936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1560" y="1052736"/>
            <a:ext cx="79928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 posledních dvou desetiletích 19. století jako protipól historických slohů (odtržení). Končí 1. světovou válkou 1914.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použití křivek a plynulých linií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dekorativnost, rostlinné motivy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odmítání historických architektonických článků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užití nových konstrukcí, ŽB, oceli a skla (pískované a leptané)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geometrický dekor u tzv. geometrické secese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oblíbené barvy modrozelená, petrolejová, zelená, zlatá</a:t>
            </a:r>
          </a:p>
          <a:p>
            <a:r>
              <a:rPr lang="cs-CZ" sz="2400" dirty="0" smtClean="0"/>
              <a:t> Paříž a okolí (secese), Belgie a Nizozemí (secese), (</a:t>
            </a:r>
            <a:r>
              <a:rPr lang="cs-CZ" sz="2400" dirty="0" err="1" smtClean="0"/>
              <a:t>Art</a:t>
            </a:r>
            <a:r>
              <a:rPr lang="cs-CZ" sz="2400" dirty="0" smtClean="0"/>
              <a:t> </a:t>
            </a:r>
            <a:r>
              <a:rPr lang="cs-CZ" sz="2400" dirty="0" err="1" smtClean="0"/>
              <a:t>Nouveau</a:t>
            </a:r>
            <a:r>
              <a:rPr lang="cs-CZ" sz="2400" dirty="0" smtClean="0"/>
              <a:t>), Německo (</a:t>
            </a:r>
            <a:r>
              <a:rPr lang="cs-CZ" sz="2400" dirty="0" err="1" smtClean="0"/>
              <a:t>Jugendstil</a:t>
            </a:r>
            <a:r>
              <a:rPr lang="cs-CZ" sz="2400" dirty="0" smtClean="0"/>
              <a:t>), Vídeň a Praha</a:t>
            </a:r>
          </a:p>
          <a:p>
            <a:r>
              <a:rPr lang="cs-CZ" sz="2400" dirty="0" smtClean="0"/>
              <a:t>odtržení zcela od historických předloh se nezdařilo, to vedlo ke vzniku moderny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3873479" y="404664"/>
            <a:ext cx="1334020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Secese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/>
          </a:p>
        </p:txBody>
      </p:sp>
      <p:pic>
        <p:nvPicPr>
          <p:cNvPr id="6" name="Zástupný symbol pro obsah 5" descr="27 - CHETITSKÁ ŘÍŠ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98714" y="181526"/>
            <a:ext cx="3274563" cy="64207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/>
          </a:p>
        </p:txBody>
      </p:sp>
      <p:pic>
        <p:nvPicPr>
          <p:cNvPr id="6" name="Zástupný symbol pro obsah 5" descr="27 - CHETITSKÁ ŘÍŠ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1806" y="116632"/>
            <a:ext cx="7208586" cy="647680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/>
          </a:p>
        </p:txBody>
      </p:sp>
      <p:pic>
        <p:nvPicPr>
          <p:cNvPr id="6" name="Zástupný symbol pro obsah 5" descr="27 - CHETITSKÁ ŘÍŠ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116632"/>
            <a:ext cx="5640514" cy="661750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/>
          </a:p>
        </p:txBody>
      </p:sp>
      <p:pic>
        <p:nvPicPr>
          <p:cNvPr id="6" name="Zástupný symbol pro obsah 5" descr="27 - CHETITSKÁ ŘÍŠ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39752" y="1400"/>
            <a:ext cx="4392488" cy="669331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/>
          </a:p>
        </p:txBody>
      </p:sp>
      <p:pic>
        <p:nvPicPr>
          <p:cNvPr id="6" name="Zástupný symbol pro obsah 5" descr="27 - CHETITSKÁ ŘÍŠ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60008" y="476671"/>
            <a:ext cx="7600424" cy="599555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/>
          </a:p>
        </p:txBody>
      </p:sp>
      <p:pic>
        <p:nvPicPr>
          <p:cNvPr id="6" name="Zástupný symbol pro obsah 5" descr="27 - CHETITSKÁ ŘÍŠ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24501" y="0"/>
            <a:ext cx="5727819" cy="68596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572812"/>
            <a:ext cx="6696744" cy="56614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53926" y="211931"/>
            <a:ext cx="4636145" cy="63727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33049" y="198305"/>
            <a:ext cx="4493925" cy="65713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12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5126" y="1285554"/>
            <a:ext cx="6134702" cy="42561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13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246333"/>
            <a:ext cx="4968552" cy="65062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14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0007" y="908720"/>
            <a:ext cx="8489364" cy="50405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15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3550" y="111999"/>
            <a:ext cx="4316900" cy="64645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16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175925"/>
            <a:ext cx="4896543" cy="65287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17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339834"/>
            <a:ext cx="4896543" cy="62009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18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359373"/>
            <a:ext cx="6840760" cy="62273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19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1964" y="620688"/>
            <a:ext cx="8336500" cy="55541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20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7832" y="383329"/>
            <a:ext cx="8180632" cy="61354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21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7832" y="879280"/>
            <a:ext cx="8180632" cy="51435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22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7832" y="725893"/>
            <a:ext cx="8180632" cy="54503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23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55906" y="383329"/>
            <a:ext cx="4604483" cy="61354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24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629981"/>
            <a:ext cx="7704856" cy="577264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25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99592" y="1124744"/>
            <a:ext cx="763284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Otázky pro opakování a k zamyšlení: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popiš znaky secese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datuj secesi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uveď synonyma secese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uveď některé památky</a:t>
            </a:r>
          </a:p>
        </p:txBody>
      </p:sp>
    </p:spTree>
    <p:extLst>
      <p:ext uri="{BB962C8B-B14F-4D97-AF65-F5344CB8AC3E}">
        <p14:creationId xmlns:p14="http://schemas.microsoft.com/office/powerpoint/2010/main" val="361618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26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3568" y="1772816"/>
            <a:ext cx="763284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pérové kresby:</a:t>
            </a:r>
          </a:p>
          <a:p>
            <a:r>
              <a:rPr lang="cs-CZ" sz="2000" dirty="0" err="1" smtClean="0"/>
              <a:t>PECHAR</a:t>
            </a:r>
            <a:r>
              <a:rPr lang="cs-CZ" sz="2000" dirty="0" smtClean="0"/>
              <a:t>, Josef. </a:t>
            </a:r>
            <a:r>
              <a:rPr lang="cs-CZ" sz="2000" i="1" dirty="0" smtClean="0"/>
              <a:t>Vývoj architektury 19. a 20. století</a:t>
            </a:r>
            <a:r>
              <a:rPr lang="cs-CZ" sz="2000" dirty="0" smtClean="0"/>
              <a:t>. Praha: Vydavatelství ČVUT, 1981. ISBN 000.</a:t>
            </a:r>
          </a:p>
          <a:p>
            <a:endParaRPr lang="cs-CZ" sz="2000" i="1" dirty="0" smtClean="0"/>
          </a:p>
          <a:p>
            <a:r>
              <a:rPr lang="cs-CZ" sz="2000" dirty="0" smtClean="0"/>
              <a:t>fotografie: </a:t>
            </a:r>
            <a:r>
              <a:rPr lang="cs-CZ" sz="2000" i="1" dirty="0" err="1" smtClean="0"/>
              <a:t>Wikipedia.org</a:t>
            </a:r>
            <a:r>
              <a:rPr lang="cs-CZ" sz="2000" dirty="0" smtClean="0"/>
              <a:t> [online]. [cit. 2014-01-12]. Dostupné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z:</a:t>
            </a:r>
          </a:p>
          <a:p>
            <a:r>
              <a:rPr lang="cs-CZ" sz="2000" dirty="0" smtClean="0">
                <a:hlinkClick r:id="rId4"/>
              </a:rPr>
              <a:t>http://cs.wikipedia.org/wiki/Secese</a:t>
            </a:r>
            <a:endParaRPr lang="cs-CZ" sz="2000" dirty="0" smtClean="0"/>
          </a:p>
          <a:p>
            <a:r>
              <a:rPr lang="cs-CZ" sz="2000" dirty="0" smtClean="0">
                <a:hlinkClick r:id="rId5"/>
              </a:rPr>
              <a:t>http://cs.wikipedia.org/wiki/Anton%C3%ADn_Bal%C5%A1%C3%A1nek</a:t>
            </a:r>
            <a:endParaRPr lang="cs-CZ" sz="2000" dirty="0" smtClean="0"/>
          </a:p>
          <a:p>
            <a:r>
              <a:rPr lang="cs-CZ" sz="2000" dirty="0" smtClean="0">
                <a:hlinkClick r:id="rId6"/>
              </a:rPr>
              <a:t>http://www.</a:t>
            </a:r>
            <a:r>
              <a:rPr lang="cs-CZ" sz="2000" dirty="0" err="1" smtClean="0">
                <a:hlinkClick r:id="rId6"/>
              </a:rPr>
              <a:t>operabalet.cz</a:t>
            </a:r>
            <a:r>
              <a:rPr lang="cs-CZ" sz="2000" dirty="0" smtClean="0">
                <a:hlinkClick r:id="rId6"/>
              </a:rPr>
              <a:t>/?</a:t>
            </a:r>
            <a:r>
              <a:rPr lang="cs-CZ" sz="2000" dirty="0" err="1" smtClean="0">
                <a:hlinkClick r:id="rId6"/>
              </a:rPr>
              <a:t>page</a:t>
            </a:r>
            <a:r>
              <a:rPr lang="cs-CZ" sz="2000" dirty="0" smtClean="0">
                <a:hlinkClick r:id="rId6"/>
              </a:rPr>
              <a:t>=</a:t>
            </a:r>
            <a:r>
              <a:rPr lang="cs-CZ" sz="2000" dirty="0" err="1" smtClean="0">
                <a:hlinkClick r:id="rId6"/>
              </a:rPr>
              <a:t>txt</a:t>
            </a:r>
            <a:r>
              <a:rPr lang="cs-CZ" sz="2000" dirty="0" smtClean="0">
                <a:hlinkClick r:id="rId6"/>
              </a:rPr>
              <a:t>&amp;id=5643</a:t>
            </a: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2852</TotalTime>
  <Words>316</Words>
  <Application>Microsoft Office PowerPoint</Application>
  <PresentationFormat>Předvádění na obrazovce (4:3)</PresentationFormat>
  <Paragraphs>87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Motiv sady Office</vt:lpstr>
      <vt:lpstr>STŘEDNÍ ŠKOLA STAVEBNÍ A TECHNICKÁ Ústí nad Labem, Čelakovského 5, příspěvková organizace Páteřní škola Ústeckého kraje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Ota Zápotocký, Ing. Arch.</cp:lastModifiedBy>
  <cp:revision>208</cp:revision>
  <dcterms:created xsi:type="dcterms:W3CDTF">2010-11-01T23:40:31Z</dcterms:created>
  <dcterms:modified xsi:type="dcterms:W3CDTF">2014-01-20T08:25:43Z</dcterms:modified>
</cp:coreProperties>
</file>