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90" r:id="rId2"/>
    <p:sldId id="265" r:id="rId3"/>
    <p:sldId id="272" r:id="rId4"/>
    <p:sldId id="285" r:id="rId5"/>
    <p:sldId id="286" r:id="rId6"/>
    <p:sldId id="287" r:id="rId7"/>
    <p:sldId id="288" r:id="rId8"/>
    <p:sldId id="266" r:id="rId9"/>
    <p:sldId id="28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F6EACF-B1EE-48F8-A6E5-86D6D57A0F03}" type="datetimeFigureOut">
              <a:rPr lang="cs-CZ" smtClean="0"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B4A76-34CA-4DCD-BDE4-7796CB3117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802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580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794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896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9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445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082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0505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773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742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28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772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F785-BB63-4C71-BD20-E6B2961D6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127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146AE-7D1C-4209-AE40-256F1E7297AB}" type="datetimeFigureOut">
              <a:rPr lang="cs-CZ" smtClean="0"/>
              <a:t>20.1.2014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751048571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VY_32_INOVACE_06-04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mechanika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3.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878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pojmy a jednotky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Síla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její </a:t>
            </a:r>
            <a:r>
              <a:rPr lang="cs-CZ" b="1" dirty="0">
                <a:solidFill>
                  <a:srgbClr val="002060"/>
                </a:solidFill>
              </a:rPr>
              <a:t>určení a účinek</a:t>
            </a:r>
          </a:p>
        </p:txBody>
      </p:sp>
    </p:spTree>
    <p:extLst>
      <p:ext uri="{BB962C8B-B14F-4D97-AF65-F5344CB8AC3E}">
        <p14:creationId xmlns:p14="http://schemas.microsoft.com/office/powerpoint/2010/main" val="251116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Síla, její určení a účinek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1</a:t>
            </a:r>
            <a:r>
              <a:rPr lang="cs-CZ" b="1" dirty="0"/>
              <a:t>. </a:t>
            </a:r>
            <a:r>
              <a:rPr lang="cs-CZ" b="1" dirty="0" smtClean="0"/>
              <a:t>Jednotka síly</a:t>
            </a:r>
            <a:endParaRPr lang="cs-CZ" dirty="0"/>
          </a:p>
          <a:p>
            <a:r>
              <a:rPr lang="cs-CZ" dirty="0" smtClean="0"/>
              <a:t>Základní jednotkou </a:t>
            </a:r>
            <a:r>
              <a:rPr lang="cs-CZ" dirty="0"/>
              <a:t>síly je </a:t>
            </a:r>
            <a:r>
              <a:rPr lang="cs-CZ" b="1" dirty="0"/>
              <a:t>newton </a:t>
            </a:r>
            <a:r>
              <a:rPr lang="cs-CZ" b="1" dirty="0" smtClean="0"/>
              <a:t>= </a:t>
            </a:r>
            <a:r>
              <a:rPr lang="cs-CZ" dirty="0" smtClean="0"/>
              <a:t>1 </a:t>
            </a:r>
            <a:r>
              <a:rPr lang="cs-CZ" b="1" dirty="0" smtClean="0"/>
              <a:t>N </a:t>
            </a:r>
            <a:endParaRPr lang="cs-CZ" dirty="0"/>
          </a:p>
          <a:p>
            <a:r>
              <a:rPr lang="cs-CZ" dirty="0" smtClean="0"/>
              <a:t>Těleso </a:t>
            </a:r>
            <a:r>
              <a:rPr lang="cs-CZ" dirty="0"/>
              <a:t>o hmotnosti 1 kg působí na podklad silou 9,81 </a:t>
            </a:r>
            <a:r>
              <a:rPr lang="cs-CZ" dirty="0" smtClean="0"/>
              <a:t>N = zaokrouhleně </a:t>
            </a:r>
            <a:r>
              <a:rPr lang="cs-CZ" dirty="0"/>
              <a:t>10 </a:t>
            </a:r>
            <a:r>
              <a:rPr lang="cs-CZ" dirty="0" smtClean="0"/>
              <a:t>N</a:t>
            </a:r>
            <a:endParaRPr lang="cs-CZ" dirty="0"/>
          </a:p>
          <a:p>
            <a:r>
              <a:rPr lang="cs-CZ" dirty="0" smtClean="0"/>
              <a:t>1Kg = 10 N</a:t>
            </a:r>
          </a:p>
          <a:p>
            <a:r>
              <a:rPr lang="cs-CZ" dirty="0" smtClean="0"/>
              <a:t>základní jednotka </a:t>
            </a:r>
            <a:r>
              <a:rPr lang="cs-CZ" dirty="0"/>
              <a:t>1N</a:t>
            </a:r>
          </a:p>
          <a:p>
            <a:r>
              <a:rPr lang="cs-CZ" dirty="0"/>
              <a:t>1KN = </a:t>
            </a:r>
            <a:r>
              <a:rPr lang="cs-CZ" dirty="0" smtClean="0"/>
              <a:t>1.000 </a:t>
            </a:r>
            <a:r>
              <a:rPr lang="cs-CZ" dirty="0"/>
              <a:t>N = </a:t>
            </a:r>
            <a:r>
              <a:rPr lang="cs-CZ" dirty="0" smtClean="0"/>
              <a:t>1 . 10</a:t>
            </a:r>
            <a:r>
              <a:rPr lang="cs-CZ" b="1" baseline="30000" dirty="0" smtClean="0"/>
              <a:t>3</a:t>
            </a:r>
            <a:r>
              <a:rPr lang="cs-CZ" dirty="0" smtClean="0"/>
              <a:t> </a:t>
            </a:r>
            <a:r>
              <a:rPr lang="cs-CZ" dirty="0" smtClean="0"/>
              <a:t>N</a:t>
            </a:r>
          </a:p>
          <a:p>
            <a:r>
              <a:rPr lang="cs-CZ" dirty="0" smtClean="0"/>
              <a:t>1MN = 1.000.000 N = </a:t>
            </a:r>
            <a:r>
              <a:rPr lang="cs-CZ" dirty="0" smtClean="0"/>
              <a:t>1 . 10</a:t>
            </a:r>
            <a:r>
              <a:rPr lang="cs-CZ" baseline="30000" dirty="0" smtClean="0"/>
              <a:t>6 </a:t>
            </a:r>
            <a:r>
              <a:rPr lang="cs-CZ" dirty="0" smtClean="0"/>
              <a:t>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62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Síla, její určení a účinek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2. Označení síly</a:t>
            </a:r>
          </a:p>
          <a:p>
            <a:r>
              <a:rPr lang="cs-CZ" dirty="0" smtClean="0"/>
              <a:t>síla </a:t>
            </a:r>
            <a:r>
              <a:rPr lang="cs-CZ" dirty="0"/>
              <a:t>se ve statických výpočtech i odborné literatuře </a:t>
            </a:r>
            <a:r>
              <a:rPr lang="cs-CZ" dirty="0" smtClean="0"/>
              <a:t>označuje </a:t>
            </a:r>
            <a:r>
              <a:rPr lang="cs-CZ" dirty="0"/>
              <a:t>velkými písmeny abecedy </a:t>
            </a:r>
          </a:p>
          <a:p>
            <a:pPr>
              <a:buFontTx/>
              <a:buChar char="-"/>
            </a:pPr>
            <a:r>
              <a:rPr lang="cs-CZ" dirty="0" smtClean="0"/>
              <a:t>nejčastěji </a:t>
            </a:r>
            <a:r>
              <a:rPr lang="cs-CZ" dirty="0"/>
              <a:t>písmenem </a:t>
            </a:r>
            <a:r>
              <a:rPr lang="cs-CZ" b="1" dirty="0" smtClean="0"/>
              <a:t>F</a:t>
            </a:r>
          </a:p>
          <a:p>
            <a:r>
              <a:rPr lang="cs-CZ" dirty="0" smtClean="0"/>
              <a:t>k rozlišení sil se používá malý index vpravo dole</a:t>
            </a:r>
            <a:endParaRPr lang="cs-CZ" dirty="0"/>
          </a:p>
          <a:p>
            <a:pPr>
              <a:buFontTx/>
              <a:buChar char="-"/>
            </a:pPr>
            <a:r>
              <a:rPr lang="cs-CZ" dirty="0" smtClean="0"/>
              <a:t>např</a:t>
            </a:r>
            <a:r>
              <a:rPr lang="cs-CZ" dirty="0"/>
              <a:t>. F</a:t>
            </a:r>
            <a:r>
              <a:rPr lang="cs-CZ" baseline="-25000" dirty="0"/>
              <a:t>1, </a:t>
            </a:r>
            <a:r>
              <a:rPr lang="cs-CZ" dirty="0"/>
              <a:t>F</a:t>
            </a:r>
            <a:r>
              <a:rPr lang="cs-CZ" baseline="-25000" dirty="0"/>
              <a:t>2</a:t>
            </a:r>
            <a:r>
              <a:rPr lang="cs-CZ" dirty="0"/>
              <a:t> nebo F</a:t>
            </a:r>
            <a:r>
              <a:rPr lang="cs-CZ" baseline="-25000" dirty="0"/>
              <a:t>a </a:t>
            </a:r>
            <a:r>
              <a:rPr lang="cs-CZ" dirty="0"/>
              <a:t>, </a:t>
            </a:r>
            <a:r>
              <a:rPr lang="cs-CZ" dirty="0" err="1"/>
              <a:t>F</a:t>
            </a:r>
            <a:r>
              <a:rPr lang="cs-CZ" baseline="-25000" dirty="0" err="1"/>
              <a:t>b</a:t>
            </a:r>
            <a:r>
              <a:rPr lang="cs-CZ" dirty="0"/>
              <a:t> podle označení </a:t>
            </a:r>
            <a:r>
              <a:rPr lang="cs-CZ" dirty="0" smtClean="0"/>
              <a:t>místa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působiště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22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Síla, její určení a účinek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>3. Určení </a:t>
            </a:r>
            <a:r>
              <a:rPr lang="cs-CZ" b="1" dirty="0" smtClean="0"/>
              <a:t>síly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síla je jednoznačně určena :</a:t>
            </a:r>
          </a:p>
          <a:p>
            <a:r>
              <a:rPr lang="cs-CZ" dirty="0"/>
              <a:t>a) </a:t>
            </a:r>
            <a:r>
              <a:rPr lang="cs-CZ" b="1" dirty="0"/>
              <a:t>působištěm</a:t>
            </a:r>
            <a:r>
              <a:rPr lang="cs-CZ" dirty="0"/>
              <a:t> - je to bod, v němž síla působí na dané těleso</a:t>
            </a:r>
          </a:p>
          <a:p>
            <a:r>
              <a:rPr lang="cs-CZ" dirty="0"/>
              <a:t>b) </a:t>
            </a:r>
            <a:r>
              <a:rPr lang="cs-CZ" b="1" dirty="0"/>
              <a:t>směrem</a:t>
            </a:r>
            <a:r>
              <a:rPr lang="cs-CZ" dirty="0"/>
              <a:t> - je dán určovacím paprskem a úhlem, který paprsek </a:t>
            </a:r>
            <a:r>
              <a:rPr lang="cs-CZ" dirty="0" smtClean="0"/>
              <a:t>svírá s </a:t>
            </a:r>
            <a:r>
              <a:rPr lang="cs-CZ" dirty="0"/>
              <a:t>vodorovnou nebo svislou osou souřadného systému</a:t>
            </a:r>
          </a:p>
          <a:p>
            <a:r>
              <a:rPr lang="cs-CZ" dirty="0"/>
              <a:t>c) </a:t>
            </a:r>
            <a:r>
              <a:rPr lang="cs-CZ" b="1" dirty="0"/>
              <a:t>smyslem</a:t>
            </a:r>
            <a:r>
              <a:rPr lang="cs-CZ" dirty="0"/>
              <a:t> - orientací, kterým směrem působí (doleva nahoru, doprava dolu apod</a:t>
            </a:r>
            <a:r>
              <a:rPr lang="cs-CZ" dirty="0" smtClean="0"/>
              <a:t>.) - </a:t>
            </a:r>
            <a:r>
              <a:rPr lang="cs-CZ" dirty="0"/>
              <a:t>smysl je vyznačen šipkou</a:t>
            </a:r>
          </a:p>
          <a:p>
            <a:r>
              <a:rPr lang="cs-CZ" dirty="0"/>
              <a:t>d) </a:t>
            </a:r>
            <a:r>
              <a:rPr lang="cs-CZ" b="1" dirty="0"/>
              <a:t>velikostí</a:t>
            </a:r>
            <a:r>
              <a:rPr lang="cs-CZ" dirty="0"/>
              <a:t> - hodnota v N (popř. kN, MN) a připisuje s k označení síly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207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Síla, její určení a účinek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3. Určení </a:t>
            </a:r>
            <a:r>
              <a:rPr lang="cs-CZ" b="1" dirty="0" smtClean="0"/>
              <a:t>síly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4"/>
            <a:ext cx="8892858" cy="320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888" y="4142222"/>
            <a:ext cx="241925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úhel určovacího paprsku</a:t>
            </a:r>
            <a:endParaRPr lang="cs-CZ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9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Síla, její určení a účinek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4. Účinek síly</a:t>
            </a:r>
            <a:endParaRPr lang="cs-CZ" dirty="0"/>
          </a:p>
          <a:p>
            <a:r>
              <a:rPr lang="cs-CZ" dirty="0" smtClean="0"/>
              <a:t>Účinkem </a:t>
            </a:r>
            <a:r>
              <a:rPr lang="cs-CZ" dirty="0"/>
              <a:t>síly </a:t>
            </a:r>
            <a:r>
              <a:rPr lang="cs-CZ" b="1" dirty="0" smtClean="0"/>
              <a:t>„</a:t>
            </a:r>
            <a:r>
              <a:rPr lang="cs-CZ" b="1" i="1" dirty="0" smtClean="0"/>
              <a:t>F“</a:t>
            </a:r>
            <a:r>
              <a:rPr lang="cs-CZ" i="1" dirty="0" smtClean="0"/>
              <a:t> </a:t>
            </a:r>
            <a:r>
              <a:rPr lang="cs-CZ" dirty="0"/>
              <a:t>změní dokonale tuhé těleso svou polohu </a:t>
            </a:r>
          </a:p>
          <a:p>
            <a:pPr marL="0" indent="0">
              <a:buNone/>
            </a:pPr>
            <a:r>
              <a:rPr lang="cs-CZ" i="1" dirty="0" smtClean="0"/>
              <a:t>	- </a:t>
            </a:r>
            <a:r>
              <a:rPr lang="cs-CZ" i="1" dirty="0"/>
              <a:t>tzv. </a:t>
            </a:r>
            <a:r>
              <a:rPr lang="cs-CZ" b="1" i="1" dirty="0"/>
              <a:t>pohybový účinek </a:t>
            </a:r>
            <a:r>
              <a:rPr lang="cs-CZ" b="1" i="1" dirty="0" smtClean="0"/>
              <a:t>síly</a:t>
            </a:r>
          </a:p>
          <a:p>
            <a:pPr marL="0" indent="0">
              <a:buNone/>
            </a:pPr>
            <a:endParaRPr lang="cs-CZ" b="1" dirty="0"/>
          </a:p>
          <a:p>
            <a:r>
              <a:rPr lang="cs-CZ" dirty="0"/>
              <a:t>Působí-li na těleso dvě nebo více sil, jedná se o </a:t>
            </a:r>
            <a:r>
              <a:rPr lang="cs-CZ" b="1" dirty="0"/>
              <a:t>soustavu </a:t>
            </a:r>
            <a:r>
              <a:rPr lang="cs-CZ" b="1" dirty="0" smtClean="0"/>
              <a:t>sil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273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</a:t>
            </a:r>
            <a:r>
              <a:rPr lang="cs-CZ" dirty="0" smtClean="0">
                <a:hlinkClick r:id="rId2" action="ppaction://hlinksldjump"/>
              </a:rPr>
              <a:t>jednotkou</a:t>
            </a:r>
            <a:r>
              <a:rPr lang="cs-CZ" dirty="0" smtClean="0"/>
              <a:t> a z čeho vychází síly?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</a:t>
            </a:r>
            <a:r>
              <a:rPr lang="cs-CZ" dirty="0" smtClean="0">
                <a:hlinkClick r:id="rId3" action="ppaction://hlinksldjump"/>
              </a:rPr>
              <a:t>označujeme</a:t>
            </a:r>
            <a:r>
              <a:rPr lang="cs-CZ" dirty="0" smtClean="0"/>
              <a:t>  a rozlišujeme síly?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je </a:t>
            </a:r>
            <a:r>
              <a:rPr lang="cs-CZ" dirty="0" smtClean="0">
                <a:hlinkClick r:id="rId4" action="ppaction://hlinksldjump"/>
              </a:rPr>
              <a:t>jednoznačně</a:t>
            </a:r>
            <a:r>
              <a:rPr lang="cs-CZ" dirty="0" smtClean="0"/>
              <a:t> určena síla?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Nakresli </a:t>
            </a:r>
            <a:r>
              <a:rPr lang="cs-CZ" dirty="0" smtClean="0">
                <a:hlinkClick r:id="rId5" action="ppaction://hlinksldjump"/>
              </a:rPr>
              <a:t>obrázek</a:t>
            </a:r>
            <a:r>
              <a:rPr lang="cs-CZ" dirty="0" smtClean="0"/>
              <a:t> a popiš na něm určení síly.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</a:t>
            </a:r>
            <a:r>
              <a:rPr lang="cs-CZ" dirty="0" smtClean="0">
                <a:hlinkClick r:id="rId6" action="ppaction://hlinksldjump"/>
              </a:rPr>
              <a:t>účinkem</a:t>
            </a:r>
            <a:r>
              <a:rPr lang="cs-CZ" dirty="0" smtClean="0"/>
              <a:t> síly?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nazýváme </a:t>
            </a:r>
            <a:r>
              <a:rPr lang="cs-CZ" dirty="0" smtClean="0">
                <a:hlinkClick r:id="rId6" action="ppaction://hlinksldjump"/>
              </a:rPr>
              <a:t>více</a:t>
            </a:r>
            <a:r>
              <a:rPr lang="cs-CZ" dirty="0" smtClean="0"/>
              <a:t> sil působících na těleso?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567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Zdroje </a:t>
            </a:r>
            <a:r>
              <a:rPr lang="cs-CZ" dirty="0" smtClean="0"/>
              <a:t>obrázků:</a:t>
            </a:r>
          </a:p>
          <a:p>
            <a:pPr marL="0" indent="0">
              <a:buNone/>
            </a:pPr>
            <a:r>
              <a:rPr lang="cs-CZ" dirty="0" smtClean="0"/>
              <a:t>Pokud </a:t>
            </a:r>
            <a:r>
              <a:rPr lang="cs-CZ" dirty="0"/>
              <a:t>není uvedeno jinak </a:t>
            </a:r>
            <a:r>
              <a:rPr lang="cs-CZ" dirty="0" smtClean="0"/>
              <a:t>- autor</a:t>
            </a:r>
          </a:p>
          <a:p>
            <a:r>
              <a:rPr lang="cs-CZ" dirty="0"/>
              <a:t>Zdroj </a:t>
            </a:r>
            <a:r>
              <a:rPr lang="cs-CZ" dirty="0" smtClean="0"/>
              <a:t>textů: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JELÍNEK, Lubomír; ČERVENÝ, Petr; DOUL, Ladislav. </a:t>
            </a:r>
            <a:r>
              <a:rPr lang="cs-CZ" i="1" dirty="0"/>
              <a:t>Stavební mechanika</a:t>
            </a:r>
            <a:r>
              <a:rPr lang="cs-CZ" dirty="0"/>
              <a:t>. Volyně: VOŠ a SPŠ, Volyně, 2012, ISBN 978-80-86837-45-1.</a:t>
            </a:r>
          </a:p>
        </p:txBody>
      </p:sp>
    </p:spTree>
    <p:extLst>
      <p:ext uri="{BB962C8B-B14F-4D97-AF65-F5344CB8AC3E}">
        <p14:creationId xmlns:p14="http://schemas.microsoft.com/office/powerpoint/2010/main" val="348853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348</TotalTime>
  <Words>396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Základní pojmy a jednotky</vt:lpstr>
      <vt:lpstr>Síla, její určení a účinek</vt:lpstr>
      <vt:lpstr>Síla, její určení a účinek</vt:lpstr>
      <vt:lpstr>Síla, její určení a účinek</vt:lpstr>
      <vt:lpstr>Síla, její určení a účinek</vt:lpstr>
      <vt:lpstr>Síla, její určení a účinek</vt:lpstr>
      <vt:lpstr>Shrnutí</vt:lpstr>
      <vt:lpstr>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síly na přímém nosníku</dc:title>
  <dc:creator>Michal</dc:creator>
  <cp:lastModifiedBy>Ludmila Moličová</cp:lastModifiedBy>
  <cp:revision>64</cp:revision>
  <dcterms:created xsi:type="dcterms:W3CDTF">2013-12-26T09:05:21Z</dcterms:created>
  <dcterms:modified xsi:type="dcterms:W3CDTF">2014-01-20T13:53:05Z</dcterms:modified>
</cp:coreProperties>
</file>