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1" r:id="rId2"/>
    <p:sldId id="256" r:id="rId3"/>
    <p:sldId id="308" r:id="rId4"/>
    <p:sldId id="310" r:id="rId5"/>
    <p:sldId id="309" r:id="rId6"/>
    <p:sldId id="311" r:id="rId7"/>
    <p:sldId id="328" r:id="rId8"/>
    <p:sldId id="329" r:id="rId9"/>
    <p:sldId id="330" r:id="rId10"/>
    <p:sldId id="312" r:id="rId11"/>
    <p:sldId id="325" r:id="rId12"/>
    <p:sldId id="326" r:id="rId13"/>
    <p:sldId id="272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3" d="100"/>
          <a:sy n="93" d="100"/>
        </p:scale>
        <p:origin x="-504" y="-3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29.1.2014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29.1.2014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29.1.2014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A112D3-E6CD-4449-AB72-45EB1FB66F37}" type="datetimeFigureOut">
              <a:rPr lang="cs-CZ" smtClean="0"/>
              <a:pPr/>
              <a:t>29.1.2014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losseum_in_Rome,_Italy_-_April_2007.jpg" TargetMode="External"/><Relationship Id="rId2" Type="http://schemas.openxmlformats.org/officeDocument/2006/relationships/hyperlink" Target="http://cs.wikipedia.org/wiki/Soubor:Diocletian-palac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Italien_Rom_Trajansaeule_sb1.JPG" TargetMode="External"/><Relationship Id="rId5" Type="http://schemas.openxmlformats.org/officeDocument/2006/relationships/hyperlink" Target="http://cs.wikipedia.org/wiki/Soubor:RomeArchofTitus02.jpg" TargetMode="External"/><Relationship Id="rId4" Type="http://schemas.openxmlformats.org/officeDocument/2006/relationships/hyperlink" Target="http://cs.wikipedia.org/wiki/Soubor:040227_tevere16CloacaMaxima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260648"/>
            <a:ext cx="7488832" cy="11408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400" b="1" dirty="0" smtClean="0">
                <a:solidFill>
                  <a:schemeClr val="tx2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Výtvarné umění starověkého Říma - architektura</a:t>
            </a: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2800" b="1" dirty="0" smtClean="0">
              <a:solidFill>
                <a:schemeClr val="tx2"/>
              </a:solidFill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72495347"/>
              </p:ext>
            </p:extLst>
          </p:nvPr>
        </p:nvGraphicFramePr>
        <p:xfrm>
          <a:off x="899592" y="1052740"/>
          <a:ext cx="7344816" cy="4275658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197498"/>
                <a:gridCol w="5147318"/>
              </a:tblGrid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 smtClean="0">
                          <a:latin typeface="+mn-lt"/>
                          <a:ea typeface="Calibri"/>
                          <a:cs typeface="Times New Roman"/>
                        </a:rPr>
                        <a:t>VY_32_INOVACE_HANA_MERVARTOVA_VYTVARNE_UMENI_STAROVEKEHO_RIMA_ARCHITEKTURA_17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Výtvarná příprava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Fotograf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5410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Dějiny výtvarných kultur. Pravěk a starověk.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Výtvarné umění starověkého Říma - architektura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Mgr. Hana </a:t>
                      </a:r>
                      <a:r>
                        <a:rPr lang="cs-CZ" sz="1100" i="1" kern="1200" dirty="0" err="1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Mervartová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20.9.2013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74499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PowerPoint seznamující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 v</a:t>
                      </a:r>
                      <a:r>
                        <a:rPr lang="cs-CZ" sz="1000" i="1" kern="120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ýtvarným uměním starověkého Říma.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Vyučující může využít  konkrétní snímky k výkladu látky podle navazujícího pracovního listu „</a:t>
                      </a:r>
                      <a:r>
                        <a:rPr lang="cs-CZ" sz="1000" i="1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Výtvarné umění starověkého Říma“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nebo dle aktuální potřeby např. pro shrnutí výkladu nebo opakování učiva. Navazuje na prezentaci „</a:t>
                      </a:r>
                      <a:r>
                        <a:rPr lang="cs-CZ" sz="1000" i="1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Výtvarné umění starověkého Říma“.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96265" y="5733256"/>
            <a:ext cx="3914944" cy="86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5112567"/>
          </a:xfrm>
        </p:spPr>
        <p:txBody>
          <a:bodyPr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7200" b="1" u="sng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Výtvarné umění starověkého Říma </a:t>
            </a:r>
            <a:r>
              <a:rPr lang="cs-CZ" sz="6000" b="1" u="sng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architektura</a:t>
            </a:r>
            <a:r>
              <a:rPr lang="cs-CZ" sz="60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60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6000" b="1" u="sng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5085184"/>
            <a:ext cx="8712968" cy="1008112"/>
          </a:xfrm>
        </p:spPr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ŘÍM</a:t>
            </a:r>
            <a:endParaRPr lang="cs-CZ" sz="3200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město Řím bylo založeno roku </a:t>
            </a:r>
            <a:r>
              <a:rPr lang="cs-CZ" b="1" dirty="0" smtClean="0"/>
              <a:t>753 př. n. l</a:t>
            </a:r>
            <a:r>
              <a:rPr lang="cs-CZ" dirty="0" smtClean="0"/>
              <a:t>., jeho prvním králem byl Romulus</a:t>
            </a:r>
          </a:p>
          <a:p>
            <a:r>
              <a:rPr lang="cs-CZ" dirty="0" smtClean="0"/>
              <a:t>na území Itálie panovaly příznivé přírodní podmínky</a:t>
            </a:r>
          </a:p>
          <a:p>
            <a:r>
              <a:rPr lang="cs-CZ" dirty="0" smtClean="0"/>
              <a:t>Římané byli rolníci, pastevci, poté vojáci a dobyvatelé</a:t>
            </a:r>
          </a:p>
          <a:p>
            <a:r>
              <a:rPr lang="cs-CZ" dirty="0" smtClean="0"/>
              <a:t>byli to strozí realisté a chladní racionalisté</a:t>
            </a:r>
          </a:p>
          <a:p>
            <a:r>
              <a:rPr lang="cs-CZ" dirty="0" smtClean="0"/>
              <a:t>ve filozofii, náboženství a umění navazovali na Etrusky a Řeky</a:t>
            </a:r>
          </a:p>
          <a:p>
            <a:endParaRPr lang="cs-CZ" dirty="0" smtClean="0"/>
          </a:p>
          <a:p>
            <a:pPr>
              <a:buNone/>
            </a:pPr>
            <a:r>
              <a:rPr lang="cs-CZ" sz="2700" dirty="0" smtClean="0"/>
              <a:t>   </a:t>
            </a:r>
            <a:endParaRPr lang="cs-CZ" sz="27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l"/>
            <a:r>
              <a:rPr lang="cs-CZ" b="1" u="sng" dirty="0" smtClean="0"/>
              <a:t> 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/>
              <a:t>ETRUSKOVÉ</a:t>
            </a:r>
            <a:r>
              <a:rPr lang="cs-CZ" dirty="0" smtClean="0"/>
              <a:t> = národ pocházející asi z Malé Asie, přišel do Itálie v 10. století př. n. l.</a:t>
            </a:r>
          </a:p>
          <a:p>
            <a:r>
              <a:rPr lang="cs-CZ" dirty="0" smtClean="0"/>
              <a:t>etruské umění tvoří spojnici mezi uměním řeckým a římským </a:t>
            </a:r>
          </a:p>
          <a:p>
            <a:r>
              <a:rPr lang="cs-CZ" dirty="0" smtClean="0"/>
              <a:t>Budovali silná a bohatá města, byli originálními řemeslníky a úspěšnými zemědělci,  obchodovali i se vzdálenějšími zeměmi.</a:t>
            </a:r>
          </a:p>
          <a:p>
            <a:r>
              <a:rPr lang="cs-CZ" dirty="0" smtClean="0"/>
              <a:t>Památky: např. </a:t>
            </a:r>
            <a:r>
              <a:rPr lang="cs-CZ" i="1" dirty="0" smtClean="0"/>
              <a:t>Etruský sarkofág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u="sng" dirty="0" smtClean="0"/>
              <a:t> ARCHITEKTURA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u="sng" dirty="0" smtClean="0"/>
              <a:t>Znaky </a:t>
            </a:r>
          </a:p>
          <a:p>
            <a:pPr>
              <a:buNone/>
            </a:pPr>
            <a:r>
              <a:rPr lang="cs-CZ" b="1" dirty="0" smtClean="0"/>
              <a:t>1) bloková a interiérová</a:t>
            </a:r>
          </a:p>
          <a:p>
            <a:pPr>
              <a:buNone/>
            </a:pPr>
            <a:r>
              <a:rPr lang="cs-CZ" b="1" dirty="0" smtClean="0"/>
              <a:t>2) rozmnožili stavební typy a druhy</a:t>
            </a:r>
          </a:p>
          <a:p>
            <a:pPr>
              <a:buNone/>
            </a:pPr>
            <a:r>
              <a:rPr lang="cs-CZ" b="1" dirty="0" smtClean="0"/>
              <a:t>3) používali různé druhy kamene, pálené cihly a beton</a:t>
            </a:r>
          </a:p>
          <a:p>
            <a:pPr>
              <a:buNone/>
            </a:pPr>
            <a:r>
              <a:rPr lang="cs-CZ" b="1" dirty="0" smtClean="0"/>
              <a:t>4) zdokonalili stavební techniku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dirty="0" smtClean="0"/>
              <a:t>Jedním z nejvýznamnějších </a:t>
            </a:r>
            <a:r>
              <a:rPr lang="cs-CZ" b="1" dirty="0" smtClean="0"/>
              <a:t>architektů </a:t>
            </a:r>
            <a:r>
              <a:rPr lang="cs-CZ" dirty="0" smtClean="0"/>
              <a:t>byl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b="1" u="sng" dirty="0" err="1" smtClean="0"/>
              <a:t>Apollodoros</a:t>
            </a:r>
            <a:r>
              <a:rPr lang="cs-CZ" b="1" u="sng" dirty="0" smtClean="0"/>
              <a:t> z Damašku</a:t>
            </a:r>
            <a:r>
              <a:rPr lang="cs-CZ" dirty="0" smtClean="0"/>
              <a:t>. </a:t>
            </a:r>
          </a:p>
          <a:p>
            <a:pPr lvl="0"/>
            <a:r>
              <a:rPr lang="cs-CZ" dirty="0" smtClean="0"/>
              <a:t>Tento učenec a stavitel byl činný na počátku 2. století za vlády císařů </a:t>
            </a:r>
            <a:r>
              <a:rPr lang="cs-CZ" dirty="0" err="1" smtClean="0"/>
              <a:t>Traiana</a:t>
            </a:r>
            <a:r>
              <a:rPr lang="cs-CZ" dirty="0" smtClean="0"/>
              <a:t> a </a:t>
            </a:r>
            <a:r>
              <a:rPr lang="cs-CZ" dirty="0" err="1" smtClean="0"/>
              <a:t>Hadriana</a:t>
            </a:r>
            <a:r>
              <a:rPr lang="cs-CZ" dirty="0" smtClean="0"/>
              <a:t>.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Druhy staveb</a:t>
            </a:r>
            <a:endParaRPr lang="cs-CZ" sz="3200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u="sng" dirty="0" smtClean="0"/>
              <a:t>I/ stavby církevní  </a:t>
            </a:r>
            <a:r>
              <a:rPr lang="cs-CZ" dirty="0" smtClean="0"/>
              <a:t>- chrámy podle etruského a řeckého vzoru</a:t>
            </a:r>
          </a:p>
          <a:p>
            <a:pPr>
              <a:buNone/>
            </a:pPr>
            <a:r>
              <a:rPr lang="cs-CZ" b="1" u="sng" dirty="0" smtClean="0"/>
              <a:t>II/ stavby světské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 </a:t>
            </a:r>
            <a:r>
              <a:rPr lang="cs-CZ" b="1" dirty="0" smtClean="0"/>
              <a:t>1</a:t>
            </a:r>
            <a:r>
              <a:rPr lang="cs-CZ" b="1" u="sng" dirty="0" smtClean="0"/>
              <a:t>) monumentální veřejné budovy </a:t>
            </a:r>
            <a:endParaRPr lang="cs-CZ" dirty="0" smtClean="0"/>
          </a:p>
          <a:p>
            <a:pPr lvl="1">
              <a:buNone/>
            </a:pPr>
            <a:r>
              <a:rPr lang="cs-CZ" b="1" i="1" dirty="0" smtClean="0"/>
              <a:t> = baziliky</a:t>
            </a:r>
            <a:r>
              <a:rPr lang="cs-CZ" b="1" dirty="0" smtClean="0"/>
              <a:t> , </a:t>
            </a:r>
            <a:r>
              <a:rPr lang="cs-CZ" b="1" i="1" dirty="0" smtClean="0"/>
              <a:t>termy</a:t>
            </a:r>
            <a:r>
              <a:rPr lang="cs-CZ" dirty="0" smtClean="0"/>
              <a:t> , </a:t>
            </a:r>
            <a:r>
              <a:rPr lang="cs-CZ" b="1" i="1" dirty="0" smtClean="0"/>
              <a:t>amfiteátry</a:t>
            </a:r>
            <a:r>
              <a:rPr lang="cs-CZ" i="1" dirty="0" smtClean="0"/>
              <a:t> </a:t>
            </a:r>
            <a:r>
              <a:rPr lang="cs-CZ" dirty="0" smtClean="0"/>
              <a:t>,</a:t>
            </a:r>
            <a:r>
              <a:rPr lang="cs-CZ" b="1" i="1" dirty="0" smtClean="0"/>
              <a:t>cirky , divadla</a:t>
            </a:r>
            <a:r>
              <a:rPr lang="cs-CZ" i="1" dirty="0" smtClean="0"/>
              <a:t>, </a:t>
            </a:r>
            <a:r>
              <a:rPr lang="cs-CZ" b="1" i="1" dirty="0" smtClean="0"/>
              <a:t>císařské paláce</a:t>
            </a:r>
            <a:r>
              <a:rPr lang="cs-CZ" i="1" dirty="0" smtClean="0"/>
              <a:t>, </a:t>
            </a:r>
            <a:r>
              <a:rPr lang="cs-CZ" b="1" i="1" dirty="0" smtClean="0"/>
              <a:t>vily</a:t>
            </a:r>
          </a:p>
          <a:p>
            <a:pPr lvl="1">
              <a:buNone/>
            </a:pPr>
            <a:r>
              <a:rPr lang="cs-CZ" b="1" i="1" dirty="0" smtClean="0"/>
              <a:t>= vítězné oblouky, vítězné sloupy </a:t>
            </a:r>
            <a:r>
              <a:rPr lang="cs-CZ" i="1" dirty="0" smtClean="0"/>
              <a:t>- stavěli na oslavu válečných vítězství římští císaři </a:t>
            </a:r>
          </a:p>
          <a:p>
            <a:pPr lvl="1"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	 2) </a:t>
            </a:r>
            <a:r>
              <a:rPr lang="cs-CZ" b="1" u="sng" dirty="0" smtClean="0"/>
              <a:t>užitkové stavby</a:t>
            </a:r>
          </a:p>
          <a:p>
            <a:pPr>
              <a:buNone/>
            </a:pPr>
            <a:r>
              <a:rPr lang="cs-CZ" b="1" dirty="0" smtClean="0"/>
              <a:t> 		= </a:t>
            </a:r>
            <a:r>
              <a:rPr lang="cs-CZ" b="1" i="1" dirty="0" smtClean="0"/>
              <a:t>silnice, viadukty, akvadukty</a:t>
            </a:r>
            <a:r>
              <a:rPr lang="cs-CZ" dirty="0" smtClean="0"/>
              <a:t>, </a:t>
            </a:r>
            <a:r>
              <a:rPr lang="cs-CZ" b="1" i="1" dirty="0" smtClean="0"/>
              <a:t>kanály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90666"/>
          </a:xfrm>
        </p:spPr>
        <p:txBody>
          <a:bodyPr>
            <a:normAutofit/>
          </a:bodyPr>
          <a:lstStyle/>
          <a:p>
            <a:pPr algn="l"/>
            <a:r>
              <a:rPr lang="cs-CZ" sz="2400" b="1" u="sng" dirty="0" err="1" smtClean="0"/>
              <a:t>Diokleciánův</a:t>
            </a:r>
            <a:r>
              <a:rPr lang="cs-CZ" sz="2400" b="1" u="sng" dirty="0" smtClean="0"/>
              <a:t> palác </a:t>
            </a:r>
            <a:r>
              <a:rPr lang="cs-CZ" sz="2400" dirty="0" smtClean="0"/>
              <a:t>je palác v chorvatském Splitu, vystavěl římský císař </a:t>
            </a:r>
            <a:r>
              <a:rPr lang="cs-CZ" sz="2400" dirty="0" err="1" smtClean="0"/>
              <a:t>Dioklecián</a:t>
            </a:r>
            <a:r>
              <a:rPr lang="cs-CZ" sz="2400" dirty="0" smtClean="0"/>
              <a:t> ve 4. stol. 	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Obr. 1		</a:t>
            </a:r>
            <a:endParaRPr lang="cs-CZ" sz="2400" dirty="0"/>
          </a:p>
        </p:txBody>
      </p:sp>
      <p:pic>
        <p:nvPicPr>
          <p:cNvPr id="4" name="Zástupný symbol pro obsah 3" descr="Diokleciánův palác je palác v chorvatském Splitu vystavěl římský císař Dioklecián ve 4. stol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31639" y="1340768"/>
            <a:ext cx="7173627" cy="4752528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507288" cy="581865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      </a:t>
            </a:r>
            <a:r>
              <a:rPr lang="cs-CZ" sz="2400" b="1" u="sng" dirty="0" err="1" smtClean="0"/>
              <a:t>Colosseum</a:t>
            </a:r>
            <a:r>
              <a:rPr lang="cs-CZ" sz="2400" b="1" u="sng" dirty="0" smtClean="0"/>
              <a:t> = </a:t>
            </a:r>
            <a:r>
              <a:rPr lang="cs-CZ" sz="2400" b="1" u="sng" dirty="0" err="1" smtClean="0"/>
              <a:t>Flaviovský</a:t>
            </a:r>
            <a:r>
              <a:rPr lang="cs-CZ" sz="2400" b="1" u="sng" dirty="0" smtClean="0"/>
              <a:t> amfiteátr</a:t>
            </a:r>
            <a:r>
              <a:rPr lang="cs-CZ" sz="2400" dirty="0" smtClean="0"/>
              <a:t> (stavba byla zahájena za 					</a:t>
            </a:r>
            <a:r>
              <a:rPr lang="cs-CZ" sz="2400" dirty="0" err="1" smtClean="0"/>
              <a:t>Vespasiana</a:t>
            </a:r>
            <a:r>
              <a:rPr lang="cs-CZ" sz="2400" dirty="0" smtClean="0"/>
              <a:t>  a dokončena za </a:t>
            </a:r>
            <a:r>
              <a:rPr lang="cs-CZ" sz="2400" dirty="0" err="1" smtClean="0"/>
              <a:t>Tita</a:t>
            </a:r>
            <a:r>
              <a:rPr lang="cs-CZ" sz="2400" dirty="0" smtClean="0"/>
              <a:t>)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000" dirty="0" smtClean="0"/>
              <a:t>obr. 2</a:t>
            </a:r>
            <a:endParaRPr lang="cs-CZ" sz="2000" dirty="0"/>
          </a:p>
        </p:txBody>
      </p:sp>
      <p:pic>
        <p:nvPicPr>
          <p:cNvPr id="4" name="Zástupný symbol pro obsah 3" descr="Colosseum_Flaviovský amfiteátr, jehož stavba byla zahájena za Vespasiana a dokončena za Tit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71600" y="1628800"/>
            <a:ext cx="7703767" cy="4525963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rmAutofit/>
          </a:bodyPr>
          <a:lstStyle/>
          <a:p>
            <a:pPr algn="l"/>
            <a:r>
              <a:rPr lang="cs-CZ" sz="2400" b="1" u="sng" dirty="0" err="1" smtClean="0"/>
              <a:t>Cloaca</a:t>
            </a:r>
            <a:r>
              <a:rPr lang="cs-CZ" sz="2400" b="1" u="sng" dirty="0" smtClean="0"/>
              <a:t> Maxima</a:t>
            </a:r>
            <a:r>
              <a:rPr lang="cs-CZ" sz="2400" dirty="0" smtClean="0"/>
              <a:t>  </a:t>
            </a:r>
            <a:r>
              <a:rPr lang="cs-CZ" sz="2400" dirty="0" smtClean="0"/>
              <a:t>- výtok z </a:t>
            </a:r>
            <a:r>
              <a:rPr lang="cs-CZ" sz="2400" dirty="0" err="1" smtClean="0"/>
              <a:t>Cloaca</a:t>
            </a:r>
            <a:r>
              <a:rPr lang="cs-CZ" sz="2400" dirty="0" smtClean="0"/>
              <a:t> Maxima v dnešních dnech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obr. 3 </a:t>
            </a:r>
            <a:endParaRPr lang="cs-CZ" sz="2400" dirty="0"/>
          </a:p>
        </p:txBody>
      </p:sp>
      <p:pic>
        <p:nvPicPr>
          <p:cNvPr id="4" name="Zástupný symbol pro obsah 3" descr="CloacaMaxima  výtok z Cloaca Maxima v dnešních dnech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75656" y="1268760"/>
            <a:ext cx="6507565" cy="4880674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i="1" u="sng" dirty="0" smtClean="0"/>
              <a:t> 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/>
              <a:t>3)</a:t>
            </a:r>
            <a:r>
              <a:rPr lang="cs-CZ" b="1" u="sng" dirty="0" smtClean="0"/>
              <a:t> urbanismus ( = návrhy a stavby měst jako celků)</a:t>
            </a:r>
            <a:endParaRPr lang="cs-CZ" dirty="0" smtClean="0"/>
          </a:p>
          <a:p>
            <a:r>
              <a:rPr lang="cs-CZ" b="1" dirty="0" smtClean="0"/>
              <a:t>schéma dvou pravoúhle se protínajících os, v průsečíku fórum (náměstí) a se šachovnicovým půdorysem obdélníkového nebo čtvercového areálu</a:t>
            </a:r>
          </a:p>
          <a:p>
            <a:r>
              <a:rPr lang="cs-CZ" sz="2600" i="1" dirty="0" smtClean="0"/>
              <a:t>základem měst a vojenských táborů (vzorem pro další evropská města)</a:t>
            </a:r>
          </a:p>
          <a:p>
            <a:pPr lvl="0"/>
            <a:r>
              <a:rPr lang="cs-CZ" b="1" i="1" dirty="0" smtClean="0"/>
              <a:t>římský dům</a:t>
            </a:r>
            <a:r>
              <a:rPr lang="cs-CZ" i="1" dirty="0" smtClean="0"/>
              <a:t> </a:t>
            </a:r>
            <a:r>
              <a:rPr lang="cs-CZ" dirty="0" smtClean="0"/>
              <a:t>atriového typu, s obytnými a hospodářskými místnostmi</a:t>
            </a:r>
          </a:p>
          <a:p>
            <a:pPr lvl="0"/>
            <a:r>
              <a:rPr lang="cs-CZ" b="1" i="1" dirty="0" smtClean="0"/>
              <a:t>činžovní domy</a:t>
            </a:r>
            <a:r>
              <a:rPr lang="cs-CZ" i="1" dirty="0" smtClean="0"/>
              <a:t> -</a:t>
            </a:r>
            <a:r>
              <a:rPr lang="cs-CZ" dirty="0" smtClean="0"/>
              <a:t> až 4 patra, byty o několika místnostech, s krámy a dílnami v přízemí, podloubím, arkádovými dvory, v patrech s balkony 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90666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b="1" u="sng" dirty="0" err="1" smtClean="0"/>
              <a:t>Titův</a:t>
            </a:r>
            <a:r>
              <a:rPr lang="cs-CZ" sz="2400" b="1" u="sng" dirty="0" smtClean="0"/>
              <a:t> oblouk </a:t>
            </a:r>
            <a:r>
              <a:rPr lang="cs-CZ" sz="2400" dirty="0" smtClean="0"/>
              <a:t>směrem od </a:t>
            </a:r>
            <a:r>
              <a:rPr lang="cs-CZ" sz="2400" dirty="0" err="1" smtClean="0"/>
              <a:t>Fora</a:t>
            </a:r>
            <a:r>
              <a:rPr lang="cs-CZ" sz="2400" dirty="0" smtClean="0"/>
              <a:t> Romana. </a:t>
            </a:r>
            <a:br>
              <a:rPr lang="cs-CZ" sz="2400" dirty="0" smtClean="0"/>
            </a:br>
            <a:r>
              <a:rPr lang="cs-CZ" sz="2400" dirty="0" smtClean="0"/>
              <a:t>V pozadí </a:t>
            </a:r>
            <a:r>
              <a:rPr lang="cs-CZ" sz="2400" b="1" u="sng" dirty="0" smtClean="0"/>
              <a:t>Koloseum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dirty="0" smtClean="0"/>
              <a:t>obr. 4</a:t>
            </a:r>
            <a:endParaRPr lang="cs-CZ" sz="2400" dirty="0"/>
          </a:p>
        </p:txBody>
      </p:sp>
      <p:pic>
        <p:nvPicPr>
          <p:cNvPr id="4" name="Zástupný symbol pro obsah 3" descr="Pohled na Titův oblouk směrem od Fora Romana. V pozadí se nachází Koloseum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03648" y="1340768"/>
            <a:ext cx="6284516" cy="4713387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042792" cy="6106690"/>
          </a:xfrm>
        </p:spPr>
        <p:txBody>
          <a:bodyPr>
            <a:normAutofit/>
          </a:bodyPr>
          <a:lstStyle/>
          <a:p>
            <a:r>
              <a:rPr lang="cs-CZ" sz="2800" b="1" u="sng" dirty="0" err="1" smtClean="0"/>
              <a:t>Trajanův</a:t>
            </a:r>
            <a:r>
              <a:rPr lang="cs-CZ" sz="2800" b="1" u="sng" dirty="0" smtClean="0"/>
              <a:t> sloup </a:t>
            </a:r>
            <a:r>
              <a:rPr lang="cs-CZ" sz="2800" dirty="0" smtClean="0"/>
              <a:t>v</a:t>
            </a:r>
            <a:r>
              <a:rPr lang="cs-CZ" sz="2800" b="1" dirty="0" smtClean="0"/>
              <a:t> Římě</a:t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			</a:t>
            </a:r>
            <a:r>
              <a:rPr lang="cs-CZ" sz="2000" dirty="0" smtClean="0"/>
              <a:t>obr.5</a:t>
            </a:r>
            <a:endParaRPr lang="cs-CZ" sz="2000" dirty="0"/>
          </a:p>
        </p:txBody>
      </p:sp>
      <p:pic>
        <p:nvPicPr>
          <p:cNvPr id="4" name="Zástupný symbol pro obsah 3" descr="Trajánův sloup v Římě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44008" y="548680"/>
            <a:ext cx="1944216" cy="5982203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l"/>
            <a:r>
              <a:rPr lang="cs-CZ" sz="2800" b="1" i="1" u="sng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dirty="0"/>
          </a:p>
        </p:txBody>
      </p:sp>
      <p:sp>
        <p:nvSpPr>
          <p:cNvPr id="11265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457200" y="1166032"/>
            <a:ext cx="8075240" cy="44319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813" algn="l"/>
              </a:tabLst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MRÁZ, Bohumír. Dějiny výtvarné kultury 1). Praha: IDEA SERVIS, 2002, ISBN 80-85970-39-2.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813" algn="l"/>
              </a:tabLst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  <a:tabLst>
                <a:tab pos="531813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Obr. 1) </a:t>
            </a:r>
            <a:r>
              <a:rPr lang="cs-CZ" sz="1600" dirty="0" smtClean="0"/>
              <a:t>NOT HOME. </a:t>
            </a:r>
            <a:r>
              <a:rPr lang="cs-CZ" sz="1600" i="1" dirty="0" err="1" smtClean="0"/>
              <a:t>wikipedia.org</a:t>
            </a:r>
            <a:r>
              <a:rPr lang="cs-CZ" sz="1600" dirty="0" smtClean="0"/>
              <a:t> [online]. [cit. </a:t>
            </a:r>
            <a:r>
              <a:rPr lang="cs-CZ" sz="1600" dirty="0" smtClean="0">
                <a:ea typeface="Calibri"/>
                <a:cs typeface="Times New Roman"/>
              </a:rPr>
              <a:t>20.9.2013</a:t>
            </a:r>
            <a:r>
              <a:rPr lang="cs-CZ" sz="1600" dirty="0" smtClean="0"/>
              <a:t>]. Dostupný na WWW: </a:t>
            </a:r>
            <a:r>
              <a:rPr lang="cs-CZ" sz="1600" dirty="0" smtClean="0">
                <a:hlinkClick r:id="rId2"/>
              </a:rPr>
              <a:t>http://cs.wikipedia.org/wiki/Soubor:Diocletian-palace.JPG</a:t>
            </a:r>
            <a:endParaRPr lang="cs-CZ" sz="1600" dirty="0" smtClean="0"/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  <a:tabLst>
                <a:tab pos="531813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Obr. 2) </a:t>
            </a:r>
            <a:r>
              <a:rPr lang="it-IT" sz="1600" dirty="0" smtClean="0"/>
              <a:t>DILIFF. </a:t>
            </a:r>
            <a:r>
              <a:rPr lang="it-IT" sz="1600" i="1" dirty="0" smtClean="0"/>
              <a:t>wikipedia.org</a:t>
            </a:r>
            <a:r>
              <a:rPr lang="it-IT" sz="1600" dirty="0" smtClean="0"/>
              <a:t> [online]. [cit. </a:t>
            </a:r>
            <a:r>
              <a:rPr lang="cs-CZ" sz="1600" dirty="0" smtClean="0">
                <a:ea typeface="Calibri"/>
                <a:cs typeface="Times New Roman"/>
              </a:rPr>
              <a:t>20.9.2013</a:t>
            </a:r>
            <a:r>
              <a:rPr lang="it-IT" sz="1600" dirty="0" smtClean="0"/>
              <a:t>]. Dostupný na WWW: </a:t>
            </a:r>
            <a:r>
              <a:rPr lang="it-IT" sz="1600" dirty="0" smtClean="0">
                <a:hlinkClick r:id="rId3"/>
              </a:rPr>
              <a:t>http://cs.wikipedia.org/wiki/Soubor:Colosseum_in_Rome,_Italy_-_April_2007.jpg</a:t>
            </a:r>
            <a:endParaRPr lang="cs-CZ" sz="1600" dirty="0" smtClean="0"/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  <a:tabLst>
                <a:tab pos="531813" algn="l"/>
              </a:tabLst>
            </a:pPr>
            <a:r>
              <a:rPr lang="cs-CZ" sz="1600" dirty="0" smtClean="0"/>
              <a:t>Obr. 3) LALUPA. </a:t>
            </a:r>
            <a:r>
              <a:rPr lang="cs-CZ" sz="1600" i="1" dirty="0" err="1" smtClean="0"/>
              <a:t>wikipedia.org</a:t>
            </a:r>
            <a:r>
              <a:rPr lang="cs-CZ" sz="1600" dirty="0" smtClean="0"/>
              <a:t> [online]. [cit. </a:t>
            </a:r>
            <a:r>
              <a:rPr lang="cs-CZ" sz="1600" dirty="0" smtClean="0">
                <a:ea typeface="Calibri"/>
                <a:cs typeface="Times New Roman"/>
              </a:rPr>
              <a:t>20.9.2013</a:t>
            </a:r>
            <a:r>
              <a:rPr lang="cs-CZ" sz="1600" dirty="0" smtClean="0"/>
              <a:t>]. Dostupný na WWW: </a:t>
            </a:r>
            <a:r>
              <a:rPr lang="cs-CZ" sz="1600" dirty="0" smtClean="0">
                <a:hlinkClick r:id="rId4"/>
              </a:rPr>
              <a:t>http://cs.wikipedia.org/wiki/Soubor:040227_tevere16CloacaMaxima.jpg</a:t>
            </a:r>
            <a:r>
              <a:rPr lang="cs-CZ" sz="1600" dirty="0" smtClean="0"/>
              <a:t> </a:t>
            </a:r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  <a:tabLst>
                <a:tab pos="531813" algn="l"/>
              </a:tabLst>
            </a:pPr>
            <a:r>
              <a:rPr lang="cs-CZ" sz="1600" dirty="0" smtClean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Obr. 4) </a:t>
            </a:r>
            <a:r>
              <a:rPr lang="nl-NL" sz="1600" dirty="0" smtClean="0"/>
              <a:t>ALEXANDER Z.. </a:t>
            </a:r>
            <a:r>
              <a:rPr lang="nl-NL" sz="1600" i="1" dirty="0" smtClean="0"/>
              <a:t>wikipedia.org</a:t>
            </a:r>
            <a:r>
              <a:rPr lang="nl-NL" sz="1600" dirty="0" smtClean="0"/>
              <a:t> [online]. [cit. </a:t>
            </a:r>
            <a:r>
              <a:rPr lang="cs-CZ" sz="1600" dirty="0" smtClean="0"/>
              <a:t>20.9.2013</a:t>
            </a:r>
            <a:r>
              <a:rPr lang="nl-NL" sz="1600" dirty="0" smtClean="0"/>
              <a:t>]. Dostupný na WWW: </a:t>
            </a:r>
            <a:r>
              <a:rPr lang="nl-NL" sz="1600" dirty="0" smtClean="0">
                <a:hlinkClick r:id="rId5"/>
              </a:rPr>
              <a:t>http://cs.wikipedia.org/wiki/Soubor:RomeArchofTitus02.jpg</a:t>
            </a:r>
            <a:endParaRPr lang="cs-CZ" sz="1600" dirty="0" smtClean="0"/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  <a:tabLst>
                <a:tab pos="531813" algn="l"/>
              </a:tabLst>
            </a:pPr>
            <a:r>
              <a:rPr lang="cs-CZ" sz="1600" dirty="0" smtClean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Obr. 5) </a:t>
            </a:r>
            <a:r>
              <a:rPr lang="cs-CZ" sz="1600" dirty="0" err="1" smtClean="0"/>
              <a:t>SÜßBRICH</a:t>
            </a:r>
            <a:r>
              <a:rPr lang="cs-CZ" sz="1600" dirty="0" smtClean="0"/>
              <a:t>, </a:t>
            </a:r>
            <a:r>
              <a:rPr lang="cs-CZ" sz="1600" dirty="0" err="1" smtClean="0"/>
              <a:t>Rolf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wikipedia.org</a:t>
            </a:r>
            <a:r>
              <a:rPr lang="cs-CZ" sz="1600" dirty="0" smtClean="0"/>
              <a:t> [online]. [cit. 20.9.2013]. Dostupný na WWW: </a:t>
            </a:r>
            <a:r>
              <a:rPr lang="cs-CZ" sz="1600" dirty="0" smtClean="0">
                <a:hlinkClick r:id="rId6"/>
              </a:rPr>
              <a:t>http://cs.wikipedia.org/wiki/Soubor:Italien_Rom_Trajansaeule_sb1.JPG</a:t>
            </a:r>
            <a:endParaRPr lang="cs-CZ" sz="1600" dirty="0" smtClean="0"/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  <a:tabLst>
                <a:tab pos="531813" algn="l"/>
              </a:tabLst>
            </a:pPr>
            <a:endParaRPr lang="cs-CZ" sz="1800" dirty="0" smtClean="0"/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  <a:tabLst>
                <a:tab pos="531813" algn="l"/>
              </a:tabLst>
            </a:pPr>
            <a:endParaRPr lang="cs-CZ" sz="1800" dirty="0" smtClean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813" algn="l"/>
              </a:tabLst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Pokud není uvedeno jinak, použitý materiál je z vlastních zdrojů autora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813" algn="l"/>
              </a:tabLst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309634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>DĚKUJI  ZA POZORNOST</a:t>
            </a:r>
            <a:br>
              <a:rPr lang="cs-CZ" b="1" dirty="0" smtClean="0">
                <a:solidFill>
                  <a:schemeClr val="tx2"/>
                </a:solidFill>
              </a:rPr>
            </a:b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77072"/>
            <a:ext cx="8229600" cy="204909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764</TotalTime>
  <Words>482</Words>
  <Application>Microsoft Office PowerPoint</Application>
  <PresentationFormat>Předvádění na obrazovce (4:3)</PresentationFormat>
  <Paragraphs>81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Výtvarné umění starověkého Říma architektura </vt:lpstr>
      <vt:lpstr>ŘÍM</vt:lpstr>
      <vt:lpstr> </vt:lpstr>
      <vt:lpstr> ARCHITEKTURA </vt:lpstr>
      <vt:lpstr>Druhy staveb</vt:lpstr>
      <vt:lpstr>Diokleciánův palác je palác v chorvatském Splitu, vystavěl římský císař Dioklecián ve 4. stol.               Obr. 1  </vt:lpstr>
      <vt:lpstr>      Colosseum = Flaviovský amfiteátr (stavba byla zahájena za      Vespasiana  a dokončena za Tita)             obr. 2</vt:lpstr>
      <vt:lpstr>Cloaca Maxima  - výtok z Cloaca Maxima v dnešních dnech              obr. 3 </vt:lpstr>
      <vt:lpstr> </vt:lpstr>
      <vt:lpstr>Titův oblouk směrem od Fora Romana.  V pozadí Koloseum              obr. 4</vt:lpstr>
      <vt:lpstr>Trajanův sloup v Římě              obr.5</vt:lpstr>
      <vt:lpstr>Použité zdroje</vt:lpstr>
      <vt:lpstr>  DĚKUJI  ZA POZORNOST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Secese  architektura</dc:title>
  <dc:creator>rodiče</dc:creator>
  <cp:lastModifiedBy>Dum</cp:lastModifiedBy>
  <cp:revision>201</cp:revision>
  <dcterms:created xsi:type="dcterms:W3CDTF">2013-04-02T20:21:13Z</dcterms:created>
  <dcterms:modified xsi:type="dcterms:W3CDTF">2014-01-29T08:22:07Z</dcterms:modified>
</cp:coreProperties>
</file>