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2"/>
  </p:notesMasterIdLst>
  <p:sldIdLst>
    <p:sldId id="256" r:id="rId2"/>
    <p:sldId id="262" r:id="rId3"/>
    <p:sldId id="263" r:id="rId4"/>
    <p:sldId id="267" r:id="rId5"/>
    <p:sldId id="264" r:id="rId6"/>
    <p:sldId id="265" r:id="rId7"/>
    <p:sldId id="266" r:id="rId8"/>
    <p:sldId id="270" r:id="rId9"/>
    <p:sldId id="279" r:id="rId10"/>
    <p:sldId id="277" r:id="rId11"/>
    <p:sldId id="271" r:id="rId12"/>
    <p:sldId id="273" r:id="rId13"/>
    <p:sldId id="272" r:id="rId14"/>
    <p:sldId id="280" r:id="rId15"/>
    <p:sldId id="274" r:id="rId16"/>
    <p:sldId id="281" r:id="rId17"/>
    <p:sldId id="268" r:id="rId18"/>
    <p:sldId id="260" r:id="rId19"/>
    <p:sldId id="278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20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HLODAVCI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HLODAVCI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ub" TargetMode="External"/><Relationship Id="rId7" Type="http://schemas.openxmlformats.org/officeDocument/2006/relationships/hyperlink" Target="http://cs.wikipedia.org/wiki/B%C3%BDlo%C5%BEravec" TargetMode="External"/><Relationship Id="rId2" Type="http://schemas.openxmlformats.org/officeDocument/2006/relationships/hyperlink" Target="http://cs.wikipedia.org/wiki/Savci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%C5%A0pi%C4%8D%C3%A1k_(zub)" TargetMode="External"/><Relationship Id="rId5" Type="http://schemas.openxmlformats.org/officeDocument/2006/relationships/hyperlink" Target="http://cs.wikipedia.org/w/index.php?title=Hlod%C3%A1k&amp;action=edit&amp;redlink=1" TargetMode="External"/><Relationship Id="rId4" Type="http://schemas.openxmlformats.org/officeDocument/2006/relationships/hyperlink" Target="http://cs.wikipedia.org/wiki/%C5%98ez%C3%A1k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use_mouse.jpg" TargetMode="External"/><Relationship Id="rId2" Type="http://schemas.openxmlformats.org/officeDocument/2006/relationships/hyperlink" Target="http://cs.wikipedia.org/wiki/Soubor:Feldmaus_Microtus_arvali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hinchilla-Patchouli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aver_Yearling_Grooming_Alhambra_Creek_2008.jpg" TargetMode="External"/><Relationship Id="rId7" Type="http://schemas.openxmlformats.org/officeDocument/2006/relationships/hyperlink" Target="http://commons.wikimedia.org/wiki/File:Sciurus_Vulgaris_Oulu_20120519.JPG" TargetMode="External"/><Relationship Id="rId2" Type="http://schemas.openxmlformats.org/officeDocument/2006/relationships/hyperlink" Target="http://cs.wikipedia.org/wiki/Soubor:Hystrix.leucur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urop%C3%A4ischer_Ziesel_in_Hockstellung.jpg" TargetMode="External"/><Relationship Id="rId5" Type="http://schemas.openxmlformats.org/officeDocument/2006/relationships/hyperlink" Target="http://commons.wikimedia.org/wiki/File:Apodemus_flavicollis_(Ratiborice).jpg?uselang=cs" TargetMode="External"/><Relationship Id="rId4" Type="http://schemas.openxmlformats.org/officeDocument/2006/relationships/hyperlink" Target="http://commons.wikimedia.org/wiki/File:Rattus_rattus_01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661657451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se skupinou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hlodavců</a:t>
            </a:r>
          </a:p>
          <a:p>
            <a:pPr marL="0" lvl="0" indent="0" defTabSz="708025" fontAlgn="base">
              <a:spcAft>
                <a:spcPct val="0"/>
              </a:spcAft>
              <a:buClrTx/>
              <a:buSzTx/>
              <a:buNone/>
            </a:pPr>
            <a:r>
              <a:rPr lang="cs-CZ" altLang="cs-CZ" dirty="0">
                <a:solidFill>
                  <a:schemeClr val="tx1"/>
                </a:solidFill>
                <a:latin typeface="+mj-lt"/>
              </a:rPr>
              <a:t>Žáci prostřednictvím </a:t>
            </a:r>
            <a:r>
              <a:rPr lang="cs-CZ" altLang="cs-CZ" dirty="0" err="1">
                <a:solidFill>
                  <a:schemeClr val="tx1"/>
                </a:solidFill>
                <a:latin typeface="+mj-lt"/>
              </a:rPr>
              <a:t>PowerPointové</a:t>
            </a:r>
            <a:r>
              <a:rPr lang="cs-CZ" altLang="cs-CZ" dirty="0">
                <a:solidFill>
                  <a:schemeClr val="tx1"/>
                </a:solidFill>
                <a:latin typeface="+mj-lt"/>
              </a:rPr>
              <a:t> prezentace získají základní informace o řádu hlodavci z třídy savců a procvičí si poznávání jejich nejběžnějších zástupců podle fotografií.</a:t>
            </a:r>
          </a:p>
          <a:p>
            <a:pPr marL="0" lvl="0" indent="0" defTabSz="708025" fontAlgn="base">
              <a:spcAft>
                <a:spcPct val="0"/>
              </a:spcAft>
              <a:buClrTx/>
              <a:buSzTx/>
              <a:buNone/>
            </a:pPr>
            <a:r>
              <a:rPr lang="cs-CZ" altLang="cs-CZ" dirty="0">
                <a:solidFill>
                  <a:schemeClr val="tx1"/>
                </a:solidFill>
                <a:latin typeface="+mj-lt"/>
              </a:rPr>
              <a:t>Materiál lze využít při výuce na interaktivní tabuli nebo s ním pracují žáci samostatně na PC.</a:t>
            </a:r>
          </a:p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37487" y="836712"/>
            <a:ext cx="32640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Řád:  Hlodavci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3506" y="1628634"/>
            <a:ext cx="7359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jsou zdaleka </a:t>
            </a:r>
            <a:r>
              <a:rPr lang="cs-CZ" sz="2400" b="1" u="sng" dirty="0">
                <a:solidFill>
                  <a:schemeClr val="accent2"/>
                </a:solidFill>
              </a:rPr>
              <a:t>nejpočetnější řád </a:t>
            </a:r>
            <a:r>
              <a:rPr lang="cs-CZ" sz="2400" dirty="0"/>
              <a:t>z celého stromu </a:t>
            </a:r>
            <a:r>
              <a:rPr lang="cs-CZ" sz="2400" b="1" dirty="0">
                <a:hlinkClick r:id="rId2" tooltip="Savci"/>
              </a:rPr>
              <a:t>savců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3506" y="2276706"/>
            <a:ext cx="4451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Většinou jde o </a:t>
            </a:r>
            <a:r>
              <a:rPr lang="cs-CZ" sz="2400" b="1" u="sng" dirty="0">
                <a:solidFill>
                  <a:schemeClr val="accent2"/>
                </a:solidFill>
              </a:rPr>
              <a:t>menší</a:t>
            </a:r>
            <a:r>
              <a:rPr lang="cs-CZ" sz="2400" dirty="0"/>
              <a:t> živočichy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3506" y="2830704"/>
            <a:ext cx="70150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charakteristickým rysem je tvar a </a:t>
            </a:r>
            <a:r>
              <a:rPr lang="cs-CZ" sz="2400" b="1" u="sng" dirty="0">
                <a:solidFill>
                  <a:schemeClr val="accent2"/>
                </a:solidFill>
              </a:rPr>
              <a:t>uspořádání </a:t>
            </a:r>
            <a:r>
              <a:rPr lang="cs-CZ" sz="2400" b="1" u="sng" dirty="0" smtClean="0">
                <a:solidFill>
                  <a:schemeClr val="accent2"/>
                </a:solidFill>
                <a:hlinkClick r:id="rId3" tooltip="Zub"/>
              </a:rPr>
              <a:t>zubů</a:t>
            </a:r>
            <a:endParaRPr lang="cs-CZ" sz="2400" b="1" u="sng" dirty="0" smtClean="0">
              <a:solidFill>
                <a:schemeClr val="accent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33586" y="3390543"/>
            <a:ext cx="8050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Přední </a:t>
            </a:r>
            <a:r>
              <a:rPr lang="cs-CZ" sz="2400" b="1" dirty="0">
                <a:hlinkClick r:id="rId4" tooltip="Řezák"/>
              </a:rPr>
              <a:t>řezáky</a:t>
            </a:r>
            <a:r>
              <a:rPr lang="cs-CZ" sz="2400" dirty="0"/>
              <a:t> jsou přeměněny v </a:t>
            </a:r>
            <a:r>
              <a:rPr lang="cs-CZ" sz="2400" b="1" dirty="0" err="1">
                <a:hlinkClick r:id="rId5" tooltip="Hlodák (stránka neexistuje)"/>
              </a:rPr>
              <a:t>hlodáky</a:t>
            </a:r>
            <a:r>
              <a:rPr lang="cs-CZ" sz="2400" b="1" dirty="0"/>
              <a:t>; </a:t>
            </a:r>
            <a:r>
              <a:rPr lang="cs-CZ" sz="2400" b="1" dirty="0">
                <a:hlinkClick r:id="rId6" tooltip="Špičák (zub)"/>
              </a:rPr>
              <a:t>špičáky</a:t>
            </a:r>
            <a:r>
              <a:rPr lang="cs-CZ" sz="2400" b="1" dirty="0"/>
              <a:t> </a:t>
            </a:r>
            <a:r>
              <a:rPr lang="cs-CZ" sz="2400" dirty="0"/>
              <a:t>chybí úplně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33586" y="3788874"/>
            <a:ext cx="7885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Díky většímu obrušování měkčí zadní části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si </a:t>
            </a:r>
            <a:r>
              <a:rPr lang="cs-CZ" sz="2400" dirty="0"/>
              <a:t>zuby udržují stále ostrou hranu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23484" y="4619871"/>
            <a:ext cx="4337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Většina hlodavců je </a:t>
            </a:r>
            <a:r>
              <a:rPr lang="cs-CZ" sz="2400" b="1" dirty="0">
                <a:hlinkClick r:id="rId7" tooltip="Býložravec"/>
              </a:rPr>
              <a:t>býložravá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3484" y="5157192"/>
            <a:ext cx="5527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mnozí </a:t>
            </a:r>
            <a:r>
              <a:rPr lang="cs-CZ" sz="2400" dirty="0"/>
              <a:t>hlodavci </a:t>
            </a:r>
            <a:r>
              <a:rPr lang="cs-CZ" sz="2400" dirty="0" smtClean="0"/>
              <a:t>jsou mimořádně </a:t>
            </a:r>
            <a:r>
              <a:rPr lang="cs-CZ" sz="2400" b="1" u="sng" dirty="0">
                <a:solidFill>
                  <a:schemeClr val="accent2"/>
                </a:solidFill>
              </a:rPr>
              <a:t>plodní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05517" y="5618857"/>
            <a:ext cx="7318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Krátká doba březosti, velké vrhy a časté rozmnožování </a:t>
            </a:r>
          </a:p>
        </p:txBody>
      </p:sp>
    </p:spTree>
    <p:extLst>
      <p:ext uri="{BB962C8B-B14F-4D97-AF65-F5344CB8AC3E}">
        <p14:creationId xmlns:p14="http://schemas.microsoft.com/office/powerpoint/2010/main" xmlns="" val="3551314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764704"/>
            <a:ext cx="78935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4400" b="1" dirty="0"/>
              <a:t>Řád: Hlodavci – </a:t>
            </a:r>
            <a:r>
              <a:rPr lang="cs-CZ" altLang="cs-CZ" sz="3600" b="1" dirty="0"/>
              <a:t>význam pro člověka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55222"/>
            <a:ext cx="3430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2800" b="1" dirty="0"/>
              <a:t>škůdce v zemědělství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6625" y="3390672"/>
            <a:ext cx="46987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2800" b="1" dirty="0"/>
              <a:t>přenašeči nakažlivých chorob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07108" y="2178442"/>
            <a:ext cx="706635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2800" dirty="0"/>
              <a:t>Škody, které způsobují potkani, myši, hraboši </a:t>
            </a:r>
            <a:endParaRPr lang="cs-CZ" altLang="cs-CZ" sz="2800" dirty="0" smtClean="0"/>
          </a:p>
          <a:p>
            <a:r>
              <a:rPr lang="cs-CZ" altLang="cs-CZ" sz="2800" dirty="0" smtClean="0"/>
              <a:t>či </a:t>
            </a:r>
            <a:r>
              <a:rPr lang="cs-CZ" altLang="cs-CZ" sz="2800" dirty="0"/>
              <a:t>hryzci, jsou někdy značné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07108" y="3913892"/>
            <a:ext cx="3711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2800" dirty="0"/>
              <a:t>zejména myši a potkani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6625" y="4623453"/>
            <a:ext cx="3042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2800" b="1" dirty="0"/>
              <a:t>laboratorní zvířata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07108" y="5147164"/>
            <a:ext cx="4612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2800" dirty="0"/>
              <a:t>zejména </a:t>
            </a:r>
            <a:r>
              <a:rPr lang="cs-CZ" altLang="cs-CZ" sz="2800" dirty="0" smtClean="0"/>
              <a:t>myši, krysy, morčata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93382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563" y="617690"/>
            <a:ext cx="46765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HLODAVCI      </a:t>
            </a:r>
            <a:r>
              <a:rPr lang="cs-CZ" sz="2800" b="1" dirty="0" smtClean="0"/>
              <a:t>ZÁSTUPCI</a:t>
            </a:r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993" y="4005065"/>
            <a:ext cx="2954711" cy="204997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993" y="1325576"/>
            <a:ext cx="2954711" cy="201103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2620" y="2328692"/>
            <a:ext cx="4158961" cy="31075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840283" y="3361460"/>
            <a:ext cx="2669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OBR.1</a:t>
            </a:r>
            <a:r>
              <a:rPr lang="cs-CZ" dirty="0" smtClean="0"/>
              <a:t>             </a:t>
            </a:r>
            <a:r>
              <a:rPr lang="cs-CZ" b="1" dirty="0" smtClean="0"/>
              <a:t>HRABOŠ POLNÍ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3924" y="6170741"/>
            <a:ext cx="2498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OBR.2</a:t>
            </a:r>
            <a:r>
              <a:rPr lang="cs-CZ" dirty="0" smtClean="0"/>
              <a:t>             </a:t>
            </a:r>
            <a:r>
              <a:rPr lang="cs-CZ" b="1" dirty="0" smtClean="0"/>
              <a:t>MYŠ DOMÁCÍ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3688" y="5637205"/>
            <a:ext cx="4015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 3                                                                           </a:t>
            </a:r>
            <a:r>
              <a:rPr lang="cs-CZ" b="1" dirty="0" smtClean="0"/>
              <a:t>KŘEČEK POLNÍ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195059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46765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HLODAVCI      </a:t>
            </a:r>
            <a:r>
              <a:rPr lang="cs-CZ" sz="2800" b="1" dirty="0"/>
              <a:t>ZÁSTUPCI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5331" y="1732240"/>
            <a:ext cx="3159760" cy="30429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28" y="2204864"/>
            <a:ext cx="4888602" cy="39530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95198" y="5157192"/>
            <a:ext cx="3458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OBR.4</a:t>
            </a:r>
            <a:r>
              <a:rPr lang="cs-CZ" dirty="0" smtClean="0"/>
              <a:t>         </a:t>
            </a:r>
            <a:r>
              <a:rPr lang="cs-CZ" b="1" dirty="0" smtClean="0"/>
              <a:t>ČINČILA KRÁTKOOCASÁ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1700808"/>
            <a:ext cx="3514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OBR.5</a:t>
            </a:r>
            <a:r>
              <a:rPr lang="cs-CZ" dirty="0" smtClean="0"/>
              <a:t>                                      </a:t>
            </a:r>
            <a:r>
              <a:rPr lang="cs-CZ" b="1" dirty="0" smtClean="0"/>
              <a:t>KAPYBARA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376082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98793"/>
            <a:ext cx="46765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HLODAVCI      </a:t>
            </a:r>
            <a:r>
              <a:rPr lang="cs-CZ" sz="2800" b="1" dirty="0"/>
              <a:t>ZÁSTUPCI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2011" y="2132856"/>
            <a:ext cx="3431084" cy="29523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2114050"/>
            <a:ext cx="4419652" cy="29523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788024" y="5278788"/>
            <a:ext cx="3549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OBR.7</a:t>
            </a:r>
            <a:r>
              <a:rPr lang="cs-CZ" dirty="0" smtClean="0"/>
              <a:t>                          </a:t>
            </a:r>
            <a:r>
              <a:rPr lang="cs-CZ" b="1" dirty="0" smtClean="0"/>
              <a:t>BOBR EVROPSKÝ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260558"/>
            <a:ext cx="3641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OBR.6 </a:t>
            </a:r>
            <a:r>
              <a:rPr lang="cs-CZ" dirty="0" smtClean="0"/>
              <a:t>       </a:t>
            </a:r>
            <a:r>
              <a:rPr lang="cs-CZ" b="1" dirty="0" smtClean="0"/>
              <a:t>DIKOBRAZ SRSTNATONOSÝ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26542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5042255" y="5176125"/>
            <a:ext cx="3242106" cy="61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folHlink">
                    <a:alpha val="77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xmlns="" w="635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/>
          <a:lstStyle/>
          <a:p>
            <a:pPr>
              <a:spcBef>
                <a:spcPct val="50000"/>
              </a:spcBef>
            </a:pPr>
            <a:r>
              <a:rPr lang="cs-CZ" altLang="cs-CZ" sz="1000" dirty="0" smtClean="0"/>
              <a:t>Obr.9</a:t>
            </a:r>
            <a:r>
              <a:rPr lang="cs-CZ" altLang="cs-CZ" sz="2800" dirty="0" smtClean="0"/>
              <a:t>          </a:t>
            </a:r>
            <a:r>
              <a:rPr lang="cs-CZ" altLang="cs-CZ" sz="2400" b="1" dirty="0" smtClean="0"/>
              <a:t>MYŠICE LESNÍ</a:t>
            </a:r>
            <a:endParaRPr lang="cs-CZ" altLang="cs-CZ" sz="2400" b="1" dirty="0"/>
          </a:p>
        </p:txBody>
      </p:sp>
      <p:pic>
        <p:nvPicPr>
          <p:cNvPr id="5" name="Picture 11" descr="1280px-Apodemus_flavicollis_(Ratiborice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644008" y="1949450"/>
            <a:ext cx="4038600" cy="302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774645" y="5157192"/>
            <a:ext cx="3403709" cy="61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folHlink">
                    <a:alpha val="77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xmlns="" w="635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/>
          <a:lstStyle/>
          <a:p>
            <a:pPr>
              <a:spcBef>
                <a:spcPct val="50000"/>
              </a:spcBef>
            </a:pPr>
            <a:r>
              <a:rPr lang="cs-CZ" altLang="cs-CZ" sz="1000" dirty="0" smtClean="0"/>
              <a:t>Obr.8</a:t>
            </a:r>
            <a:r>
              <a:rPr lang="cs-CZ" altLang="cs-CZ" sz="2800" dirty="0" smtClean="0"/>
              <a:t>       </a:t>
            </a:r>
            <a:r>
              <a:rPr lang="cs-CZ" altLang="cs-CZ" sz="2400" b="1" dirty="0" smtClean="0"/>
              <a:t>KRYSA OBECNÁ</a:t>
            </a:r>
            <a:endParaRPr lang="cs-CZ" altLang="cs-CZ" sz="2400" b="1" dirty="0"/>
          </a:p>
        </p:txBody>
      </p:sp>
      <p:pic>
        <p:nvPicPr>
          <p:cNvPr id="8" name="Picture 11" descr="1280px-Rattus_rattus_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57200" y="1951038"/>
            <a:ext cx="4038600" cy="30273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47664" y="482769"/>
            <a:ext cx="46589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HLODAVCI</a:t>
            </a:r>
            <a:r>
              <a:rPr lang="cs-CZ" b="1" dirty="0"/>
              <a:t>   </a:t>
            </a:r>
            <a:r>
              <a:rPr lang="cs-CZ" b="1" dirty="0" smtClean="0"/>
              <a:t>          </a:t>
            </a:r>
            <a:r>
              <a:rPr lang="cs-CZ" sz="2800" b="1" dirty="0" smtClean="0"/>
              <a:t>ZÁSTUPCI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850269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2097918"/>
            <a:ext cx="3687199" cy="30016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170" y="2097919"/>
            <a:ext cx="4002191" cy="30016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275856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1547664" y="764704"/>
            <a:ext cx="52828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HLODAVCI</a:t>
            </a:r>
            <a:r>
              <a:rPr lang="cs-CZ" b="1" dirty="0"/>
              <a:t>             </a:t>
            </a:r>
            <a:r>
              <a:rPr lang="cs-CZ" sz="2800" b="1" dirty="0"/>
              <a:t>ZÁSTUPCI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41980" y="541477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/>
              <a:t>Obr.11</a:t>
            </a:r>
            <a:r>
              <a:rPr lang="cs-CZ" dirty="0" smtClean="0"/>
              <a:t>           </a:t>
            </a:r>
            <a:r>
              <a:rPr lang="cs-CZ" sz="2400" b="1" dirty="0" smtClean="0"/>
              <a:t>VEVERKA OBECNÁ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6686" y="5403984"/>
            <a:ext cx="3009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1000" dirty="0" smtClean="0"/>
              <a:t>Obr.10</a:t>
            </a:r>
            <a:r>
              <a:rPr lang="cs-CZ" altLang="cs-CZ" dirty="0" smtClean="0"/>
              <a:t>          </a:t>
            </a:r>
            <a:r>
              <a:rPr lang="cs-CZ" altLang="cs-CZ" sz="2400" b="1" dirty="0" smtClean="0"/>
              <a:t>SYSEL OBECNÝ</a:t>
            </a:r>
            <a:endParaRPr lang="cs-CZ" alt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436201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altLang="cs-CZ" dirty="0" smtClean="0"/>
              <a:t>Podle fotografie urči druh vyobrazeného živočicha</a:t>
            </a:r>
            <a:endParaRPr lang="cs-CZ" alt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2780928"/>
            <a:ext cx="68042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Podle fotografie urči druh </a:t>
            </a:r>
            <a:endParaRPr lang="cs-CZ" altLang="cs-CZ" sz="3600" b="1" dirty="0" smtClean="0"/>
          </a:p>
          <a:p>
            <a:r>
              <a:rPr lang="cs-CZ" altLang="cs-CZ" sz="3600" b="1" dirty="0" smtClean="0"/>
              <a:t>  vyobrazeného </a:t>
            </a:r>
            <a:r>
              <a:rPr lang="cs-CZ" altLang="cs-CZ" sz="3600" b="1" dirty="0"/>
              <a:t>živočicha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095017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0" y="0"/>
            <a:ext cx="8964488" cy="67413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4" name="Picture 12" descr="1280px-Hamste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827584" y="1484784"/>
            <a:ext cx="3240360" cy="431069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>
            <a:hlinkClick r:id="rId4" action="ppaction://hlinksldjump"/>
          </p:cNvPr>
          <p:cNvSpPr txBox="1"/>
          <p:nvPr/>
        </p:nvSpPr>
        <p:spPr>
          <a:xfrm>
            <a:off x="5400028" y="4377208"/>
            <a:ext cx="2598788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/>
              <a:t>KŘEČEK </a:t>
            </a:r>
            <a:r>
              <a:rPr lang="cs-CZ" sz="2800" b="1" dirty="0" smtClean="0"/>
              <a:t>POLNÍ</a:t>
            </a:r>
            <a:endParaRPr lang="cs-CZ" sz="2800" b="1" dirty="0"/>
          </a:p>
        </p:txBody>
      </p:sp>
      <p:sp>
        <p:nvSpPr>
          <p:cNvPr id="6" name="TextovéPole 5">
            <a:hlinkClick r:id="" action="ppaction://hlinkshowjump?jump=lastslide"/>
          </p:cNvPr>
          <p:cNvSpPr txBox="1"/>
          <p:nvPr/>
        </p:nvSpPr>
        <p:spPr>
          <a:xfrm>
            <a:off x="5400028" y="3429000"/>
            <a:ext cx="2598788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altLang="cs-CZ" sz="2800" b="1" dirty="0"/>
              <a:t>SYSEL OBECNÝ</a:t>
            </a:r>
            <a:endParaRPr lang="cs-CZ" sz="2800" b="1" dirty="0"/>
          </a:p>
        </p:txBody>
      </p:sp>
      <p:sp>
        <p:nvSpPr>
          <p:cNvPr id="7" name="TextovéPole 6">
            <a:hlinkClick r:id="" action="ppaction://hlinkshowjump?jump=lastslide"/>
          </p:cNvPr>
          <p:cNvSpPr txBox="1"/>
          <p:nvPr/>
        </p:nvSpPr>
        <p:spPr>
          <a:xfrm>
            <a:off x="5400028" y="2276872"/>
            <a:ext cx="2598788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MORČE DIVOKÉ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944198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33795" y="3075057"/>
            <a:ext cx="3276410" cy="1015663"/>
          </a:xfrm>
          <a:prstGeom prst="rect">
            <a:avLst/>
          </a:prstGeom>
          <a:solidFill>
            <a:srgbClr val="92D050"/>
          </a:solidFill>
          <a:ln w="762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SPRÁVNĚ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680870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07504" y="93759"/>
            <a:ext cx="9036496" cy="67413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Text Box 2">
            <a:hlinkClick r:id="" action="ppaction://hlinkshowjump?jump=nextslide"/>
          </p:cNvPr>
          <p:cNvSpPr txBox="1">
            <a:spLocks noChangeArrowheads="1"/>
          </p:cNvSpPr>
          <p:nvPr/>
        </p:nvSpPr>
        <p:spPr bwMode="auto">
          <a:xfrm>
            <a:off x="5056835" y="3310233"/>
            <a:ext cx="3331590" cy="61118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accent2"/>
            </a:solidFill>
          </a:ln>
          <a:effectLst/>
        </p:spPr>
        <p:txBody>
          <a:bodyPr lIns="90000" tIns="46800" rIns="90000" bIns="46800"/>
          <a:lstStyle/>
          <a:p>
            <a:pPr>
              <a:spcBef>
                <a:spcPct val="50000"/>
              </a:spcBef>
            </a:pPr>
            <a:r>
              <a:rPr lang="cs-CZ" altLang="cs-CZ" sz="3600" b="1" dirty="0" smtClean="0"/>
              <a:t> HRABOŠ POLNÍ</a:t>
            </a:r>
            <a:endParaRPr lang="cs-CZ" altLang="cs-CZ" sz="3600" b="1" dirty="0"/>
          </a:p>
        </p:txBody>
      </p:sp>
      <p:pic>
        <p:nvPicPr>
          <p:cNvPr id="8" name="Picture 12" descr="1280px-Microtus_arvalis_lengh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-21971" y="1862386"/>
            <a:ext cx="5076056" cy="4104456"/>
          </a:xfrm>
          <a:prstGeom prst="rect">
            <a:avLst/>
          </a:prstGeom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TextovéPole 8">
            <a:hlinkClick r:id="" action="ppaction://hlinkshowjump?jump=lastslide"/>
          </p:cNvPr>
          <p:cNvSpPr txBox="1"/>
          <p:nvPr/>
        </p:nvSpPr>
        <p:spPr>
          <a:xfrm>
            <a:off x="5076055" y="2378905"/>
            <a:ext cx="3312369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MYŠ DOMÁCÍ</a:t>
            </a:r>
            <a:endParaRPr lang="cs-CZ" sz="3600" b="1" dirty="0"/>
          </a:p>
        </p:txBody>
      </p:sp>
      <p:sp>
        <p:nvSpPr>
          <p:cNvPr id="10" name="TextovéPole 9">
            <a:hlinkClick r:id="" action="ppaction://hlinkshowjump?jump=lastslide"/>
          </p:cNvPr>
          <p:cNvSpPr txBox="1"/>
          <p:nvPr/>
        </p:nvSpPr>
        <p:spPr>
          <a:xfrm>
            <a:off x="5076057" y="4221088"/>
            <a:ext cx="3312368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MYŠICE LESNÍ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891942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33795" y="3075057"/>
            <a:ext cx="3276410" cy="1015663"/>
          </a:xfrm>
          <a:prstGeom prst="rect">
            <a:avLst/>
          </a:prstGeom>
          <a:solidFill>
            <a:srgbClr val="92D050"/>
          </a:solidFill>
          <a:ln w="762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SPRÁVNĚ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4234407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6" name="Picture 11" descr="01-sbis-10-0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95536" y="1949450"/>
            <a:ext cx="4038600" cy="3028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4686406" y="2056211"/>
            <a:ext cx="4206074" cy="646331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ONDATRA PIŽMOVÁ</a:t>
            </a:r>
            <a:endParaRPr lang="cs-CZ" sz="3600" b="1" dirty="0"/>
          </a:p>
        </p:txBody>
      </p:sp>
      <p:sp>
        <p:nvSpPr>
          <p:cNvPr id="8" name="TextovéPole 7">
            <a:hlinkClick r:id="" action="ppaction://hlinkshowjump?jump=lastslide"/>
          </p:cNvPr>
          <p:cNvSpPr txBox="1"/>
          <p:nvPr/>
        </p:nvSpPr>
        <p:spPr>
          <a:xfrm>
            <a:off x="4686406" y="3208339"/>
            <a:ext cx="4206074" cy="646331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BOBR EVROPSKÝ</a:t>
            </a:r>
            <a:endParaRPr lang="cs-CZ" sz="3600" b="1" dirty="0"/>
          </a:p>
        </p:txBody>
      </p:sp>
      <p:sp>
        <p:nvSpPr>
          <p:cNvPr id="9" name="TextovéPole 8">
            <a:hlinkClick r:id="" action="ppaction://hlinkshowjump?jump=lastslide"/>
          </p:cNvPr>
          <p:cNvSpPr txBox="1"/>
          <p:nvPr/>
        </p:nvSpPr>
        <p:spPr>
          <a:xfrm>
            <a:off x="4673782" y="4231941"/>
            <a:ext cx="4218698" cy="646331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   KAPYBARA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906136" y="5163970"/>
            <a:ext cx="56297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OBR.12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107504" y="223565"/>
            <a:ext cx="8856984" cy="64807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852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33795" y="3075057"/>
            <a:ext cx="3276410" cy="1015663"/>
          </a:xfrm>
          <a:prstGeom prst="rect">
            <a:avLst/>
          </a:prstGeom>
          <a:solidFill>
            <a:srgbClr val="92D050"/>
          </a:solidFill>
          <a:ln w="762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SPRÁVNĚ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676892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3044280"/>
            <a:ext cx="5184576" cy="769441"/>
          </a:xfrm>
          <a:prstGeom prst="rect">
            <a:avLst/>
          </a:prstGeom>
          <a:solidFill>
            <a:schemeClr val="accent1"/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KONEC PREZENTACE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987874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8352928" cy="3450696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pPr marL="0" indent="0">
              <a:buNone/>
            </a:pPr>
            <a:r>
              <a:rPr lang="cs-CZ" dirty="0" smtClean="0"/>
              <a:t>Obr.1 FACTUMQUINTUS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cs.wikipedia.org/wiki/Soubor:Feldmaus_Microtus_arvalis.jpg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Obr.2 </a:t>
            </a:r>
            <a:r>
              <a:rPr lang="en-US" dirty="0"/>
              <a:t>UNKNOWN. </a:t>
            </a:r>
            <a:r>
              <a:rPr lang="en-US" i="1" dirty="0"/>
              <a:t>Wikimedia Commons</a:t>
            </a:r>
            <a:r>
              <a:rPr lang="en-US" dirty="0"/>
              <a:t> [online]. [cit. </a:t>
            </a:r>
            <a:r>
              <a:rPr lang="en-US" dirty="0" smtClean="0"/>
              <a:t>26.</a:t>
            </a:r>
            <a:r>
              <a:rPr lang="cs-CZ" dirty="0" smtClean="0"/>
              <a:t>8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cs.wikipedia.org/wiki/Soubor:House_mouse.jpg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Obr.3 </a:t>
            </a:r>
            <a:r>
              <a:rPr lang="cs-CZ" dirty="0"/>
              <a:t>KATANSKI.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http://citace.dumy.cz/?do=obrazek-submit </a:t>
            </a:r>
            <a:r>
              <a:rPr lang="en-US" dirty="0" smtClean="0"/>
              <a:t> </a:t>
            </a:r>
            <a:r>
              <a:rPr lang="cs-CZ" dirty="0" smtClean="0"/>
              <a:t> </a:t>
            </a:r>
            <a:endParaRPr lang="cs-CZ" i="1" u="sng" dirty="0" smtClean="0"/>
          </a:p>
          <a:p>
            <a:pPr marL="0" indent="0">
              <a:buNone/>
            </a:pPr>
            <a:r>
              <a:rPr lang="cs-CZ" i="1" u="sng" dirty="0" smtClean="0"/>
              <a:t>Obr. 4 </a:t>
            </a:r>
            <a:r>
              <a:rPr lang="cs-CZ" dirty="0" smtClean="0"/>
              <a:t>SALIX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cs.wikipedia.org/wiki/Soubor:Chinchilla-Patchouli.jpg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Obr.5 </a:t>
            </a:r>
            <a:r>
              <a:rPr lang="cs-CZ" dirty="0"/>
              <a:t>ADRIAN PINGSTONE.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http://cs.wikipedia.org/wiki/Soubor:Bristol.zoo.capybara.arp.jpg </a:t>
            </a:r>
            <a:r>
              <a:rPr lang="cs-CZ" dirty="0" smtClean="0"/>
              <a:t> </a:t>
            </a:r>
            <a:endParaRPr lang="cs-CZ" sz="2000" i="1" u="sng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352928" cy="4530816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Internetové odkazy:</a:t>
            </a:r>
          </a:p>
          <a:p>
            <a:pPr marL="0" indent="0">
              <a:buNone/>
            </a:pPr>
            <a:r>
              <a:rPr lang="cs-CZ" i="1" u="sng" dirty="0" smtClean="0"/>
              <a:t>Obr.6 </a:t>
            </a:r>
            <a:r>
              <a:rPr lang="cs-CZ" dirty="0"/>
              <a:t>SAREFO.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cs.wikipedia.org/wiki/Soubor:Hystrix.leucura.jpg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Obr.7 </a:t>
            </a:r>
            <a:r>
              <a:rPr lang="cs-CZ" dirty="0"/>
              <a:t>CHERYL REYNDOLDS.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  <a:r>
              <a:rPr lang="cs-CZ" dirty="0" smtClean="0"/>
              <a:t>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cs.wikipedia.org/wiki/Soubor:Beaver_Yearling_Grooming_Alhambra_Creek_2008.jpg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Obr.8 H</a:t>
            </a:r>
            <a:r>
              <a:rPr lang="cs-CZ" dirty="0"/>
              <a:t>. ZELL.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commons.wikimedia.org/wiki/File:Rattus_rattus_01.JPG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Obr.9 </a:t>
            </a:r>
            <a:r>
              <a:rPr lang="cs-CZ" dirty="0"/>
              <a:t>VOJTECH.DOSTAL.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5"/>
              </a:rPr>
              <a:t>http://commons.wikimedia.org/wiki/File:Apodemus_flavicollis_%</a:t>
            </a:r>
            <a:r>
              <a:rPr lang="cs-CZ" dirty="0" smtClean="0">
                <a:hlinkClick r:id="rId5"/>
              </a:rPr>
              <a:t>28Ratiborice%29.jpg?uselang=cs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 10 </a:t>
            </a:r>
            <a:r>
              <a:rPr lang="cs-CZ" dirty="0"/>
              <a:t>THURNER HOF.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cs.wikipedia.org/wiki/Soubor:Europ%C3%A4ischer_Ziesel_in_Hockstellung.jpg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Obr.11 </a:t>
            </a:r>
            <a:r>
              <a:rPr lang="cs-CZ" dirty="0"/>
              <a:t>ESTORMIZ.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commons.wikimedia.org/wiki/File:Sciurus_Vulgaris_Oulu_20120519.JPG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OBR.12 </a:t>
            </a:r>
            <a:r>
              <a:rPr lang="cs-CZ" dirty="0"/>
              <a:t>DIGINATUR.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26.8.2013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http://commons.wikimedia.org/wiki/File:01-sbis-10-03.jpg</a:t>
            </a:r>
            <a:r>
              <a:rPr lang="cs-CZ" dirty="0" smtClean="0"/>
              <a:t>   </a:t>
            </a: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</a:t>
            </a:r>
            <a:r>
              <a:rPr lang="cs-CZ" sz="2000" dirty="0" smtClean="0"/>
              <a:t>ostatní obrázky</a:t>
            </a:r>
            <a:r>
              <a:rPr lang="cs-CZ" sz="2000" dirty="0"/>
              <a:t>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6801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86596" y="1844824"/>
            <a:ext cx="7170809" cy="1323439"/>
          </a:xfrm>
          <a:prstGeom prst="rect">
            <a:avLst/>
          </a:prstGeom>
          <a:noFill/>
        </p:spPr>
        <p:txBody>
          <a:bodyPr wrap="none" rtlCol="0" anchor="ctr" anchorCtr="1">
            <a:spAutoFit/>
          </a:bodyPr>
          <a:lstStyle/>
          <a:p>
            <a:r>
              <a:rPr lang="cs-CZ" sz="4000" dirty="0" smtClean="0"/>
              <a:t>TOTO NENÍ SPRÁVNÁ ODPOVĚĎ</a:t>
            </a:r>
          </a:p>
          <a:p>
            <a:r>
              <a:rPr lang="cs-CZ" sz="4000" dirty="0" smtClean="0"/>
              <a:t>              ZKUS TO ZNOVU</a:t>
            </a:r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4211960" y="3429000"/>
            <a:ext cx="1042416" cy="10424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519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869</TotalTime>
  <Words>642</Words>
  <Application>Microsoft Office PowerPoint</Application>
  <PresentationFormat>Předvádění na obrazovce (4:3)</PresentationFormat>
  <Paragraphs>104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Použité zdroje</vt:lpstr>
      <vt:lpstr>Použité zdroje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74</cp:revision>
  <dcterms:created xsi:type="dcterms:W3CDTF">2013-05-10T12:01:16Z</dcterms:created>
  <dcterms:modified xsi:type="dcterms:W3CDTF">2014-01-21T08:52:44Z</dcterms:modified>
</cp:coreProperties>
</file>